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notesSlides/notesSlide11.xml" ContentType="application/vnd.openxmlformats-officedocument.presentationml.notesSlid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164.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5.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166.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7.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8.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69.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0.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1.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2.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3.xml" ContentType="application/vnd.openxmlformats-officedocument.drawingml.chart+xml"/>
  <Override PartName="/ppt/charts/style173.xml" ContentType="application/vnd.ms-office.chartstyle+xml"/>
  <Override PartName="/ppt/charts/colors173.xml" ContentType="application/vnd.ms-office.chartcolorstyle+xml"/>
  <Override PartName="/ppt/charts/chart174.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5.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6.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7.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8.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79.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0.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1.xml" ContentType="application/vnd.openxmlformats-officedocument.drawingml.chart+xml"/>
  <Override PartName="/ppt/charts/style181.xml" ContentType="application/vnd.ms-office.chartstyle+xml"/>
  <Override PartName="/ppt/charts/colors181.xml" ContentType="application/vnd.ms-office.chartcolorstyle+xml"/>
  <Override PartName="/ppt/charts/chart182.xml" ContentType="application/vnd.openxmlformats-officedocument.drawingml.chart+xml"/>
  <Override PartName="/ppt/charts/style182.xml" ContentType="application/vnd.ms-office.chartstyle+xml"/>
  <Override PartName="/ppt/charts/colors182.xml" ContentType="application/vnd.ms-office.chartcolorstyle+xml"/>
  <Override PartName="/ppt/charts/chart183.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4.xml" ContentType="application/vnd.openxmlformats-officedocument.drawingml.chart+xml"/>
  <Override PartName="/ppt/charts/style184.xml" ContentType="application/vnd.ms-office.chartstyle+xml"/>
  <Override PartName="/ppt/charts/colors184.xml" ContentType="application/vnd.ms-office.chartcolorstyle+xml"/>
  <Override PartName="/ppt/charts/chart185.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6.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7.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8.xml" ContentType="application/vnd.openxmlformats-officedocument.drawingml.chart+xml"/>
  <Override PartName="/ppt/charts/style188.xml" ContentType="application/vnd.ms-office.chartstyle+xml"/>
  <Override PartName="/ppt/charts/colors188.xml" ContentType="application/vnd.ms-office.chartcolorstyle+xml"/>
  <Override PartName="/ppt/charts/chart189.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0.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191.xml" ContentType="application/vnd.openxmlformats-officedocument.drawingml.chart+xml"/>
  <Override PartName="/ppt/charts/style191.xml" ContentType="application/vnd.ms-office.chartstyle+xml"/>
  <Override PartName="/ppt/charts/colors191.xml" ContentType="application/vnd.ms-office.chartcolorstyle+xml"/>
  <Override PartName="/ppt/charts/chart192.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193.xml" ContentType="application/vnd.openxmlformats-officedocument.drawingml.chart+xml"/>
  <Override PartName="/ppt/charts/style193.xml" ContentType="application/vnd.ms-office.chartstyle+xml"/>
  <Override PartName="/ppt/charts/colors193.xml" ContentType="application/vnd.ms-office.chartcolorstyle+xml"/>
  <Override PartName="/ppt/charts/chart194.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195.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196.xml" ContentType="application/vnd.openxmlformats-officedocument.drawingml.chart+xml"/>
  <Override PartName="/ppt/charts/style196.xml" ContentType="application/vnd.ms-office.chartstyle+xml"/>
  <Override PartName="/ppt/charts/colors196.xml" ContentType="application/vnd.ms-office.chartcolorstyle+xml"/>
  <Override PartName="/ppt/charts/chart197.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198.xml" ContentType="application/vnd.openxmlformats-officedocument.drawingml.chart+xml"/>
  <Override PartName="/ppt/charts/style198.xml" ContentType="application/vnd.ms-office.chartstyle+xml"/>
  <Override PartName="/ppt/charts/colors19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9.xml" ContentType="application/vnd.openxmlformats-officedocument.drawingml.chart+xml"/>
  <Override PartName="/ppt/charts/style199.xml" ContentType="application/vnd.ms-office.chartstyle+xml"/>
  <Override PartName="/ppt/charts/colors199.xml" ContentType="application/vnd.ms-office.chartcolorstyle+xml"/>
  <Override PartName="/ppt/charts/chart200.xml" ContentType="application/vnd.openxmlformats-officedocument.drawingml.chart+xml"/>
  <Override PartName="/ppt/charts/style200.xml" ContentType="application/vnd.ms-office.chartstyle+xml"/>
  <Override PartName="/ppt/charts/colors200.xml" ContentType="application/vnd.ms-office.chartcolorstyle+xml"/>
  <Override PartName="/ppt/charts/chart201.xml" ContentType="application/vnd.openxmlformats-officedocument.drawingml.chart+xml"/>
  <Override PartName="/ppt/charts/style201.xml" ContentType="application/vnd.ms-office.chartstyle+xml"/>
  <Override PartName="/ppt/charts/colors201.xml" ContentType="application/vnd.ms-office.chartcolorstyle+xml"/>
  <Override PartName="/ppt/charts/chart202.xml" ContentType="application/vnd.openxmlformats-officedocument.drawingml.chart+xml"/>
  <Override PartName="/ppt/charts/style202.xml" ContentType="application/vnd.ms-office.chartstyle+xml"/>
  <Override PartName="/ppt/charts/colors202.xml" ContentType="application/vnd.ms-office.chartcolorstyle+xml"/>
  <Override PartName="/ppt/charts/chart203.xml" ContentType="application/vnd.openxmlformats-officedocument.drawingml.chart+xml"/>
  <Override PartName="/ppt/charts/style203.xml" ContentType="application/vnd.ms-office.chartstyle+xml"/>
  <Override PartName="/ppt/charts/colors203.xml" ContentType="application/vnd.ms-office.chartcolorstyle+xml"/>
  <Override PartName="/ppt/charts/chart204.xml" ContentType="application/vnd.openxmlformats-officedocument.drawingml.chart+xml"/>
  <Override PartName="/ppt/charts/style204.xml" ContentType="application/vnd.ms-office.chartstyle+xml"/>
  <Override PartName="/ppt/charts/colors204.xml" ContentType="application/vnd.ms-office.chartcolorstyle+xml"/>
  <Override PartName="/ppt/notesSlides/notesSlide27.xml" ContentType="application/vnd.openxmlformats-officedocument.presentationml.notesSlide+xml"/>
  <Override PartName="/ppt/charts/chart205.xml" ContentType="application/vnd.openxmlformats-officedocument.drawingml.chart+xml"/>
  <Override PartName="/ppt/charts/style205.xml" ContentType="application/vnd.ms-office.chartstyle+xml"/>
  <Override PartName="/ppt/charts/colors205.xml" ContentType="application/vnd.ms-office.chartcolorstyle+xml"/>
  <Override PartName="/ppt/charts/chart206.xml" ContentType="application/vnd.openxmlformats-officedocument.drawingml.chart+xml"/>
  <Override PartName="/ppt/charts/style206.xml" ContentType="application/vnd.ms-office.chartstyle+xml"/>
  <Override PartName="/ppt/charts/colors206.xml" ContentType="application/vnd.ms-office.chartcolorstyle+xml"/>
  <Override PartName="/ppt/charts/chart207.xml" ContentType="application/vnd.openxmlformats-officedocument.drawingml.chart+xml"/>
  <Override PartName="/ppt/charts/style207.xml" ContentType="application/vnd.ms-office.chartstyle+xml"/>
  <Override PartName="/ppt/charts/colors207.xml" ContentType="application/vnd.ms-office.chartcolorstyle+xml"/>
  <Override PartName="/ppt/charts/chart208.xml" ContentType="application/vnd.openxmlformats-officedocument.drawingml.chart+xml"/>
  <Override PartName="/ppt/charts/style208.xml" ContentType="application/vnd.ms-office.chartstyle+xml"/>
  <Override PartName="/ppt/charts/colors208.xml" ContentType="application/vnd.ms-office.chartcolorstyle+xml"/>
  <Override PartName="/ppt/charts/chart209.xml" ContentType="application/vnd.openxmlformats-officedocument.drawingml.chart+xml"/>
  <Override PartName="/ppt/charts/style209.xml" ContentType="application/vnd.ms-office.chartstyle+xml"/>
  <Override PartName="/ppt/charts/colors209.xml" ContentType="application/vnd.ms-office.chartcolorstyle+xml"/>
  <Override PartName="/ppt/charts/chart210.xml" ContentType="application/vnd.openxmlformats-officedocument.drawingml.chart+xml"/>
  <Override PartName="/ppt/charts/style210.xml" ContentType="application/vnd.ms-office.chartstyle+xml"/>
  <Override PartName="/ppt/charts/colors210.xml" ContentType="application/vnd.ms-office.chartcolorstyle+xml"/>
  <Override PartName="/ppt/charts/chart211.xml" ContentType="application/vnd.openxmlformats-officedocument.drawingml.chart+xml"/>
  <Override PartName="/ppt/charts/style211.xml" ContentType="application/vnd.ms-office.chartstyle+xml"/>
  <Override PartName="/ppt/charts/colors211.xml" ContentType="application/vnd.ms-office.chartcolorstyle+xml"/>
  <Override PartName="/ppt/charts/chart212.xml" ContentType="application/vnd.openxmlformats-officedocument.drawingml.chart+xml"/>
  <Override PartName="/ppt/charts/style212.xml" ContentType="application/vnd.ms-office.chartstyle+xml"/>
  <Override PartName="/ppt/charts/colors212.xml" ContentType="application/vnd.ms-office.chartcolorstyle+xml"/>
  <Override PartName="/ppt/charts/chart213.xml" ContentType="application/vnd.openxmlformats-officedocument.drawingml.chart+xml"/>
  <Override PartName="/ppt/charts/style213.xml" ContentType="application/vnd.ms-office.chartstyle+xml"/>
  <Override PartName="/ppt/charts/colors213.xml" ContentType="application/vnd.ms-office.chartcolorstyle+xml"/>
  <Override PartName="/ppt/charts/chart214.xml" ContentType="application/vnd.openxmlformats-officedocument.drawingml.chart+xml"/>
  <Override PartName="/ppt/charts/style214.xml" ContentType="application/vnd.ms-office.chartstyle+xml"/>
  <Override PartName="/ppt/charts/colors214.xml" ContentType="application/vnd.ms-office.chartcolorstyle+xml"/>
  <Override PartName="/ppt/charts/chart215.xml" ContentType="application/vnd.openxmlformats-officedocument.drawingml.chart+xml"/>
  <Override PartName="/ppt/charts/style215.xml" ContentType="application/vnd.ms-office.chartstyle+xml"/>
  <Override PartName="/ppt/charts/colors215.xml" ContentType="application/vnd.ms-office.chartcolorstyle+xml"/>
  <Override PartName="/ppt/charts/chart216.xml" ContentType="application/vnd.openxmlformats-officedocument.drawingml.chart+xml"/>
  <Override PartName="/ppt/charts/style216.xml" ContentType="application/vnd.ms-office.chartstyle+xml"/>
  <Override PartName="/ppt/charts/colors216.xml" ContentType="application/vnd.ms-office.chartcolorstyle+xml"/>
  <Override PartName="/ppt/charts/chart217.xml" ContentType="application/vnd.openxmlformats-officedocument.drawingml.chart+xml"/>
  <Override PartName="/ppt/charts/style217.xml" ContentType="application/vnd.ms-office.chartstyle+xml"/>
  <Override PartName="/ppt/charts/colors217.xml" ContentType="application/vnd.ms-office.chartcolorstyle+xml"/>
  <Override PartName="/ppt/charts/chart218.xml" ContentType="application/vnd.openxmlformats-officedocument.drawingml.chart+xml"/>
  <Override PartName="/ppt/charts/style218.xml" ContentType="application/vnd.ms-office.chartstyle+xml"/>
  <Override PartName="/ppt/charts/colors218.xml" ContentType="application/vnd.ms-office.chartcolorstyle+xml"/>
  <Override PartName="/ppt/charts/chart219.xml" ContentType="application/vnd.openxmlformats-officedocument.drawingml.chart+xml"/>
  <Override PartName="/ppt/charts/style219.xml" ContentType="application/vnd.ms-office.chartstyle+xml"/>
  <Override PartName="/ppt/charts/colors219.xml" ContentType="application/vnd.ms-office.chartcolorstyle+xml"/>
  <Override PartName="/ppt/charts/chart220.xml" ContentType="application/vnd.openxmlformats-officedocument.drawingml.chart+xml"/>
  <Override PartName="/ppt/charts/style220.xml" ContentType="application/vnd.ms-office.chartstyle+xml"/>
  <Override PartName="/ppt/charts/colors220.xml" ContentType="application/vnd.ms-office.chartcolorstyle+xml"/>
  <Override PartName="/ppt/charts/chart221.xml" ContentType="application/vnd.openxmlformats-officedocument.drawingml.chart+xml"/>
  <Override PartName="/ppt/charts/style221.xml" ContentType="application/vnd.ms-office.chartstyle+xml"/>
  <Override PartName="/ppt/charts/colors221.xml" ContentType="application/vnd.ms-office.chartcolorstyle+xml"/>
  <Override PartName="/ppt/charts/chart222.xml" ContentType="application/vnd.openxmlformats-officedocument.drawingml.chart+xml"/>
  <Override PartName="/ppt/charts/style222.xml" ContentType="application/vnd.ms-office.chartstyle+xml"/>
  <Override PartName="/ppt/charts/colors222.xml" ContentType="application/vnd.ms-office.chartcolorstyle+xml"/>
  <Override PartName="/ppt/charts/chart223.xml" ContentType="application/vnd.openxmlformats-officedocument.drawingml.chart+xml"/>
  <Override PartName="/ppt/charts/style223.xml" ContentType="application/vnd.ms-office.chartstyle+xml"/>
  <Override PartName="/ppt/charts/colors223.xml" ContentType="application/vnd.ms-office.chartcolorstyle+xml"/>
  <Override PartName="/ppt/charts/chart224.xml" ContentType="application/vnd.openxmlformats-officedocument.drawingml.chart+xml"/>
  <Override PartName="/ppt/charts/style224.xml" ContentType="application/vnd.ms-office.chartstyle+xml"/>
  <Override PartName="/ppt/charts/colors224.xml" ContentType="application/vnd.ms-office.chartcolorstyle+xml"/>
  <Override PartName="/ppt/charts/chart225.xml" ContentType="application/vnd.openxmlformats-officedocument.drawingml.chart+xml"/>
  <Override PartName="/ppt/charts/style225.xml" ContentType="application/vnd.ms-office.chartstyle+xml"/>
  <Override PartName="/ppt/charts/colors225.xml" ContentType="application/vnd.ms-office.chartcolorstyle+xml"/>
  <Override PartName="/ppt/charts/chart226.xml" ContentType="application/vnd.openxmlformats-officedocument.drawingml.chart+xml"/>
  <Override PartName="/ppt/charts/style226.xml" ContentType="application/vnd.ms-office.chartstyle+xml"/>
  <Override PartName="/ppt/charts/colors226.xml" ContentType="application/vnd.ms-office.chartcolorstyle+xml"/>
  <Override PartName="/ppt/charts/chart227.xml" ContentType="application/vnd.openxmlformats-officedocument.drawingml.chart+xml"/>
  <Override PartName="/ppt/charts/style227.xml" ContentType="application/vnd.ms-office.chartstyle+xml"/>
  <Override PartName="/ppt/charts/colors227.xml" ContentType="application/vnd.ms-office.chartcolorstyle+xml"/>
  <Override PartName="/ppt/charts/chart228.xml" ContentType="application/vnd.openxmlformats-officedocument.drawingml.chart+xml"/>
  <Override PartName="/ppt/charts/style228.xml" ContentType="application/vnd.ms-office.chartstyle+xml"/>
  <Override PartName="/ppt/charts/colors228.xml" ContentType="application/vnd.ms-office.chartcolorstyle+xml"/>
  <Override PartName="/ppt/charts/chart229.xml" ContentType="application/vnd.openxmlformats-officedocument.drawingml.chart+xml"/>
  <Override PartName="/ppt/charts/style229.xml" ContentType="application/vnd.ms-office.chartstyle+xml"/>
  <Override PartName="/ppt/charts/colors229.xml" ContentType="application/vnd.ms-office.chartcolorstyle+xml"/>
  <Override PartName="/ppt/charts/chart230.xml" ContentType="application/vnd.openxmlformats-officedocument.drawingml.chart+xml"/>
  <Override PartName="/ppt/charts/style230.xml" ContentType="application/vnd.ms-office.chartstyle+xml"/>
  <Override PartName="/ppt/charts/colors230.xml" ContentType="application/vnd.ms-office.chartcolorstyle+xml"/>
  <Override PartName="/ppt/charts/chart231.xml" ContentType="application/vnd.openxmlformats-officedocument.drawingml.chart+xml"/>
  <Override PartName="/ppt/charts/style231.xml" ContentType="application/vnd.ms-office.chartstyle+xml"/>
  <Override PartName="/ppt/charts/colors231.xml" ContentType="application/vnd.ms-office.chartcolorstyle+xml"/>
  <Override PartName="/ppt/charts/chart232.xml" ContentType="application/vnd.openxmlformats-officedocument.drawingml.chart+xml"/>
  <Override PartName="/ppt/charts/style232.xml" ContentType="application/vnd.ms-office.chartstyle+xml"/>
  <Override PartName="/ppt/charts/colors232.xml" ContentType="application/vnd.ms-office.chartcolorstyle+xml"/>
  <Override PartName="/ppt/charts/chart233.xml" ContentType="application/vnd.openxmlformats-officedocument.drawingml.chart+xml"/>
  <Override PartName="/ppt/charts/style233.xml" ContentType="application/vnd.ms-office.chartstyle+xml"/>
  <Override PartName="/ppt/charts/colors233.xml" ContentType="application/vnd.ms-office.chartcolorstyle+xml"/>
  <Override PartName="/ppt/charts/chart234.xml" ContentType="application/vnd.openxmlformats-officedocument.drawingml.chart+xml"/>
  <Override PartName="/ppt/charts/style234.xml" ContentType="application/vnd.ms-office.chartstyle+xml"/>
  <Override PartName="/ppt/charts/colors234.xml" ContentType="application/vnd.ms-office.chartcolorstyle+xml"/>
  <Override PartName="/ppt/charts/chart235.xml" ContentType="application/vnd.openxmlformats-officedocument.drawingml.chart+xml"/>
  <Override PartName="/ppt/charts/style235.xml" ContentType="application/vnd.ms-office.chartstyle+xml"/>
  <Override PartName="/ppt/charts/colors235.xml" ContentType="application/vnd.ms-office.chartcolorstyle+xml"/>
  <Override PartName="/ppt/charts/chart236.xml" ContentType="application/vnd.openxmlformats-officedocument.drawingml.chart+xml"/>
  <Override PartName="/ppt/charts/style236.xml" ContentType="application/vnd.ms-office.chartstyle+xml"/>
  <Override PartName="/ppt/charts/colors236.xml" ContentType="application/vnd.ms-office.chartcolorstyle+xml"/>
  <Override PartName="/ppt/charts/chart237.xml" ContentType="application/vnd.openxmlformats-officedocument.drawingml.chart+xml"/>
  <Override PartName="/ppt/charts/style237.xml" ContentType="application/vnd.ms-office.chartstyle+xml"/>
  <Override PartName="/ppt/charts/colors237.xml" ContentType="application/vnd.ms-office.chartcolorstyle+xml"/>
  <Override PartName="/ppt/charts/chart238.xml" ContentType="application/vnd.openxmlformats-officedocument.drawingml.chart+xml"/>
  <Override PartName="/ppt/charts/style238.xml" ContentType="application/vnd.ms-office.chartstyle+xml"/>
  <Override PartName="/ppt/charts/colors238.xml" ContentType="application/vnd.ms-office.chartcolorstyle+xml"/>
  <Override PartName="/ppt/charts/chart239.xml" ContentType="application/vnd.openxmlformats-officedocument.drawingml.chart+xml"/>
  <Override PartName="/ppt/charts/style239.xml" ContentType="application/vnd.ms-office.chartstyle+xml"/>
  <Override PartName="/ppt/charts/colors239.xml" ContentType="application/vnd.ms-office.chartcolorstyle+xml"/>
  <Override PartName="/ppt/charts/chart240.xml" ContentType="application/vnd.openxmlformats-officedocument.drawingml.chart+xml"/>
  <Override PartName="/ppt/charts/style240.xml" ContentType="application/vnd.ms-office.chartstyle+xml"/>
  <Override PartName="/ppt/charts/colors240.xml" ContentType="application/vnd.ms-office.chartcolorstyle+xml"/>
  <Override PartName="/ppt/charts/chart241.xml" ContentType="application/vnd.openxmlformats-officedocument.drawingml.chart+xml"/>
  <Override PartName="/ppt/charts/style241.xml" ContentType="application/vnd.ms-office.chartstyle+xml"/>
  <Override PartName="/ppt/charts/colors241.xml" ContentType="application/vnd.ms-office.chartcolorstyle+xml"/>
  <Override PartName="/ppt/charts/chart242.xml" ContentType="application/vnd.openxmlformats-officedocument.drawingml.chart+xml"/>
  <Override PartName="/ppt/charts/style242.xml" ContentType="application/vnd.ms-office.chartstyle+xml"/>
  <Override PartName="/ppt/charts/colors242.xml" ContentType="application/vnd.ms-office.chartcolorstyle+xml"/>
  <Override PartName="/ppt/charts/chart243.xml" ContentType="application/vnd.openxmlformats-officedocument.drawingml.chart+xml"/>
  <Override PartName="/ppt/charts/style243.xml" ContentType="application/vnd.ms-office.chartstyle+xml"/>
  <Override PartName="/ppt/charts/colors243.xml" ContentType="application/vnd.ms-office.chartcolorstyle+xml"/>
  <Override PartName="/ppt/charts/chart244.xml" ContentType="application/vnd.openxmlformats-officedocument.drawingml.chart+xml"/>
  <Override PartName="/ppt/charts/style244.xml" ContentType="application/vnd.ms-office.chartstyle+xml"/>
  <Override PartName="/ppt/charts/colors244.xml" ContentType="application/vnd.ms-office.chartcolorstyle+xml"/>
  <Override PartName="/ppt/charts/chart245.xml" ContentType="application/vnd.openxmlformats-officedocument.drawingml.chart+xml"/>
  <Override PartName="/ppt/charts/style245.xml" ContentType="application/vnd.ms-office.chartstyle+xml"/>
  <Override PartName="/ppt/charts/colors245.xml" ContentType="application/vnd.ms-office.chartcolorstyle+xml"/>
  <Override PartName="/ppt/charts/chart246.xml" ContentType="application/vnd.openxmlformats-officedocument.drawingml.chart+xml"/>
  <Override PartName="/ppt/charts/style246.xml" ContentType="application/vnd.ms-office.chartstyle+xml"/>
  <Override PartName="/ppt/charts/colors246.xml" ContentType="application/vnd.ms-office.chartcolorstyle+xml"/>
  <Override PartName="/ppt/charts/chart247.xml" ContentType="application/vnd.openxmlformats-officedocument.drawingml.chart+xml"/>
  <Override PartName="/ppt/charts/style247.xml" ContentType="application/vnd.ms-office.chartstyle+xml"/>
  <Override PartName="/ppt/charts/colors247.xml" ContentType="application/vnd.ms-office.chartcolorstyle+xml"/>
  <Override PartName="/ppt/charts/chart248.xml" ContentType="application/vnd.openxmlformats-officedocument.drawingml.chart+xml"/>
  <Override PartName="/ppt/charts/style248.xml" ContentType="application/vnd.ms-office.chartstyle+xml"/>
  <Override PartName="/ppt/charts/colors248.xml" ContentType="application/vnd.ms-office.chartcolorstyle+xml"/>
  <Override PartName="/ppt/charts/chart249.xml" ContentType="application/vnd.openxmlformats-officedocument.drawingml.chart+xml"/>
  <Override PartName="/ppt/charts/style249.xml" ContentType="application/vnd.ms-office.chartstyle+xml"/>
  <Override PartName="/ppt/charts/colors249.xml" ContentType="application/vnd.ms-office.chartcolorstyle+xml"/>
  <Override PartName="/ppt/charts/chart250.xml" ContentType="application/vnd.openxmlformats-officedocument.drawingml.chart+xml"/>
  <Override PartName="/ppt/charts/style250.xml" ContentType="application/vnd.ms-office.chartstyle+xml"/>
  <Override PartName="/ppt/charts/colors250.xml" ContentType="application/vnd.ms-office.chartcolorstyle+xml"/>
  <Override PartName="/ppt/charts/chart251.xml" ContentType="application/vnd.openxmlformats-officedocument.drawingml.chart+xml"/>
  <Override PartName="/ppt/charts/style251.xml" ContentType="application/vnd.ms-office.chartstyle+xml"/>
  <Override PartName="/ppt/charts/colors251.xml" ContentType="application/vnd.ms-office.chartcolorstyle+xml"/>
  <Override PartName="/ppt/charts/chart252.xml" ContentType="application/vnd.openxmlformats-officedocument.drawingml.chart+xml"/>
  <Override PartName="/ppt/charts/style252.xml" ContentType="application/vnd.ms-office.chartstyle+xml"/>
  <Override PartName="/ppt/charts/colors252.xml" ContentType="application/vnd.ms-office.chartcolorstyle+xml"/>
  <Override PartName="/ppt/charts/chart253.xml" ContentType="application/vnd.openxmlformats-officedocument.drawingml.chart+xml"/>
  <Override PartName="/ppt/charts/style253.xml" ContentType="application/vnd.ms-office.chartstyle+xml"/>
  <Override PartName="/ppt/charts/colors253.xml" ContentType="application/vnd.ms-office.chartcolorstyle+xml"/>
  <Override PartName="/ppt/charts/chart254.xml" ContentType="application/vnd.openxmlformats-officedocument.drawingml.chart+xml"/>
  <Override PartName="/ppt/charts/style254.xml" ContentType="application/vnd.ms-office.chartstyle+xml"/>
  <Override PartName="/ppt/charts/colors254.xml" ContentType="application/vnd.ms-office.chartcolorstyle+xml"/>
  <Override PartName="/ppt/charts/chart255.xml" ContentType="application/vnd.openxmlformats-officedocument.drawingml.chart+xml"/>
  <Override PartName="/ppt/charts/style255.xml" ContentType="application/vnd.ms-office.chartstyle+xml"/>
  <Override PartName="/ppt/charts/colors255.xml" ContentType="application/vnd.ms-office.chartcolorstyle+xml"/>
  <Override PartName="/ppt/charts/chart256.xml" ContentType="application/vnd.openxmlformats-officedocument.drawingml.chart+xml"/>
  <Override PartName="/ppt/charts/style256.xml" ContentType="application/vnd.ms-office.chartstyle+xml"/>
  <Override PartName="/ppt/charts/colors256.xml" ContentType="application/vnd.ms-office.chartcolorstyle+xml"/>
  <Override PartName="/ppt/charts/chart257.xml" ContentType="application/vnd.openxmlformats-officedocument.drawingml.chart+xml"/>
  <Override PartName="/ppt/charts/style257.xml" ContentType="application/vnd.ms-office.chartstyle+xml"/>
  <Override PartName="/ppt/charts/colors257.xml" ContentType="application/vnd.ms-office.chartcolorstyle+xml"/>
  <Override PartName="/ppt/charts/chart258.xml" ContentType="application/vnd.openxmlformats-officedocument.drawingml.chart+xml"/>
  <Override PartName="/ppt/charts/style258.xml" ContentType="application/vnd.ms-office.chartstyle+xml"/>
  <Override PartName="/ppt/charts/colors258.xml" ContentType="application/vnd.ms-office.chartcolorstyle+xml"/>
  <Override PartName="/ppt/charts/chart259.xml" ContentType="application/vnd.openxmlformats-officedocument.drawingml.chart+xml"/>
  <Override PartName="/ppt/charts/style259.xml" ContentType="application/vnd.ms-office.chartstyle+xml"/>
  <Override PartName="/ppt/charts/colors259.xml" ContentType="application/vnd.ms-office.chartcolorstyle+xml"/>
  <Override PartName="/ppt/charts/chart260.xml" ContentType="application/vnd.openxmlformats-officedocument.drawingml.chart+xml"/>
  <Override PartName="/ppt/charts/style260.xml" ContentType="application/vnd.ms-office.chartstyle+xml"/>
  <Override PartName="/ppt/charts/colors260.xml" ContentType="application/vnd.ms-office.chartcolorstyle+xml"/>
  <Override PartName="/ppt/charts/chart261.xml" ContentType="application/vnd.openxmlformats-officedocument.drawingml.chart+xml"/>
  <Override PartName="/ppt/charts/style261.xml" ContentType="application/vnd.ms-office.chartstyle+xml"/>
  <Override PartName="/ppt/charts/colors261.xml" ContentType="application/vnd.ms-office.chartcolorstyle+xml"/>
  <Override PartName="/ppt/charts/chart262.xml" ContentType="application/vnd.openxmlformats-officedocument.drawingml.chart+xml"/>
  <Override PartName="/ppt/charts/style262.xml" ContentType="application/vnd.ms-office.chartstyle+xml"/>
  <Override PartName="/ppt/charts/colors262.xml" ContentType="application/vnd.ms-office.chartcolorstyle+xml"/>
  <Override PartName="/ppt/charts/chart263.xml" ContentType="application/vnd.openxmlformats-officedocument.drawingml.chart+xml"/>
  <Override PartName="/ppt/charts/style263.xml" ContentType="application/vnd.ms-office.chartstyle+xml"/>
  <Override PartName="/ppt/charts/colors263.xml" ContentType="application/vnd.ms-office.chartcolorstyle+xml"/>
  <Override PartName="/ppt/charts/chart264.xml" ContentType="application/vnd.openxmlformats-officedocument.drawingml.chart+xml"/>
  <Override PartName="/ppt/charts/style264.xml" ContentType="application/vnd.ms-office.chartstyle+xml"/>
  <Override PartName="/ppt/charts/colors264.xml" ContentType="application/vnd.ms-office.chartcolorstyle+xml"/>
  <Override PartName="/ppt/charts/chart265.xml" ContentType="application/vnd.openxmlformats-officedocument.drawingml.chart+xml"/>
  <Override PartName="/ppt/charts/style265.xml" ContentType="application/vnd.ms-office.chartstyle+xml"/>
  <Override PartName="/ppt/charts/colors265.xml" ContentType="application/vnd.ms-office.chartcolorstyle+xml"/>
  <Override PartName="/ppt/charts/chart266.xml" ContentType="application/vnd.openxmlformats-officedocument.drawingml.chart+xml"/>
  <Override PartName="/ppt/charts/style266.xml" ContentType="application/vnd.ms-office.chartstyle+xml"/>
  <Override PartName="/ppt/charts/colors266.xml" ContentType="application/vnd.ms-office.chartcolorstyle+xml"/>
  <Override PartName="/ppt/charts/chart267.xml" ContentType="application/vnd.openxmlformats-officedocument.drawingml.chart+xml"/>
  <Override PartName="/ppt/charts/style267.xml" ContentType="application/vnd.ms-office.chartstyle+xml"/>
  <Override PartName="/ppt/charts/colors26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68.xml" ContentType="application/vnd.openxmlformats-officedocument.drawingml.chart+xml"/>
  <Override PartName="/ppt/charts/style268.xml" ContentType="application/vnd.ms-office.chartstyle+xml"/>
  <Override PartName="/ppt/charts/colors268.xml" ContentType="application/vnd.ms-office.chartcolorstyle+xml"/>
  <Override PartName="/ppt/charts/chart269.xml" ContentType="application/vnd.openxmlformats-officedocument.drawingml.chart+xml"/>
  <Override PartName="/ppt/charts/style269.xml" ContentType="application/vnd.ms-office.chartstyle+xml"/>
  <Override PartName="/ppt/charts/colors269.xml" ContentType="application/vnd.ms-office.chartcolorstyle+xml"/>
  <Override PartName="/ppt/charts/chart270.xml" ContentType="application/vnd.openxmlformats-officedocument.drawingml.chart+xml"/>
  <Override PartName="/ppt/charts/style270.xml" ContentType="application/vnd.ms-office.chartstyle+xml"/>
  <Override PartName="/ppt/charts/colors270.xml" ContentType="application/vnd.ms-office.chartcolorstyle+xml"/>
  <Override PartName="/ppt/charts/chart271.xml" ContentType="application/vnd.openxmlformats-officedocument.drawingml.chart+xml"/>
  <Override PartName="/ppt/charts/style271.xml" ContentType="application/vnd.ms-office.chartstyle+xml"/>
  <Override PartName="/ppt/charts/colors271.xml" ContentType="application/vnd.ms-office.chartcolorstyle+xml"/>
  <Override PartName="/ppt/charts/chart272.xml" ContentType="application/vnd.openxmlformats-officedocument.drawingml.chart+xml"/>
  <Override PartName="/ppt/charts/style272.xml" ContentType="application/vnd.ms-office.chartstyle+xml"/>
  <Override PartName="/ppt/charts/colors272.xml" ContentType="application/vnd.ms-office.chartcolorstyle+xml"/>
  <Override PartName="/ppt/charts/chart273.xml" ContentType="application/vnd.openxmlformats-officedocument.drawingml.chart+xml"/>
  <Override PartName="/ppt/charts/style273.xml" ContentType="application/vnd.ms-office.chartstyle+xml"/>
  <Override PartName="/ppt/charts/colors273.xml" ContentType="application/vnd.ms-office.chartcolorstyle+xml"/>
  <Override PartName="/ppt/charts/chart274.xml" ContentType="application/vnd.openxmlformats-officedocument.drawingml.chart+xml"/>
  <Override PartName="/ppt/charts/style274.xml" ContentType="application/vnd.ms-office.chartstyle+xml"/>
  <Override PartName="/ppt/charts/colors274.xml" ContentType="application/vnd.ms-office.chartcolorstyle+xml"/>
  <Override PartName="/ppt/charts/chart275.xml" ContentType="application/vnd.openxmlformats-officedocument.drawingml.chart+xml"/>
  <Override PartName="/ppt/charts/style275.xml" ContentType="application/vnd.ms-office.chartstyle+xml"/>
  <Override PartName="/ppt/charts/colors275.xml" ContentType="application/vnd.ms-office.chartcolorstyle+xml"/>
  <Override PartName="/ppt/charts/chart276.xml" ContentType="application/vnd.openxmlformats-officedocument.drawingml.chart+xml"/>
  <Override PartName="/ppt/charts/style276.xml" ContentType="application/vnd.ms-office.chartstyle+xml"/>
  <Override PartName="/ppt/charts/colors276.xml" ContentType="application/vnd.ms-office.chartcolorstyle+xml"/>
  <Override PartName="/ppt/charts/chart277.xml" ContentType="application/vnd.openxmlformats-officedocument.drawingml.chart+xml"/>
  <Override PartName="/ppt/charts/style277.xml" ContentType="application/vnd.ms-office.chartstyle+xml"/>
  <Override PartName="/ppt/charts/colors277.xml" ContentType="application/vnd.ms-office.chartcolorstyle+xml"/>
  <Override PartName="/ppt/charts/chart278.xml" ContentType="application/vnd.openxmlformats-officedocument.drawingml.chart+xml"/>
  <Override PartName="/ppt/charts/style278.xml" ContentType="application/vnd.ms-office.chartstyle+xml"/>
  <Override PartName="/ppt/charts/colors278.xml" ContentType="application/vnd.ms-office.chartcolorstyle+xml"/>
  <Override PartName="/ppt/charts/chart279.xml" ContentType="application/vnd.openxmlformats-officedocument.drawingml.chart+xml"/>
  <Override PartName="/ppt/charts/style279.xml" ContentType="application/vnd.ms-office.chartstyle+xml"/>
  <Override PartName="/ppt/charts/colors279.xml" ContentType="application/vnd.ms-office.chartcolorstyle+xml"/>
  <Override PartName="/ppt/charts/chart280.xml" ContentType="application/vnd.openxmlformats-officedocument.drawingml.chart+xml"/>
  <Override PartName="/ppt/charts/style280.xml" ContentType="application/vnd.ms-office.chartstyle+xml"/>
  <Override PartName="/ppt/charts/colors280.xml" ContentType="application/vnd.ms-office.chartcolorstyle+xml"/>
  <Override PartName="/ppt/charts/chart281.xml" ContentType="application/vnd.openxmlformats-officedocument.drawingml.chart+xml"/>
  <Override PartName="/ppt/charts/style281.xml" ContentType="application/vnd.ms-office.chartstyle+xml"/>
  <Override PartName="/ppt/charts/colors281.xml" ContentType="application/vnd.ms-office.chartcolorstyle+xml"/>
  <Override PartName="/ppt/charts/chart282.xml" ContentType="application/vnd.openxmlformats-officedocument.drawingml.chart+xml"/>
  <Override PartName="/ppt/charts/style282.xml" ContentType="application/vnd.ms-office.chartstyle+xml"/>
  <Override PartName="/ppt/charts/colors282.xml" ContentType="application/vnd.ms-office.chartcolorstyle+xml"/>
  <Override PartName="/ppt/charts/chart283.xml" ContentType="application/vnd.openxmlformats-officedocument.drawingml.chart+xml"/>
  <Override PartName="/ppt/charts/style283.xml" ContentType="application/vnd.ms-office.chartstyle+xml"/>
  <Override PartName="/ppt/charts/colors283.xml" ContentType="application/vnd.ms-office.chartcolorstyle+xml"/>
  <Override PartName="/ppt/charts/chart284.xml" ContentType="application/vnd.openxmlformats-officedocument.drawingml.chart+xml"/>
  <Override PartName="/ppt/charts/style284.xml" ContentType="application/vnd.ms-office.chartstyle+xml"/>
  <Override PartName="/ppt/charts/colors284.xml" ContentType="application/vnd.ms-office.chartcolorstyle+xml"/>
  <Override PartName="/ppt/charts/chart285.xml" ContentType="application/vnd.openxmlformats-officedocument.drawingml.chart+xml"/>
  <Override PartName="/ppt/charts/style285.xml" ContentType="application/vnd.ms-office.chartstyle+xml"/>
  <Override PartName="/ppt/charts/colors285.xml" ContentType="application/vnd.ms-office.chartcolorstyle+xml"/>
  <Override PartName="/ppt/charts/chart286.xml" ContentType="application/vnd.openxmlformats-officedocument.drawingml.chart+xml"/>
  <Override PartName="/ppt/charts/style286.xml" ContentType="application/vnd.ms-office.chartstyle+xml"/>
  <Override PartName="/ppt/charts/colors286.xml" ContentType="application/vnd.ms-office.chartcolorstyle+xml"/>
  <Override PartName="/ppt/charts/chart287.xml" ContentType="application/vnd.openxmlformats-officedocument.drawingml.chart+xml"/>
  <Override PartName="/ppt/charts/style287.xml" ContentType="application/vnd.ms-office.chartstyle+xml"/>
  <Override PartName="/ppt/charts/colors287.xml" ContentType="application/vnd.ms-office.chartcolorstyle+xml"/>
  <Override PartName="/ppt/charts/chart288.xml" ContentType="application/vnd.openxmlformats-officedocument.drawingml.chart+xml"/>
  <Override PartName="/ppt/charts/style288.xml" ContentType="application/vnd.ms-office.chartstyle+xml"/>
  <Override PartName="/ppt/charts/colors288.xml" ContentType="application/vnd.ms-office.chartcolorstyle+xml"/>
  <Override PartName="/ppt/charts/chart289.xml" ContentType="application/vnd.openxmlformats-officedocument.drawingml.chart+xml"/>
  <Override PartName="/ppt/charts/style289.xml" ContentType="application/vnd.ms-office.chartstyle+xml"/>
  <Override PartName="/ppt/charts/colors289.xml" ContentType="application/vnd.ms-office.chartcolorstyle+xml"/>
  <Override PartName="/ppt/charts/chart290.xml" ContentType="application/vnd.openxmlformats-officedocument.drawingml.chart+xml"/>
  <Override PartName="/ppt/charts/style290.xml" ContentType="application/vnd.ms-office.chartstyle+xml"/>
  <Override PartName="/ppt/charts/colors290.xml" ContentType="application/vnd.ms-office.chartcolorstyle+xml"/>
  <Override PartName="/ppt/charts/chart291.xml" ContentType="application/vnd.openxmlformats-officedocument.drawingml.chart+xml"/>
  <Override PartName="/ppt/charts/style291.xml" ContentType="application/vnd.ms-office.chartstyle+xml"/>
  <Override PartName="/ppt/charts/colors291.xml" ContentType="application/vnd.ms-office.chartcolorstyle+xml"/>
  <Override PartName="/ppt/charts/chart292.xml" ContentType="application/vnd.openxmlformats-officedocument.drawingml.chart+xml"/>
  <Override PartName="/ppt/charts/style292.xml" ContentType="application/vnd.ms-office.chartstyle+xml"/>
  <Override PartName="/ppt/charts/colors292.xml" ContentType="application/vnd.ms-office.chartcolorstyle+xml"/>
  <Override PartName="/ppt/charts/chart293.xml" ContentType="application/vnd.openxmlformats-officedocument.drawingml.chart+xml"/>
  <Override PartName="/ppt/charts/style293.xml" ContentType="application/vnd.ms-office.chartstyle+xml"/>
  <Override PartName="/ppt/charts/colors293.xml" ContentType="application/vnd.ms-office.chartcolorstyle+xml"/>
  <Override PartName="/ppt/charts/chart294.xml" ContentType="application/vnd.openxmlformats-officedocument.drawingml.chart+xml"/>
  <Override PartName="/ppt/charts/style294.xml" ContentType="application/vnd.ms-office.chartstyle+xml"/>
  <Override PartName="/ppt/charts/colors294.xml" ContentType="application/vnd.ms-office.chartcolorstyle+xml"/>
  <Override PartName="/ppt/charts/chart295.xml" ContentType="application/vnd.openxmlformats-officedocument.drawingml.chart+xml"/>
  <Override PartName="/ppt/charts/style295.xml" ContentType="application/vnd.ms-office.chartstyle+xml"/>
  <Override PartName="/ppt/charts/colors295.xml" ContentType="application/vnd.ms-office.chartcolorstyle+xml"/>
  <Override PartName="/ppt/charts/chart296.xml" ContentType="application/vnd.openxmlformats-officedocument.drawingml.chart+xml"/>
  <Override PartName="/ppt/charts/style296.xml" ContentType="application/vnd.ms-office.chartstyle+xml"/>
  <Override PartName="/ppt/charts/colors296.xml" ContentType="application/vnd.ms-office.chartcolorstyle+xml"/>
  <Override PartName="/ppt/charts/chart297.xml" ContentType="application/vnd.openxmlformats-officedocument.drawingml.chart+xml"/>
  <Override PartName="/ppt/charts/style297.xml" ContentType="application/vnd.ms-office.chartstyle+xml"/>
  <Override PartName="/ppt/charts/colors297.xml" ContentType="application/vnd.ms-office.chartcolorstyle+xml"/>
  <Override PartName="/ppt/charts/chart298.xml" ContentType="application/vnd.openxmlformats-officedocument.drawingml.chart+xml"/>
  <Override PartName="/ppt/charts/style298.xml" ContentType="application/vnd.ms-office.chartstyle+xml"/>
  <Override PartName="/ppt/charts/colors298.xml" ContentType="application/vnd.ms-office.chartcolorstyle+xml"/>
  <Override PartName="/ppt/charts/chart299.xml" ContentType="application/vnd.openxmlformats-officedocument.drawingml.chart+xml"/>
  <Override PartName="/ppt/charts/style299.xml" ContentType="application/vnd.ms-office.chartstyle+xml"/>
  <Override PartName="/ppt/charts/colors299.xml" ContentType="application/vnd.ms-office.chartcolorstyle+xml"/>
  <Override PartName="/ppt/charts/chart300.xml" ContentType="application/vnd.openxmlformats-officedocument.drawingml.chart+xml"/>
  <Override PartName="/ppt/charts/style300.xml" ContentType="application/vnd.ms-office.chartstyle+xml"/>
  <Override PartName="/ppt/charts/colors300.xml" ContentType="application/vnd.ms-office.chartcolorstyle+xml"/>
  <Override PartName="/ppt/charts/chart301.xml" ContentType="application/vnd.openxmlformats-officedocument.drawingml.chart+xml"/>
  <Override PartName="/ppt/charts/style301.xml" ContentType="application/vnd.ms-office.chartstyle+xml"/>
  <Override PartName="/ppt/charts/colors301.xml" ContentType="application/vnd.ms-office.chartcolorstyle+xml"/>
  <Override PartName="/ppt/charts/chart302.xml" ContentType="application/vnd.openxmlformats-officedocument.drawingml.chart+xml"/>
  <Override PartName="/ppt/charts/style302.xml" ContentType="application/vnd.ms-office.chartstyle+xml"/>
  <Override PartName="/ppt/charts/colors302.xml" ContentType="application/vnd.ms-office.chartcolorstyle+xml"/>
  <Override PartName="/ppt/charts/chart303.xml" ContentType="application/vnd.openxmlformats-officedocument.drawingml.chart+xml"/>
  <Override PartName="/ppt/charts/style303.xml" ContentType="application/vnd.ms-office.chartstyle+xml"/>
  <Override PartName="/ppt/charts/colors303.xml" ContentType="application/vnd.ms-office.chartcolorstyle+xml"/>
  <Override PartName="/ppt/charts/chart304.xml" ContentType="application/vnd.openxmlformats-officedocument.drawingml.chart+xml"/>
  <Override PartName="/ppt/charts/style304.xml" ContentType="application/vnd.ms-office.chartstyle+xml"/>
  <Override PartName="/ppt/charts/colors304.xml" ContentType="application/vnd.ms-office.chartcolorstyle+xml"/>
  <Override PartName="/ppt/charts/chart305.xml" ContentType="application/vnd.openxmlformats-officedocument.drawingml.chart+xml"/>
  <Override PartName="/ppt/charts/style305.xml" ContentType="application/vnd.ms-office.chartstyle+xml"/>
  <Override PartName="/ppt/charts/colors305.xml" ContentType="application/vnd.ms-office.chartcolorstyle+xml"/>
  <Override PartName="/ppt/charts/chart306.xml" ContentType="application/vnd.openxmlformats-officedocument.drawingml.chart+xml"/>
  <Override PartName="/ppt/charts/style306.xml" ContentType="application/vnd.ms-office.chartstyle+xml"/>
  <Override PartName="/ppt/charts/colors306.xml" ContentType="application/vnd.ms-office.chartcolorstyle+xml"/>
  <Override PartName="/ppt/charts/chart307.xml" ContentType="application/vnd.openxmlformats-officedocument.drawingml.chart+xml"/>
  <Override PartName="/ppt/charts/style307.xml" ContentType="application/vnd.ms-office.chartstyle+xml"/>
  <Override PartName="/ppt/charts/colors307.xml" ContentType="application/vnd.ms-office.chartcolorstyle+xml"/>
  <Override PartName="/ppt/charts/chart308.xml" ContentType="application/vnd.openxmlformats-officedocument.drawingml.chart+xml"/>
  <Override PartName="/ppt/charts/style308.xml" ContentType="application/vnd.ms-office.chartstyle+xml"/>
  <Override PartName="/ppt/charts/colors308.xml" ContentType="application/vnd.ms-office.chartcolorstyle+xml"/>
  <Override PartName="/ppt/charts/chart309.xml" ContentType="application/vnd.openxmlformats-officedocument.drawingml.chart+xml"/>
  <Override PartName="/ppt/charts/style309.xml" ContentType="application/vnd.ms-office.chartstyle+xml"/>
  <Override PartName="/ppt/charts/colors309.xml" ContentType="application/vnd.ms-office.chartcolorstyle+xml"/>
  <Override PartName="/ppt/charts/chart310.xml" ContentType="application/vnd.openxmlformats-officedocument.drawingml.chart+xml"/>
  <Override PartName="/ppt/charts/style310.xml" ContentType="application/vnd.ms-office.chartstyle+xml"/>
  <Override PartName="/ppt/charts/colors310.xml" ContentType="application/vnd.ms-office.chartcolorstyle+xml"/>
  <Override PartName="/ppt/charts/chart311.xml" ContentType="application/vnd.openxmlformats-officedocument.drawingml.chart+xml"/>
  <Override PartName="/ppt/charts/style311.xml" ContentType="application/vnd.ms-office.chartstyle+xml"/>
  <Override PartName="/ppt/charts/colors311.xml" ContentType="application/vnd.ms-office.chartcolorstyle+xml"/>
  <Override PartName="/ppt/charts/chart312.xml" ContentType="application/vnd.openxmlformats-officedocument.drawingml.chart+xml"/>
  <Override PartName="/ppt/charts/style312.xml" ContentType="application/vnd.ms-office.chartstyle+xml"/>
  <Override PartName="/ppt/charts/colors312.xml" ContentType="application/vnd.ms-office.chartcolorstyle+xml"/>
  <Override PartName="/ppt/charts/chart313.xml" ContentType="application/vnd.openxmlformats-officedocument.drawingml.chart+xml"/>
  <Override PartName="/ppt/charts/style313.xml" ContentType="application/vnd.ms-office.chartstyle+xml"/>
  <Override PartName="/ppt/charts/colors313.xml" ContentType="application/vnd.ms-office.chartcolorstyle+xml"/>
  <Override PartName="/ppt/charts/chart314.xml" ContentType="application/vnd.openxmlformats-officedocument.drawingml.chart+xml"/>
  <Override PartName="/ppt/charts/style314.xml" ContentType="application/vnd.ms-office.chartstyle+xml"/>
  <Override PartName="/ppt/charts/colors314.xml" ContentType="application/vnd.ms-office.chartcolorstyle+xml"/>
  <Override PartName="/ppt/charts/chart315.xml" ContentType="application/vnd.openxmlformats-officedocument.drawingml.chart+xml"/>
  <Override PartName="/ppt/charts/style315.xml" ContentType="application/vnd.ms-office.chartstyle+xml"/>
  <Override PartName="/ppt/charts/colors315.xml" ContentType="application/vnd.ms-office.chartcolorstyle+xml"/>
  <Override PartName="/ppt/charts/chart316.xml" ContentType="application/vnd.openxmlformats-officedocument.drawingml.chart+xml"/>
  <Override PartName="/ppt/charts/style316.xml" ContentType="application/vnd.ms-office.chartstyle+xml"/>
  <Override PartName="/ppt/charts/colors316.xml" ContentType="application/vnd.ms-office.chartcolorstyle+xml"/>
  <Override PartName="/ppt/charts/chart317.xml" ContentType="application/vnd.openxmlformats-officedocument.drawingml.chart+xml"/>
  <Override PartName="/ppt/charts/style317.xml" ContentType="application/vnd.ms-office.chartstyle+xml"/>
  <Override PartName="/ppt/charts/colors317.xml" ContentType="application/vnd.ms-office.chartcolorstyle+xml"/>
  <Override PartName="/ppt/charts/chart318.xml" ContentType="application/vnd.openxmlformats-officedocument.drawingml.chart+xml"/>
  <Override PartName="/ppt/charts/style318.xml" ContentType="application/vnd.ms-office.chartstyle+xml"/>
  <Override PartName="/ppt/charts/colors318.xml" ContentType="application/vnd.ms-office.chartcolorstyle+xml"/>
  <Override PartName="/ppt/charts/chart319.xml" ContentType="application/vnd.openxmlformats-officedocument.drawingml.chart+xml"/>
  <Override PartName="/ppt/charts/style319.xml" ContentType="application/vnd.ms-office.chartstyle+xml"/>
  <Override PartName="/ppt/charts/colors319.xml" ContentType="application/vnd.ms-office.chartcolorstyle+xml"/>
  <Override PartName="/ppt/charts/chart320.xml" ContentType="application/vnd.openxmlformats-officedocument.drawingml.chart+xml"/>
  <Override PartName="/ppt/charts/style320.xml" ContentType="application/vnd.ms-office.chartstyle+xml"/>
  <Override PartName="/ppt/charts/colors320.xml" ContentType="application/vnd.ms-office.chartcolorstyle+xml"/>
  <Override PartName="/ppt/charts/chart321.xml" ContentType="application/vnd.openxmlformats-officedocument.drawingml.chart+xml"/>
  <Override PartName="/ppt/charts/style321.xml" ContentType="application/vnd.ms-office.chartstyle+xml"/>
  <Override PartName="/ppt/charts/colors321.xml" ContentType="application/vnd.ms-office.chartcolorstyle+xml"/>
  <Override PartName="/ppt/charts/chart322.xml" ContentType="application/vnd.openxmlformats-officedocument.drawingml.chart+xml"/>
  <Override PartName="/ppt/charts/style322.xml" ContentType="application/vnd.ms-office.chartstyle+xml"/>
  <Override PartName="/ppt/charts/colors322.xml" ContentType="application/vnd.ms-office.chartcolorstyle+xml"/>
  <Override PartName="/ppt/charts/chart323.xml" ContentType="application/vnd.openxmlformats-officedocument.drawingml.chart+xml"/>
  <Override PartName="/ppt/charts/style323.xml" ContentType="application/vnd.ms-office.chartstyle+xml"/>
  <Override PartName="/ppt/charts/colors323.xml" ContentType="application/vnd.ms-office.chartcolorstyle+xml"/>
  <Override PartName="/ppt/charts/chart324.xml" ContentType="application/vnd.openxmlformats-officedocument.drawingml.chart+xml"/>
  <Override PartName="/ppt/charts/style324.xml" ContentType="application/vnd.ms-office.chartstyle+xml"/>
  <Override PartName="/ppt/charts/colors324.xml" ContentType="application/vnd.ms-office.chartcolorstyle+xml"/>
  <Override PartName="/ppt/charts/chart325.xml" ContentType="application/vnd.openxmlformats-officedocument.drawingml.chart+xml"/>
  <Override PartName="/ppt/charts/style325.xml" ContentType="application/vnd.ms-office.chartstyle+xml"/>
  <Override PartName="/ppt/charts/colors325.xml" ContentType="application/vnd.ms-office.chartcolorstyle+xml"/>
  <Override PartName="/ppt/charts/chart326.xml" ContentType="application/vnd.openxmlformats-officedocument.drawingml.chart+xml"/>
  <Override PartName="/ppt/charts/style326.xml" ContentType="application/vnd.ms-office.chartstyle+xml"/>
  <Override PartName="/ppt/charts/colors326.xml" ContentType="application/vnd.ms-office.chartcolorstyle+xml"/>
  <Override PartName="/ppt/charts/chart327.xml" ContentType="application/vnd.openxmlformats-officedocument.drawingml.chart+xml"/>
  <Override PartName="/ppt/charts/style327.xml" ContentType="application/vnd.ms-office.chartstyle+xml"/>
  <Override PartName="/ppt/charts/colors327.xml" ContentType="application/vnd.ms-office.chartcolorstyle+xml"/>
  <Override PartName="/ppt/charts/chart328.xml" ContentType="application/vnd.openxmlformats-officedocument.drawingml.chart+xml"/>
  <Override PartName="/ppt/charts/style328.xml" ContentType="application/vnd.ms-office.chartstyle+xml"/>
  <Override PartName="/ppt/charts/colors328.xml" ContentType="application/vnd.ms-office.chartcolorstyle+xml"/>
  <Override PartName="/ppt/charts/chart329.xml" ContentType="application/vnd.openxmlformats-officedocument.drawingml.chart+xml"/>
  <Override PartName="/ppt/charts/style329.xml" ContentType="application/vnd.ms-office.chartstyle+xml"/>
  <Override PartName="/ppt/charts/colors329.xml" ContentType="application/vnd.ms-office.chartcolorstyle+xml"/>
  <Override PartName="/ppt/charts/chart330.xml" ContentType="application/vnd.openxmlformats-officedocument.drawingml.chart+xml"/>
  <Override PartName="/ppt/charts/style330.xml" ContentType="application/vnd.ms-office.chartstyle+xml"/>
  <Override PartName="/ppt/charts/colors330.xml" ContentType="application/vnd.ms-office.chartcolorstyle+xml"/>
  <Override PartName="/ppt/charts/chart331.xml" ContentType="application/vnd.openxmlformats-officedocument.drawingml.chart+xml"/>
  <Override PartName="/ppt/charts/style331.xml" ContentType="application/vnd.ms-office.chartstyle+xml"/>
  <Override PartName="/ppt/charts/colors331.xml" ContentType="application/vnd.ms-office.chartcolorstyle+xml"/>
  <Override PartName="/ppt/charts/chart332.xml" ContentType="application/vnd.openxmlformats-officedocument.drawingml.chart+xml"/>
  <Override PartName="/ppt/charts/style332.xml" ContentType="application/vnd.ms-office.chartstyle+xml"/>
  <Override PartName="/ppt/charts/colors332.xml" ContentType="application/vnd.ms-office.chartcolorstyle+xml"/>
  <Override PartName="/ppt/charts/chart333.xml" ContentType="application/vnd.openxmlformats-officedocument.drawingml.chart+xml"/>
  <Override PartName="/ppt/charts/style333.xml" ContentType="application/vnd.ms-office.chartstyle+xml"/>
  <Override PartName="/ppt/charts/colors333.xml" ContentType="application/vnd.ms-office.chartcolorstyle+xml"/>
  <Override PartName="/ppt/charts/chart334.xml" ContentType="application/vnd.openxmlformats-officedocument.drawingml.chart+xml"/>
  <Override PartName="/ppt/charts/style334.xml" ContentType="application/vnd.ms-office.chartstyle+xml"/>
  <Override PartName="/ppt/charts/colors334.xml" ContentType="application/vnd.ms-office.chartcolorstyle+xml"/>
  <Override PartName="/ppt/charts/chart335.xml" ContentType="application/vnd.openxmlformats-officedocument.drawingml.chart+xml"/>
  <Override PartName="/ppt/charts/style335.xml" ContentType="application/vnd.ms-office.chartstyle+xml"/>
  <Override PartName="/ppt/charts/colors335.xml" ContentType="application/vnd.ms-office.chartcolorstyle+xml"/>
  <Override PartName="/ppt/charts/chart336.xml" ContentType="application/vnd.openxmlformats-officedocument.drawingml.chart+xml"/>
  <Override PartName="/ppt/charts/style336.xml" ContentType="application/vnd.ms-office.chartstyle+xml"/>
  <Override PartName="/ppt/charts/colors33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8"/>
  </p:notesMasterIdLst>
  <p:handoutMasterIdLst>
    <p:handoutMasterId r:id="rId299"/>
  </p:handoutMasterIdLst>
  <p:sldIdLst>
    <p:sldId id="305" r:id="rId5"/>
    <p:sldId id="310" r:id="rId6"/>
    <p:sldId id="319" r:id="rId7"/>
    <p:sldId id="312" r:id="rId8"/>
    <p:sldId id="318" r:id="rId9"/>
    <p:sldId id="376" r:id="rId10"/>
    <p:sldId id="331" r:id="rId11"/>
    <p:sldId id="332" r:id="rId12"/>
    <p:sldId id="313" r:id="rId13"/>
    <p:sldId id="443" r:id="rId14"/>
    <p:sldId id="340" r:id="rId15"/>
    <p:sldId id="341" r:id="rId16"/>
    <p:sldId id="342" r:id="rId17"/>
    <p:sldId id="343" r:id="rId18"/>
    <p:sldId id="344" r:id="rId19"/>
    <p:sldId id="345" r:id="rId20"/>
    <p:sldId id="346" r:id="rId21"/>
    <p:sldId id="347" r:id="rId22"/>
    <p:sldId id="348" r:id="rId23"/>
    <p:sldId id="349" r:id="rId24"/>
    <p:sldId id="351" r:id="rId25"/>
    <p:sldId id="352" r:id="rId26"/>
    <p:sldId id="445" r:id="rId27"/>
    <p:sldId id="353" r:id="rId28"/>
    <p:sldId id="354" r:id="rId29"/>
    <p:sldId id="355" r:id="rId30"/>
    <p:sldId id="377" r:id="rId31"/>
    <p:sldId id="356" r:id="rId32"/>
    <p:sldId id="357" r:id="rId33"/>
    <p:sldId id="358" r:id="rId34"/>
    <p:sldId id="359" r:id="rId35"/>
    <p:sldId id="360" r:id="rId36"/>
    <p:sldId id="361" r:id="rId37"/>
    <p:sldId id="378" r:id="rId38"/>
    <p:sldId id="362" r:id="rId39"/>
    <p:sldId id="363" r:id="rId40"/>
    <p:sldId id="364" r:id="rId41"/>
    <p:sldId id="379" r:id="rId42"/>
    <p:sldId id="365" r:id="rId43"/>
    <p:sldId id="366" r:id="rId44"/>
    <p:sldId id="367" r:id="rId45"/>
    <p:sldId id="368" r:id="rId46"/>
    <p:sldId id="369" r:id="rId47"/>
    <p:sldId id="370" r:id="rId48"/>
    <p:sldId id="371" r:id="rId49"/>
    <p:sldId id="380" r:id="rId50"/>
    <p:sldId id="372" r:id="rId51"/>
    <p:sldId id="663" r:id="rId52"/>
    <p:sldId id="373" r:id="rId53"/>
    <p:sldId id="374" r:id="rId54"/>
    <p:sldId id="375" r:id="rId55"/>
    <p:sldId id="646" r:id="rId56"/>
    <p:sldId id="647" r:id="rId57"/>
    <p:sldId id="648" r:id="rId58"/>
    <p:sldId id="649" r:id="rId59"/>
    <p:sldId id="650" r:id="rId60"/>
    <p:sldId id="333" r:id="rId61"/>
    <p:sldId id="426" r:id="rId62"/>
    <p:sldId id="317" r:id="rId63"/>
    <p:sldId id="625" r:id="rId64"/>
    <p:sldId id="382" r:id="rId65"/>
    <p:sldId id="383" r:id="rId66"/>
    <p:sldId id="316" r:id="rId67"/>
    <p:sldId id="451" r:id="rId68"/>
    <p:sldId id="446" r:id="rId69"/>
    <p:sldId id="392" r:id="rId70"/>
    <p:sldId id="388" r:id="rId71"/>
    <p:sldId id="387" r:id="rId72"/>
    <p:sldId id="447" r:id="rId73"/>
    <p:sldId id="452" r:id="rId74"/>
    <p:sldId id="398" r:id="rId75"/>
    <p:sldId id="399" r:id="rId76"/>
    <p:sldId id="400" r:id="rId77"/>
    <p:sldId id="402" r:id="rId78"/>
    <p:sldId id="626" r:id="rId79"/>
    <p:sldId id="385" r:id="rId80"/>
    <p:sldId id="386" r:id="rId81"/>
    <p:sldId id="660" r:id="rId82"/>
    <p:sldId id="403" r:id="rId83"/>
    <p:sldId id="404" r:id="rId84"/>
    <p:sldId id="627" r:id="rId85"/>
    <p:sldId id="393" r:id="rId86"/>
    <p:sldId id="628" r:id="rId87"/>
    <p:sldId id="394" r:id="rId88"/>
    <p:sldId id="397" r:id="rId89"/>
    <p:sldId id="384" r:id="rId90"/>
    <p:sldId id="450" r:id="rId91"/>
    <p:sldId id="629" r:id="rId92"/>
    <p:sldId id="395" r:id="rId93"/>
    <p:sldId id="390" r:id="rId94"/>
    <p:sldId id="389" r:id="rId95"/>
    <p:sldId id="381" r:id="rId96"/>
    <p:sldId id="334" r:id="rId97"/>
    <p:sldId id="330" r:id="rId98"/>
    <p:sldId id="335" r:id="rId99"/>
    <p:sldId id="405" r:id="rId100"/>
    <p:sldId id="406" r:id="rId101"/>
    <p:sldId id="407" r:id="rId102"/>
    <p:sldId id="414" r:id="rId103"/>
    <p:sldId id="408" r:id="rId104"/>
    <p:sldId id="409" r:id="rId105"/>
    <p:sldId id="410" r:id="rId106"/>
    <p:sldId id="411" r:id="rId107"/>
    <p:sldId id="416" r:id="rId108"/>
    <p:sldId id="412" r:id="rId109"/>
    <p:sldId id="645" r:id="rId110"/>
    <p:sldId id="657" r:id="rId111"/>
    <p:sldId id="550" r:id="rId112"/>
    <p:sldId id="600" r:id="rId113"/>
    <p:sldId id="555" r:id="rId114"/>
    <p:sldId id="656" r:id="rId115"/>
    <p:sldId id="654" r:id="rId116"/>
    <p:sldId id="556" r:id="rId117"/>
    <p:sldId id="320" r:id="rId118"/>
    <p:sldId id="630" r:id="rId119"/>
    <p:sldId id="455" r:id="rId120"/>
    <p:sldId id="456" r:id="rId121"/>
    <p:sldId id="453" r:id="rId122"/>
    <p:sldId id="471" r:id="rId123"/>
    <p:sldId id="466" r:id="rId124"/>
    <p:sldId id="465" r:id="rId125"/>
    <p:sldId id="585" r:id="rId126"/>
    <p:sldId id="461" r:id="rId127"/>
    <p:sldId id="460" r:id="rId128"/>
    <p:sldId id="467" r:id="rId129"/>
    <p:sldId id="464" r:id="rId130"/>
    <p:sldId id="617" r:id="rId131"/>
    <p:sldId id="476" r:id="rId132"/>
    <p:sldId id="478" r:id="rId133"/>
    <p:sldId id="479" r:id="rId134"/>
    <p:sldId id="480" r:id="rId135"/>
    <p:sldId id="481" r:id="rId136"/>
    <p:sldId id="631" r:id="rId137"/>
    <p:sldId id="458" r:id="rId138"/>
    <p:sldId id="616" r:id="rId139"/>
    <p:sldId id="459" r:id="rId140"/>
    <p:sldId id="661" r:id="rId141"/>
    <p:sldId id="483" r:id="rId142"/>
    <p:sldId id="632" r:id="rId143"/>
    <p:sldId id="468" r:id="rId144"/>
    <p:sldId id="469" r:id="rId145"/>
    <p:sldId id="470" r:id="rId146"/>
    <p:sldId id="633" r:id="rId147"/>
    <p:sldId id="588" r:id="rId148"/>
    <p:sldId id="475" r:id="rId149"/>
    <p:sldId id="477" r:id="rId150"/>
    <p:sldId id="457" r:id="rId151"/>
    <p:sldId id="472" r:id="rId152"/>
    <p:sldId id="634" r:id="rId153"/>
    <p:sldId id="473" r:id="rId154"/>
    <p:sldId id="463" r:id="rId155"/>
    <p:sldId id="462" r:id="rId156"/>
    <p:sldId id="454" r:id="rId157"/>
    <p:sldId id="336" r:id="rId158"/>
    <p:sldId id="598" r:id="rId159"/>
    <p:sldId id="551" r:id="rId160"/>
    <p:sldId id="552" r:id="rId161"/>
    <p:sldId id="553" r:id="rId162"/>
    <p:sldId id="599" r:id="rId163"/>
    <p:sldId id="554" r:id="rId164"/>
    <p:sldId id="557" r:id="rId165"/>
    <p:sldId id="601" r:id="rId166"/>
    <p:sldId id="602" r:id="rId167"/>
    <p:sldId id="558" r:id="rId168"/>
    <p:sldId id="322" r:id="rId169"/>
    <p:sldId id="635" r:id="rId170"/>
    <p:sldId id="486" r:id="rId171"/>
    <p:sldId id="487" r:id="rId172"/>
    <p:sldId id="484" r:id="rId173"/>
    <p:sldId id="502" r:id="rId174"/>
    <p:sldId id="497" r:id="rId175"/>
    <p:sldId id="496" r:id="rId176"/>
    <p:sldId id="592" r:id="rId177"/>
    <p:sldId id="492" r:id="rId178"/>
    <p:sldId id="491" r:id="rId179"/>
    <p:sldId id="498" r:id="rId180"/>
    <p:sldId id="495" r:id="rId181"/>
    <p:sldId id="593" r:id="rId182"/>
    <p:sldId id="589" r:id="rId183"/>
    <p:sldId id="621" r:id="rId184"/>
    <p:sldId id="509" r:id="rId185"/>
    <p:sldId id="510" r:id="rId186"/>
    <p:sldId id="511" r:id="rId187"/>
    <p:sldId id="512" r:id="rId188"/>
    <p:sldId id="636" r:id="rId189"/>
    <p:sldId id="489" r:id="rId190"/>
    <p:sldId id="618" r:id="rId191"/>
    <p:sldId id="490" r:id="rId192"/>
    <p:sldId id="513" r:id="rId193"/>
    <p:sldId id="514" r:id="rId194"/>
    <p:sldId id="637" r:id="rId195"/>
    <p:sldId id="499" r:id="rId196"/>
    <p:sldId id="500" r:id="rId197"/>
    <p:sldId id="501" r:id="rId198"/>
    <p:sldId id="638" r:id="rId199"/>
    <p:sldId id="505" r:id="rId200"/>
    <p:sldId id="506" r:id="rId201"/>
    <p:sldId id="508" r:id="rId202"/>
    <p:sldId id="488" r:id="rId203"/>
    <p:sldId id="503" r:id="rId204"/>
    <p:sldId id="620" r:id="rId205"/>
    <p:sldId id="639" r:id="rId206"/>
    <p:sldId id="504" r:id="rId207"/>
    <p:sldId id="494" r:id="rId208"/>
    <p:sldId id="619" r:id="rId209"/>
    <p:sldId id="485" r:id="rId210"/>
    <p:sldId id="337" r:id="rId211"/>
    <p:sldId id="559" r:id="rId212"/>
    <p:sldId id="603" r:id="rId213"/>
    <p:sldId id="604" r:id="rId214"/>
    <p:sldId id="560" r:id="rId215"/>
    <p:sldId id="565" r:id="rId216"/>
    <p:sldId id="566" r:id="rId217"/>
    <p:sldId id="561" r:id="rId218"/>
    <p:sldId id="562" r:id="rId219"/>
    <p:sldId id="563" r:id="rId220"/>
    <p:sldId id="605" r:id="rId221"/>
    <p:sldId id="564" r:id="rId222"/>
    <p:sldId id="567" r:id="rId223"/>
    <p:sldId id="607" r:id="rId224"/>
    <p:sldId id="568" r:id="rId225"/>
    <p:sldId id="569" r:id="rId226"/>
    <p:sldId id="608" r:id="rId227"/>
    <p:sldId id="662" r:id="rId228"/>
    <p:sldId id="570" r:id="rId229"/>
    <p:sldId id="571" r:id="rId230"/>
    <p:sldId id="651" r:id="rId231"/>
    <p:sldId id="572" r:id="rId232"/>
    <p:sldId id="573" r:id="rId233"/>
    <p:sldId id="658" r:id="rId234"/>
    <p:sldId id="574" r:id="rId235"/>
    <p:sldId id="652" r:id="rId236"/>
    <p:sldId id="659" r:id="rId237"/>
    <p:sldId id="653" r:id="rId238"/>
    <p:sldId id="324" r:id="rId239"/>
    <p:sldId id="640" r:id="rId240"/>
    <p:sldId id="517" r:id="rId241"/>
    <p:sldId id="518" r:id="rId242"/>
    <p:sldId id="515" r:id="rId243"/>
    <p:sldId id="533" r:id="rId244"/>
    <p:sldId id="528" r:id="rId245"/>
    <p:sldId id="527" r:id="rId246"/>
    <p:sldId id="595" r:id="rId247"/>
    <p:sldId id="523" r:id="rId248"/>
    <p:sldId id="522" r:id="rId249"/>
    <p:sldId id="529" r:id="rId250"/>
    <p:sldId id="526" r:id="rId251"/>
    <p:sldId id="623" r:id="rId252"/>
    <p:sldId id="596" r:id="rId253"/>
    <p:sldId id="597" r:id="rId254"/>
    <p:sldId id="538" r:id="rId255"/>
    <p:sldId id="540" r:id="rId256"/>
    <p:sldId id="541" r:id="rId257"/>
    <p:sldId id="542" r:id="rId258"/>
    <p:sldId id="543" r:id="rId259"/>
    <p:sldId id="641" r:id="rId260"/>
    <p:sldId id="520" r:id="rId261"/>
    <p:sldId id="622" r:id="rId262"/>
    <p:sldId id="521" r:id="rId263"/>
    <p:sldId id="544" r:id="rId264"/>
    <p:sldId id="545" r:id="rId265"/>
    <p:sldId id="642" r:id="rId266"/>
    <p:sldId id="530" r:id="rId267"/>
    <p:sldId id="531" r:id="rId268"/>
    <p:sldId id="532" r:id="rId269"/>
    <p:sldId id="643" r:id="rId270"/>
    <p:sldId id="536" r:id="rId271"/>
    <p:sldId id="537" r:id="rId272"/>
    <p:sldId id="539" r:id="rId273"/>
    <p:sldId id="519" r:id="rId274"/>
    <p:sldId id="534" r:id="rId275"/>
    <p:sldId id="644" r:id="rId276"/>
    <p:sldId id="535" r:id="rId277"/>
    <p:sldId id="525" r:id="rId278"/>
    <p:sldId id="594" r:id="rId279"/>
    <p:sldId id="516" r:id="rId280"/>
    <p:sldId id="338" r:id="rId281"/>
    <p:sldId id="610" r:id="rId282"/>
    <p:sldId id="575" r:id="rId283"/>
    <p:sldId id="576" r:id="rId284"/>
    <p:sldId id="577" r:id="rId285"/>
    <p:sldId id="611" r:id="rId286"/>
    <p:sldId id="578" r:id="rId287"/>
    <p:sldId id="579" r:id="rId288"/>
    <p:sldId id="612" r:id="rId289"/>
    <p:sldId id="613" r:id="rId290"/>
    <p:sldId id="580" r:id="rId291"/>
    <p:sldId id="581" r:id="rId292"/>
    <p:sldId id="614" r:id="rId293"/>
    <p:sldId id="582" r:id="rId294"/>
    <p:sldId id="615" r:id="rId295"/>
    <p:sldId id="583" r:id="rId296"/>
    <p:sldId id="584" r:id="rId2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B7A46B3C-188B-4464-A230-236D02D55166}">
          <p14:sldIdLst>
            <p14:sldId id="305"/>
            <p14:sldId id="310"/>
            <p14:sldId id="319"/>
            <p14:sldId id="312"/>
          </p14:sldIdLst>
        </p14:section>
        <p14:section name="NATIONELL BESLAGSSTATISTIK" id="{62612B56-6612-2649-9AFC-F188B0A99A13}">
          <p14:sldIdLst>
            <p14:sldId id="318"/>
          </p14:sldIdLst>
        </p14:section>
        <p14:section name="Narkotika" id="{FA903584-54E3-134F-8F9D-35E072669CD0}">
          <p14:sldIdLst>
            <p14:sldId id="376"/>
            <p14:sldId id="331"/>
            <p14:sldId id="332"/>
            <p14:sldId id="313"/>
            <p14:sldId id="443"/>
            <p14:sldId id="340"/>
            <p14:sldId id="341"/>
            <p14:sldId id="342"/>
            <p14:sldId id="343"/>
            <p14:sldId id="344"/>
            <p14:sldId id="345"/>
            <p14:sldId id="346"/>
            <p14:sldId id="347"/>
            <p14:sldId id="348"/>
            <p14:sldId id="349"/>
            <p14:sldId id="351"/>
            <p14:sldId id="352"/>
            <p14:sldId id="445"/>
            <p14:sldId id="353"/>
            <p14:sldId id="354"/>
            <p14:sldId id="355"/>
          </p14:sldIdLst>
        </p14:section>
        <p14:section name="Dopningsmedel" id="{1237E4AF-B659-4F4C-8CF9-B7CE3004568E}">
          <p14:sldIdLst>
            <p14:sldId id="377"/>
            <p14:sldId id="356"/>
            <p14:sldId id="357"/>
            <p14:sldId id="358"/>
            <p14:sldId id="359"/>
            <p14:sldId id="360"/>
            <p14:sldId id="361"/>
          </p14:sldIdLst>
        </p14:section>
        <p14:section name="Läkemedel" id="{E1F188BC-B63B-0543-9149-DAB4F8F867CA}">
          <p14:sldIdLst>
            <p14:sldId id="378"/>
            <p14:sldId id="362"/>
            <p14:sldId id="363"/>
            <p14:sldId id="364"/>
          </p14:sldIdLst>
        </p14:section>
        <p14:section name="Alkohol och tobak" id="{4CCB9384-7346-BC44-BDCB-7B004A7E3CEF}">
          <p14:sldIdLst>
            <p14:sldId id="379"/>
            <p14:sldId id="365"/>
            <p14:sldId id="366"/>
            <p14:sldId id="367"/>
            <p14:sldId id="368"/>
            <p14:sldId id="369"/>
            <p14:sldId id="370"/>
            <p14:sldId id="371"/>
          </p14:sldIdLst>
        </p14:section>
        <p14:section name="Skjutvapen och farliga föremål" id="{F852D95B-4BEF-7943-B023-D31C736DCB05}">
          <p14:sldIdLst>
            <p14:sldId id="380"/>
            <p14:sldId id="372"/>
            <p14:sldId id="663"/>
            <p14:sldId id="373"/>
            <p14:sldId id="374"/>
            <p14:sldId id="375"/>
          </p14:sldIdLst>
        </p14:section>
        <p14:section name="Omhändertaganden av alkohol och tobak" id="{CEDADFA3-431E-2E40-A94D-958A131BFE6A}">
          <p14:sldIdLst>
            <p14:sldId id="646"/>
            <p14:sldId id="647"/>
            <p14:sldId id="648"/>
            <p14:sldId id="649"/>
            <p14:sldId id="650"/>
            <p14:sldId id="333"/>
          </p14:sldIdLst>
        </p14:section>
        <p14:section name="LOKAL BESLAGSSTATISTIK" id="{B0EC78E7-974D-C74B-B1C9-81D6D8A0A17D}">
          <p14:sldIdLst>
            <p14:sldId id="426"/>
          </p14:sldIdLst>
        </p14:section>
        <p14:section name="NORD" id="{5C308FD0-09FB-1E47-9603-FC8E19BB708F}">
          <p14:sldIdLst>
            <p14:sldId id="317"/>
          </p14:sldIdLst>
        </p14:section>
        <p14:section name="Nord Total" id="{4D9689FD-3C17-E04D-BDB4-F17D7B4F7E6A}">
          <p14:sldIdLst>
            <p14:sldId id="625"/>
            <p14:sldId id="382"/>
            <p14:sldId id="383"/>
            <p14:sldId id="316"/>
            <p14:sldId id="451"/>
            <p14:sldId id="446"/>
            <p14:sldId id="392"/>
            <p14:sldId id="388"/>
            <p14:sldId id="387"/>
            <p14:sldId id="447"/>
            <p14:sldId id="452"/>
            <p14:sldId id="398"/>
            <p14:sldId id="399"/>
            <p14:sldId id="400"/>
            <p14:sldId id="402"/>
            <p14:sldId id="626"/>
            <p14:sldId id="385"/>
            <p14:sldId id="386"/>
            <p14:sldId id="660"/>
            <p14:sldId id="403"/>
            <p14:sldId id="404"/>
            <p14:sldId id="627"/>
            <p14:sldId id="393"/>
            <p14:sldId id="628"/>
            <p14:sldId id="394"/>
            <p14:sldId id="397"/>
            <p14:sldId id="384"/>
            <p14:sldId id="450"/>
            <p14:sldId id="629"/>
            <p14:sldId id="395"/>
            <p14:sldId id="390"/>
            <p14:sldId id="389"/>
            <p14:sldId id="381"/>
            <p14:sldId id="334"/>
          </p14:sldIdLst>
        </p14:section>
        <p14:section name="Nord Gävleborgs län" id="{D202A719-74CB-8A43-93B2-F995F3217FFB}">
          <p14:sldIdLst>
            <p14:sldId id="330"/>
            <p14:sldId id="335"/>
          </p14:sldIdLst>
        </p14:section>
        <p14:section name="Nord Jämtlands län" id="{AFEE4678-1EEA-724A-95CC-957B24A79B64}">
          <p14:sldIdLst>
            <p14:sldId id="405"/>
            <p14:sldId id="406"/>
          </p14:sldIdLst>
        </p14:section>
        <p14:section name="Nord Norrbottens län" id="{B4C38F06-0D14-F847-A466-DCD28585A2E3}">
          <p14:sldIdLst>
            <p14:sldId id="407"/>
            <p14:sldId id="414"/>
            <p14:sldId id="408"/>
          </p14:sldIdLst>
        </p14:section>
        <p14:section name="Nord Västerbottens län" id="{5ACF5885-8FEE-D34E-870C-E287E8B6E1AB}">
          <p14:sldIdLst>
            <p14:sldId id="409"/>
            <p14:sldId id="410"/>
          </p14:sldIdLst>
        </p14:section>
        <p14:section name="Nord Västernorrlands län" id="{91220A4D-EF6C-8045-91BA-A4544FB2D1D8}">
          <p14:sldIdLst>
            <p14:sldId id="411"/>
            <p14:sldId id="416"/>
            <p14:sldId id="412"/>
          </p14:sldIdLst>
        </p14:section>
        <p14:section name="Nord Dalarnas län" id="{27E30E1B-0C70-0749-AC45-5F9621322831}">
          <p14:sldIdLst>
            <p14:sldId id="645"/>
            <p14:sldId id="657"/>
            <p14:sldId id="550"/>
          </p14:sldIdLst>
        </p14:section>
        <p14:section name="Nord Värmlands län" id="{CB2A8D48-B5E8-BA4C-AF8F-0971FC34CF6C}">
          <p14:sldIdLst>
            <p14:sldId id="600"/>
            <p14:sldId id="555"/>
            <p14:sldId id="656"/>
          </p14:sldIdLst>
        </p14:section>
        <p14:section name="Nord Svinesund" id="{AB6A4A39-2FC4-2A48-A69D-4F68B57BC5EA}">
          <p14:sldIdLst>
            <p14:sldId id="654"/>
            <p14:sldId id="556"/>
          </p14:sldIdLst>
        </p14:section>
        <p14:section name="VÄST" id="{BB5D00BC-3A6E-6E44-86F8-578E681B79A6}">
          <p14:sldIdLst>
            <p14:sldId id="320"/>
          </p14:sldIdLst>
        </p14:section>
        <p14:section name="Väst Total" id="{DC99C74B-DAC9-EB46-A0CA-9DD5A44BEA75}">
          <p14:sldIdLst>
            <p14:sldId id="630"/>
            <p14:sldId id="455"/>
            <p14:sldId id="456"/>
            <p14:sldId id="453"/>
            <p14:sldId id="471"/>
            <p14:sldId id="466"/>
            <p14:sldId id="465"/>
            <p14:sldId id="585"/>
            <p14:sldId id="461"/>
            <p14:sldId id="460"/>
            <p14:sldId id="467"/>
            <p14:sldId id="464"/>
            <p14:sldId id="617"/>
            <p14:sldId id="476"/>
            <p14:sldId id="478"/>
            <p14:sldId id="479"/>
            <p14:sldId id="480"/>
            <p14:sldId id="481"/>
            <p14:sldId id="631"/>
            <p14:sldId id="458"/>
            <p14:sldId id="616"/>
            <p14:sldId id="459"/>
            <p14:sldId id="661"/>
            <p14:sldId id="483"/>
            <p14:sldId id="632"/>
            <p14:sldId id="468"/>
            <p14:sldId id="469"/>
            <p14:sldId id="470"/>
            <p14:sldId id="633"/>
            <p14:sldId id="588"/>
            <p14:sldId id="475"/>
            <p14:sldId id="477"/>
            <p14:sldId id="457"/>
            <p14:sldId id="472"/>
            <p14:sldId id="634"/>
            <p14:sldId id="473"/>
            <p14:sldId id="463"/>
            <p14:sldId id="462"/>
            <p14:sldId id="454"/>
            <p14:sldId id="336"/>
          </p14:sldIdLst>
        </p14:section>
        <p14:section name="Väst Hallands län" id="{1C91995B-9727-0642-BF82-F3B63FBFCCE5}">
          <p14:sldIdLst>
            <p14:sldId id="598"/>
            <p14:sldId id="551"/>
            <p14:sldId id="552"/>
          </p14:sldIdLst>
        </p14:section>
        <p14:section name="Väst Jönköpings län" id="{D34D3182-2EB5-4348-BD7F-4851DF58096D}">
          <p14:sldIdLst>
            <p14:sldId id="553"/>
            <p14:sldId id="599"/>
            <p14:sldId id="554"/>
          </p14:sldIdLst>
        </p14:section>
        <p14:section name="Väst Västra Götalands län" id="{A150B47D-C7F0-A144-BA9A-F22F56CFBF3A}">
          <p14:sldIdLst>
            <p14:sldId id="557"/>
            <p14:sldId id="601"/>
            <p14:sldId id="602"/>
            <p14:sldId id="558"/>
          </p14:sldIdLst>
        </p14:section>
        <p14:section name="ÖST" id="{32B00983-4770-9648-A4B8-896DB31E5A8D}">
          <p14:sldIdLst>
            <p14:sldId id="322"/>
          </p14:sldIdLst>
        </p14:section>
        <p14:section name="Öst Total" id="{75208349-FA9F-574E-B8B8-E4CB4FAF95A9}">
          <p14:sldIdLst>
            <p14:sldId id="635"/>
            <p14:sldId id="486"/>
            <p14:sldId id="487"/>
            <p14:sldId id="484"/>
            <p14:sldId id="502"/>
            <p14:sldId id="497"/>
            <p14:sldId id="496"/>
            <p14:sldId id="592"/>
            <p14:sldId id="492"/>
            <p14:sldId id="491"/>
            <p14:sldId id="498"/>
            <p14:sldId id="495"/>
            <p14:sldId id="593"/>
            <p14:sldId id="589"/>
            <p14:sldId id="621"/>
            <p14:sldId id="509"/>
            <p14:sldId id="510"/>
            <p14:sldId id="511"/>
            <p14:sldId id="512"/>
            <p14:sldId id="636"/>
            <p14:sldId id="489"/>
            <p14:sldId id="618"/>
            <p14:sldId id="490"/>
            <p14:sldId id="513"/>
            <p14:sldId id="514"/>
            <p14:sldId id="637"/>
            <p14:sldId id="499"/>
            <p14:sldId id="500"/>
            <p14:sldId id="501"/>
            <p14:sldId id="638"/>
            <p14:sldId id="505"/>
            <p14:sldId id="506"/>
            <p14:sldId id="508"/>
            <p14:sldId id="488"/>
            <p14:sldId id="503"/>
            <p14:sldId id="620"/>
            <p14:sldId id="639"/>
            <p14:sldId id="504"/>
            <p14:sldId id="494"/>
            <p14:sldId id="619"/>
            <p14:sldId id="485"/>
            <p14:sldId id="337"/>
          </p14:sldIdLst>
        </p14:section>
        <p14:section name="Öst Arlanda" id="{EE48FFF3-46FF-B941-8D14-641F8DD75984}">
          <p14:sldIdLst>
            <p14:sldId id="559"/>
            <p14:sldId id="603"/>
            <p14:sldId id="604"/>
            <p14:sldId id="560"/>
          </p14:sldIdLst>
        </p14:section>
        <p14:section name="Öst Skavsta" id="{183CBFE9-8793-E442-A5BB-0B769BB12BA1}">
          <p14:sldIdLst>
            <p14:sldId id="565"/>
            <p14:sldId id="566"/>
          </p14:sldIdLst>
        </p14:section>
        <p14:section name="Öst Kapellskär" id="{6AEE471F-BE0C-2846-BD17-A8C94D479BF0}">
          <p14:sldIdLst>
            <p14:sldId id="561"/>
            <p14:sldId id="562"/>
          </p14:sldIdLst>
        </p14:section>
        <p14:section name="Öst Nynäshamn" id="{965832D2-0B96-EB41-890D-6A73F4F29E58}">
          <p14:sldIdLst>
            <p14:sldId id="563"/>
            <p14:sldId id="605"/>
            <p14:sldId id="564"/>
          </p14:sldIdLst>
        </p14:section>
        <p14:section name="Öst Stockholms hamnar" id="{1E192529-4027-3E41-979F-4820CF679119}">
          <p14:sldIdLst>
            <p14:sldId id="567"/>
            <p14:sldId id="607"/>
            <p14:sldId id="568"/>
          </p14:sldIdLst>
        </p14:section>
        <p14:section name="Öst Stockholms län" id="{B4C9DC46-6984-EF42-9446-55D9E4083080}">
          <p14:sldIdLst>
            <p14:sldId id="569"/>
            <p14:sldId id="608"/>
            <p14:sldId id="662"/>
            <p14:sldId id="570"/>
          </p14:sldIdLst>
        </p14:section>
        <p14:section name="Öst Västmanlands län" id="{39B3A2DB-EB48-5147-BEF6-C30C1645A909}">
          <p14:sldIdLst>
            <p14:sldId id="571"/>
            <p14:sldId id="651"/>
            <p14:sldId id="572"/>
          </p14:sldIdLst>
        </p14:section>
        <p14:section name="Öst Örebro län" id="{DEB36BA3-BA04-264C-955A-44D96F0AA028}">
          <p14:sldIdLst>
            <p14:sldId id="573"/>
            <p14:sldId id="658"/>
            <p14:sldId id="574"/>
          </p14:sldIdLst>
        </p14:section>
        <p14:section name="Öst Norvik" id="{D992D152-CF1E-1746-A41E-CA2635D3BC4A}">
          <p14:sldIdLst>
            <p14:sldId id="652"/>
            <p14:sldId id="659"/>
            <p14:sldId id="653"/>
          </p14:sldIdLst>
        </p14:section>
        <p14:section name="SYD" id="{C9545B9D-161F-6A4B-8621-72963360C35F}">
          <p14:sldIdLst>
            <p14:sldId id="324"/>
          </p14:sldIdLst>
        </p14:section>
        <p14:section name="Syd Total" id="{C2E12906-C0CD-0947-8811-8B07207DCEDC}">
          <p14:sldIdLst>
            <p14:sldId id="640"/>
            <p14:sldId id="517"/>
            <p14:sldId id="518"/>
            <p14:sldId id="515"/>
            <p14:sldId id="533"/>
            <p14:sldId id="528"/>
            <p14:sldId id="527"/>
            <p14:sldId id="595"/>
            <p14:sldId id="523"/>
            <p14:sldId id="522"/>
            <p14:sldId id="529"/>
            <p14:sldId id="526"/>
            <p14:sldId id="623"/>
            <p14:sldId id="596"/>
            <p14:sldId id="597"/>
            <p14:sldId id="538"/>
            <p14:sldId id="540"/>
            <p14:sldId id="541"/>
            <p14:sldId id="542"/>
            <p14:sldId id="543"/>
            <p14:sldId id="641"/>
            <p14:sldId id="520"/>
            <p14:sldId id="622"/>
            <p14:sldId id="521"/>
            <p14:sldId id="544"/>
            <p14:sldId id="545"/>
            <p14:sldId id="642"/>
            <p14:sldId id="530"/>
            <p14:sldId id="531"/>
            <p14:sldId id="532"/>
            <p14:sldId id="643"/>
            <p14:sldId id="536"/>
            <p14:sldId id="537"/>
            <p14:sldId id="539"/>
            <p14:sldId id="519"/>
            <p14:sldId id="534"/>
            <p14:sldId id="644"/>
            <p14:sldId id="535"/>
            <p14:sldId id="525"/>
            <p14:sldId id="594"/>
            <p14:sldId id="516"/>
            <p14:sldId id="338"/>
          </p14:sldIdLst>
        </p14:section>
        <p14:section name="Syd Blekinge län" id="{5B5A7A34-DC54-0943-9856-12AACF1939BC}">
          <p14:sldIdLst>
            <p14:sldId id="610"/>
            <p14:sldId id="575"/>
            <p14:sldId id="576"/>
          </p14:sldIdLst>
        </p14:section>
        <p14:section name="Syd Helsingborg" id="{659BA7ED-C4BF-A843-A731-A5241961F4D7}">
          <p14:sldIdLst>
            <p14:sldId id="577"/>
            <p14:sldId id="611"/>
            <p14:sldId id="578"/>
          </p14:sldIdLst>
        </p14:section>
        <p14:section name="Syd Malmö" id="{6FB8B90E-D719-2D4D-825C-81815693C74A}">
          <p14:sldIdLst>
            <p14:sldId id="579"/>
            <p14:sldId id="612"/>
            <p14:sldId id="613"/>
            <p14:sldId id="580"/>
          </p14:sldIdLst>
        </p14:section>
        <p14:section name="Syd Trelleborg" id="{31AB1D38-C6BC-9D48-9AD4-0409BE849D58}">
          <p14:sldIdLst>
            <p14:sldId id="581"/>
            <p14:sldId id="614"/>
            <p14:sldId id="582"/>
          </p14:sldIdLst>
        </p14:section>
        <p14:section name="Syd Ystad" id="{3E5984E4-B9B0-F147-8DEF-0255EE26DBEA}">
          <p14:sldIdLst>
            <p14:sldId id="615"/>
            <p14:sldId id="583"/>
            <p14:sldId id="584"/>
          </p14:sldIdLst>
        </p14:section>
      </p14:sectionLst>
    </p:ext>
    <p:ext uri="{EFAFB233-063F-42B5-8137-9DF3F51BA10A}">
      <p15:sldGuideLst xmlns:p15="http://schemas.microsoft.com/office/powerpoint/2012/main">
        <p15:guide id="3" pos="3840">
          <p15:clr>
            <a:srgbClr val="A4A3A4"/>
          </p15:clr>
        </p15:guide>
        <p15:guide id="4" orient="horz" pos="2160">
          <p15:clr>
            <a:srgbClr val="A4A3A4"/>
          </p15:clr>
        </p15:guide>
        <p15:guide id="5" orient="horz" pos="3475" userDrawn="1">
          <p15:clr>
            <a:srgbClr val="A4A3A4"/>
          </p15:clr>
        </p15:guide>
        <p15:guide id="6" pos="40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7E4"/>
    <a:srgbClr val="B3C1CC"/>
    <a:srgbClr val="D5ECFF"/>
    <a:srgbClr val="95D0FF"/>
    <a:srgbClr val="3B98FF"/>
    <a:srgbClr val="F9D61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3214" autoAdjust="0"/>
  </p:normalViewPr>
  <p:slideViewPr>
    <p:cSldViewPr snapToGrid="0" showGuides="1">
      <p:cViewPr varScale="1">
        <p:scale>
          <a:sx n="74" d="100"/>
          <a:sy n="74" d="100"/>
        </p:scale>
        <p:origin x="54" y="678"/>
      </p:cViewPr>
      <p:guideLst>
        <p:guide pos="3840"/>
        <p:guide orient="horz" pos="2160"/>
        <p:guide orient="horz" pos="3475"/>
        <p:guide pos="4067"/>
      </p:guideLst>
    </p:cSldViewPr>
  </p:slideViewPr>
  <p:outlineViewPr>
    <p:cViewPr>
      <p:scale>
        <a:sx n="33" d="100"/>
        <a:sy n="33" d="100"/>
      </p:scale>
      <p:origin x="0" y="-856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648"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handoutMaster" Target="handoutMasters/handoutMaster1.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presProps" Target="presProp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notesMaster" Target="notesMasters/notesMaster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tableStyles" Target="tableStyles.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4.xlsx"/><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56.xml"/><Relationship Id="rId1" Type="http://schemas.microsoft.com/office/2011/relationships/chartStyle" Target="style156.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57.xml"/><Relationship Id="rId1" Type="http://schemas.microsoft.com/office/2011/relationships/chartStyle" Target="style157.xml"/></Relationships>
</file>

<file path=ppt/charts/_rels/chart158.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158.xml"/><Relationship Id="rId1" Type="http://schemas.microsoft.com/office/2011/relationships/chartStyle" Target="style158.xml"/></Relationships>
</file>

<file path=ppt/charts/_rels/chart159.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59.xml"/><Relationship Id="rId1" Type="http://schemas.microsoft.com/office/2011/relationships/chartStyle" Target="style15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package" Target="../embeddings/Microsoft_Excel_Worksheet159.xlsx"/><Relationship Id="rId2" Type="http://schemas.microsoft.com/office/2011/relationships/chartColorStyle" Target="colors160.xml"/><Relationship Id="rId1" Type="http://schemas.microsoft.com/office/2011/relationships/chartStyle" Target="style160.xml"/></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61.xml"/><Relationship Id="rId1" Type="http://schemas.microsoft.com/office/2011/relationships/chartStyle" Target="style161.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62.xml"/><Relationship Id="rId1" Type="http://schemas.microsoft.com/office/2011/relationships/chartStyle" Target="style162.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63.xml"/><Relationship Id="rId1" Type="http://schemas.microsoft.com/office/2011/relationships/chartStyle" Target="style163.xml"/></Relationships>
</file>

<file path=ppt/charts/_rels/chart164.xml.rels><?xml version="1.0" encoding="UTF-8" standalone="yes"?>
<Relationships xmlns="http://schemas.openxmlformats.org/package/2006/relationships"><Relationship Id="rId3" Type="http://schemas.openxmlformats.org/officeDocument/2006/relationships/package" Target="../embeddings/Microsoft_Excel_Worksheet163.xlsx"/><Relationship Id="rId2" Type="http://schemas.microsoft.com/office/2011/relationships/chartColorStyle" Target="colors164.xml"/><Relationship Id="rId1" Type="http://schemas.microsoft.com/office/2011/relationships/chartStyle" Target="style164.xml"/></Relationships>
</file>

<file path=ppt/charts/_rels/chart165.xml.rels><?xml version="1.0" encoding="UTF-8" standalone="yes"?>
<Relationships xmlns="http://schemas.openxmlformats.org/package/2006/relationships"><Relationship Id="rId3" Type="http://schemas.openxmlformats.org/officeDocument/2006/relationships/package" Target="../embeddings/Microsoft_Excel_Worksheet164.xlsx"/><Relationship Id="rId2" Type="http://schemas.microsoft.com/office/2011/relationships/chartColorStyle" Target="colors165.xml"/><Relationship Id="rId1" Type="http://schemas.microsoft.com/office/2011/relationships/chartStyle" Target="style165.xml"/></Relationships>
</file>

<file path=ppt/charts/_rels/chart166.xml.rels><?xml version="1.0" encoding="UTF-8" standalone="yes"?>
<Relationships xmlns="http://schemas.openxmlformats.org/package/2006/relationships"><Relationship Id="rId3" Type="http://schemas.openxmlformats.org/officeDocument/2006/relationships/package" Target="../embeddings/Microsoft_Excel_Worksheet165.xlsx"/><Relationship Id="rId2" Type="http://schemas.microsoft.com/office/2011/relationships/chartColorStyle" Target="colors166.xml"/><Relationship Id="rId1" Type="http://schemas.microsoft.com/office/2011/relationships/chartStyle" Target="style166.xml"/></Relationships>
</file>

<file path=ppt/charts/_rels/chart167.xml.rels><?xml version="1.0" encoding="UTF-8" standalone="yes"?>
<Relationships xmlns="http://schemas.openxmlformats.org/package/2006/relationships"><Relationship Id="rId3" Type="http://schemas.openxmlformats.org/officeDocument/2006/relationships/package" Target="../embeddings/Microsoft_Excel_Worksheet166.xlsx"/><Relationship Id="rId2" Type="http://schemas.microsoft.com/office/2011/relationships/chartColorStyle" Target="colors167.xml"/><Relationship Id="rId1" Type="http://schemas.microsoft.com/office/2011/relationships/chartStyle" Target="style167.xml"/></Relationships>
</file>

<file path=ppt/charts/_rels/chart168.xml.rels><?xml version="1.0" encoding="UTF-8" standalone="yes"?>
<Relationships xmlns="http://schemas.openxmlformats.org/package/2006/relationships"><Relationship Id="rId3" Type="http://schemas.openxmlformats.org/officeDocument/2006/relationships/package" Target="../embeddings/Microsoft_Excel_Worksheet167.xlsx"/><Relationship Id="rId2" Type="http://schemas.microsoft.com/office/2011/relationships/chartColorStyle" Target="colors168.xml"/><Relationship Id="rId1" Type="http://schemas.microsoft.com/office/2011/relationships/chartStyle" Target="style168.xml"/></Relationships>
</file>

<file path=ppt/charts/_rels/chart169.xml.rels><?xml version="1.0" encoding="UTF-8" standalone="yes"?>
<Relationships xmlns="http://schemas.openxmlformats.org/package/2006/relationships"><Relationship Id="rId3" Type="http://schemas.openxmlformats.org/officeDocument/2006/relationships/package" Target="../embeddings/Microsoft_Excel_Worksheet168.xlsx"/><Relationship Id="rId2" Type="http://schemas.microsoft.com/office/2011/relationships/chartColorStyle" Target="colors169.xml"/><Relationship Id="rId1" Type="http://schemas.microsoft.com/office/2011/relationships/chartStyle" Target="style16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package" Target="../embeddings/Microsoft_Excel_Worksheet169.xlsx"/><Relationship Id="rId2" Type="http://schemas.microsoft.com/office/2011/relationships/chartColorStyle" Target="colors170.xml"/><Relationship Id="rId1" Type="http://schemas.microsoft.com/office/2011/relationships/chartStyle" Target="style170.xml"/></Relationships>
</file>

<file path=ppt/charts/_rels/chart171.xml.rels><?xml version="1.0" encoding="UTF-8" standalone="yes"?>
<Relationships xmlns="http://schemas.openxmlformats.org/package/2006/relationships"><Relationship Id="rId3" Type="http://schemas.openxmlformats.org/officeDocument/2006/relationships/package" Target="../embeddings/Microsoft_Excel_Worksheet170.xlsx"/><Relationship Id="rId2" Type="http://schemas.microsoft.com/office/2011/relationships/chartColorStyle" Target="colors171.xml"/><Relationship Id="rId1" Type="http://schemas.microsoft.com/office/2011/relationships/chartStyle" Target="style171.xml"/></Relationships>
</file>

<file path=ppt/charts/_rels/chart172.xml.rels><?xml version="1.0" encoding="UTF-8" standalone="yes"?>
<Relationships xmlns="http://schemas.openxmlformats.org/package/2006/relationships"><Relationship Id="rId3" Type="http://schemas.openxmlformats.org/officeDocument/2006/relationships/package" Target="../embeddings/Microsoft_Excel_Worksheet171.xlsx"/><Relationship Id="rId2" Type="http://schemas.microsoft.com/office/2011/relationships/chartColorStyle" Target="colors172.xml"/><Relationship Id="rId1" Type="http://schemas.microsoft.com/office/2011/relationships/chartStyle" Target="style172.xml"/></Relationships>
</file>

<file path=ppt/charts/_rels/chart173.xml.rels><?xml version="1.0" encoding="UTF-8" standalone="yes"?>
<Relationships xmlns="http://schemas.openxmlformats.org/package/2006/relationships"><Relationship Id="rId3" Type="http://schemas.openxmlformats.org/officeDocument/2006/relationships/package" Target="../embeddings/Microsoft_Excel_Worksheet172.xlsx"/><Relationship Id="rId2" Type="http://schemas.microsoft.com/office/2011/relationships/chartColorStyle" Target="colors173.xml"/><Relationship Id="rId1" Type="http://schemas.microsoft.com/office/2011/relationships/chartStyle" Target="style173.xml"/></Relationships>
</file>

<file path=ppt/charts/_rels/chart174.xml.rels><?xml version="1.0" encoding="UTF-8" standalone="yes"?>
<Relationships xmlns="http://schemas.openxmlformats.org/package/2006/relationships"><Relationship Id="rId3" Type="http://schemas.openxmlformats.org/officeDocument/2006/relationships/package" Target="../embeddings/Microsoft_Excel_Worksheet173.xlsx"/><Relationship Id="rId2" Type="http://schemas.microsoft.com/office/2011/relationships/chartColorStyle" Target="colors174.xml"/><Relationship Id="rId1" Type="http://schemas.microsoft.com/office/2011/relationships/chartStyle" Target="style174.xml"/></Relationships>
</file>

<file path=ppt/charts/_rels/chart175.xml.rels><?xml version="1.0" encoding="UTF-8" standalone="yes"?>
<Relationships xmlns="http://schemas.openxmlformats.org/package/2006/relationships"><Relationship Id="rId3" Type="http://schemas.openxmlformats.org/officeDocument/2006/relationships/package" Target="../embeddings/Microsoft_Excel_Worksheet174.xlsx"/><Relationship Id="rId2" Type="http://schemas.microsoft.com/office/2011/relationships/chartColorStyle" Target="colors175.xml"/><Relationship Id="rId1" Type="http://schemas.microsoft.com/office/2011/relationships/chartStyle" Target="style175.xml"/></Relationships>
</file>

<file path=ppt/charts/_rels/chart176.xml.rels><?xml version="1.0" encoding="UTF-8" standalone="yes"?>
<Relationships xmlns="http://schemas.openxmlformats.org/package/2006/relationships"><Relationship Id="rId3" Type="http://schemas.openxmlformats.org/officeDocument/2006/relationships/package" Target="../embeddings/Microsoft_Excel_Worksheet175.xlsx"/><Relationship Id="rId2" Type="http://schemas.microsoft.com/office/2011/relationships/chartColorStyle" Target="colors176.xml"/><Relationship Id="rId1" Type="http://schemas.microsoft.com/office/2011/relationships/chartStyle" Target="style176.xml"/></Relationships>
</file>

<file path=ppt/charts/_rels/chart177.xml.rels><?xml version="1.0" encoding="UTF-8" standalone="yes"?>
<Relationships xmlns="http://schemas.openxmlformats.org/package/2006/relationships"><Relationship Id="rId3" Type="http://schemas.openxmlformats.org/officeDocument/2006/relationships/package" Target="../embeddings/Microsoft_Excel_Worksheet176.xlsx"/><Relationship Id="rId2" Type="http://schemas.microsoft.com/office/2011/relationships/chartColorStyle" Target="colors177.xml"/><Relationship Id="rId1" Type="http://schemas.microsoft.com/office/2011/relationships/chartStyle" Target="style177.xml"/></Relationships>
</file>

<file path=ppt/charts/_rels/chart178.xml.rels><?xml version="1.0" encoding="UTF-8" standalone="yes"?>
<Relationships xmlns="http://schemas.openxmlformats.org/package/2006/relationships"><Relationship Id="rId3" Type="http://schemas.openxmlformats.org/officeDocument/2006/relationships/package" Target="../embeddings/Microsoft_Excel_Worksheet177.xlsx"/><Relationship Id="rId2" Type="http://schemas.microsoft.com/office/2011/relationships/chartColorStyle" Target="colors178.xml"/><Relationship Id="rId1" Type="http://schemas.microsoft.com/office/2011/relationships/chartStyle" Target="style178.xml"/></Relationships>
</file>

<file path=ppt/charts/_rels/chart179.xml.rels><?xml version="1.0" encoding="UTF-8" standalone="yes"?>
<Relationships xmlns="http://schemas.openxmlformats.org/package/2006/relationships"><Relationship Id="rId3" Type="http://schemas.openxmlformats.org/officeDocument/2006/relationships/package" Target="../embeddings/Microsoft_Excel_Worksheet178.xlsx"/><Relationship Id="rId2" Type="http://schemas.microsoft.com/office/2011/relationships/chartColorStyle" Target="colors179.xml"/><Relationship Id="rId1" Type="http://schemas.microsoft.com/office/2011/relationships/chartStyle" Target="style17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package" Target="../embeddings/Microsoft_Excel_Worksheet179.xlsx"/><Relationship Id="rId2" Type="http://schemas.microsoft.com/office/2011/relationships/chartColorStyle" Target="colors180.xml"/><Relationship Id="rId1" Type="http://schemas.microsoft.com/office/2011/relationships/chartStyle" Target="style180.xml"/></Relationships>
</file>

<file path=ppt/charts/_rels/chart181.xml.rels><?xml version="1.0" encoding="UTF-8" standalone="yes"?>
<Relationships xmlns="http://schemas.openxmlformats.org/package/2006/relationships"><Relationship Id="rId3" Type="http://schemas.openxmlformats.org/officeDocument/2006/relationships/package" Target="../embeddings/Microsoft_Excel_Worksheet180.xlsx"/><Relationship Id="rId2" Type="http://schemas.microsoft.com/office/2011/relationships/chartColorStyle" Target="colors181.xml"/><Relationship Id="rId1" Type="http://schemas.microsoft.com/office/2011/relationships/chartStyle" Target="style181.xml"/></Relationships>
</file>

<file path=ppt/charts/_rels/chart182.xml.rels><?xml version="1.0" encoding="UTF-8" standalone="yes"?>
<Relationships xmlns="http://schemas.openxmlformats.org/package/2006/relationships"><Relationship Id="rId3" Type="http://schemas.openxmlformats.org/officeDocument/2006/relationships/package" Target="../embeddings/Microsoft_Excel_Worksheet181.xlsx"/><Relationship Id="rId2" Type="http://schemas.microsoft.com/office/2011/relationships/chartColorStyle" Target="colors182.xml"/><Relationship Id="rId1" Type="http://schemas.microsoft.com/office/2011/relationships/chartStyle" Target="style182.xml"/></Relationships>
</file>

<file path=ppt/charts/_rels/chart183.xml.rels><?xml version="1.0" encoding="UTF-8" standalone="yes"?>
<Relationships xmlns="http://schemas.openxmlformats.org/package/2006/relationships"><Relationship Id="rId3" Type="http://schemas.openxmlformats.org/officeDocument/2006/relationships/package" Target="../embeddings/Microsoft_Excel_Worksheet182.xlsx"/><Relationship Id="rId2" Type="http://schemas.microsoft.com/office/2011/relationships/chartColorStyle" Target="colors183.xml"/><Relationship Id="rId1" Type="http://schemas.microsoft.com/office/2011/relationships/chartStyle" Target="style183.xml"/></Relationships>
</file>

<file path=ppt/charts/_rels/chart184.xml.rels><?xml version="1.0" encoding="UTF-8" standalone="yes"?>
<Relationships xmlns="http://schemas.openxmlformats.org/package/2006/relationships"><Relationship Id="rId3" Type="http://schemas.openxmlformats.org/officeDocument/2006/relationships/package" Target="../embeddings/Microsoft_Excel_Worksheet183.xlsx"/><Relationship Id="rId2" Type="http://schemas.microsoft.com/office/2011/relationships/chartColorStyle" Target="colors184.xml"/><Relationship Id="rId1" Type="http://schemas.microsoft.com/office/2011/relationships/chartStyle" Target="style184.xml"/></Relationships>
</file>

<file path=ppt/charts/_rels/chart185.xml.rels><?xml version="1.0" encoding="UTF-8" standalone="yes"?>
<Relationships xmlns="http://schemas.openxmlformats.org/package/2006/relationships"><Relationship Id="rId3" Type="http://schemas.openxmlformats.org/officeDocument/2006/relationships/package" Target="../embeddings/Microsoft_Excel_Worksheet184.xlsx"/><Relationship Id="rId2" Type="http://schemas.microsoft.com/office/2011/relationships/chartColorStyle" Target="colors185.xml"/><Relationship Id="rId1" Type="http://schemas.microsoft.com/office/2011/relationships/chartStyle" Target="style185.xml"/></Relationships>
</file>

<file path=ppt/charts/_rels/chart186.xml.rels><?xml version="1.0" encoding="UTF-8" standalone="yes"?>
<Relationships xmlns="http://schemas.openxmlformats.org/package/2006/relationships"><Relationship Id="rId3" Type="http://schemas.openxmlformats.org/officeDocument/2006/relationships/package" Target="../embeddings/Microsoft_Excel_Worksheet185.xlsx"/><Relationship Id="rId2" Type="http://schemas.microsoft.com/office/2011/relationships/chartColorStyle" Target="colors186.xml"/><Relationship Id="rId1" Type="http://schemas.microsoft.com/office/2011/relationships/chartStyle" Target="style186.xml"/></Relationships>
</file>

<file path=ppt/charts/_rels/chart187.xml.rels><?xml version="1.0" encoding="UTF-8" standalone="yes"?>
<Relationships xmlns="http://schemas.openxmlformats.org/package/2006/relationships"><Relationship Id="rId3" Type="http://schemas.openxmlformats.org/officeDocument/2006/relationships/package" Target="../embeddings/Microsoft_Excel_Worksheet186.xlsx"/><Relationship Id="rId2" Type="http://schemas.microsoft.com/office/2011/relationships/chartColorStyle" Target="colors187.xml"/><Relationship Id="rId1" Type="http://schemas.microsoft.com/office/2011/relationships/chartStyle" Target="style187.xml"/></Relationships>
</file>

<file path=ppt/charts/_rels/chart188.xml.rels><?xml version="1.0" encoding="UTF-8" standalone="yes"?>
<Relationships xmlns="http://schemas.openxmlformats.org/package/2006/relationships"><Relationship Id="rId3" Type="http://schemas.openxmlformats.org/officeDocument/2006/relationships/package" Target="../embeddings/Microsoft_Excel_Worksheet187.xlsx"/><Relationship Id="rId2" Type="http://schemas.microsoft.com/office/2011/relationships/chartColorStyle" Target="colors188.xml"/><Relationship Id="rId1" Type="http://schemas.microsoft.com/office/2011/relationships/chartStyle" Target="style188.xml"/></Relationships>
</file>

<file path=ppt/charts/_rels/chart189.xml.rels><?xml version="1.0" encoding="UTF-8" standalone="yes"?>
<Relationships xmlns="http://schemas.openxmlformats.org/package/2006/relationships"><Relationship Id="rId3" Type="http://schemas.openxmlformats.org/officeDocument/2006/relationships/package" Target="../embeddings/Microsoft_Excel_Worksheet188.xlsx"/><Relationship Id="rId2" Type="http://schemas.microsoft.com/office/2011/relationships/chartColorStyle" Target="colors189.xml"/><Relationship Id="rId1" Type="http://schemas.microsoft.com/office/2011/relationships/chartStyle" Target="style18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package" Target="../embeddings/Microsoft_Excel_Worksheet189.xlsx"/><Relationship Id="rId2" Type="http://schemas.microsoft.com/office/2011/relationships/chartColorStyle" Target="colors190.xml"/><Relationship Id="rId1" Type="http://schemas.microsoft.com/office/2011/relationships/chartStyle" Target="style190.xml"/></Relationships>
</file>

<file path=ppt/charts/_rels/chart191.xml.rels><?xml version="1.0" encoding="UTF-8" standalone="yes"?>
<Relationships xmlns="http://schemas.openxmlformats.org/package/2006/relationships"><Relationship Id="rId3" Type="http://schemas.openxmlformats.org/officeDocument/2006/relationships/package" Target="../embeddings/Microsoft_Excel_Worksheet190.xlsx"/><Relationship Id="rId2" Type="http://schemas.microsoft.com/office/2011/relationships/chartColorStyle" Target="colors191.xml"/><Relationship Id="rId1" Type="http://schemas.microsoft.com/office/2011/relationships/chartStyle" Target="style191.xml"/></Relationships>
</file>

<file path=ppt/charts/_rels/chart192.xml.rels><?xml version="1.0" encoding="UTF-8" standalone="yes"?>
<Relationships xmlns="http://schemas.openxmlformats.org/package/2006/relationships"><Relationship Id="rId3" Type="http://schemas.openxmlformats.org/officeDocument/2006/relationships/package" Target="../embeddings/Microsoft_Excel_Worksheet191.xlsx"/><Relationship Id="rId2" Type="http://schemas.microsoft.com/office/2011/relationships/chartColorStyle" Target="colors192.xml"/><Relationship Id="rId1" Type="http://schemas.microsoft.com/office/2011/relationships/chartStyle" Target="style192.xml"/></Relationships>
</file>

<file path=ppt/charts/_rels/chart193.xml.rels><?xml version="1.0" encoding="UTF-8" standalone="yes"?>
<Relationships xmlns="http://schemas.openxmlformats.org/package/2006/relationships"><Relationship Id="rId3" Type="http://schemas.openxmlformats.org/officeDocument/2006/relationships/package" Target="../embeddings/Microsoft_Excel_Worksheet192.xlsx"/><Relationship Id="rId2" Type="http://schemas.microsoft.com/office/2011/relationships/chartColorStyle" Target="colors193.xml"/><Relationship Id="rId1" Type="http://schemas.microsoft.com/office/2011/relationships/chartStyle" Target="style193.xml"/></Relationships>
</file>

<file path=ppt/charts/_rels/chart194.xml.rels><?xml version="1.0" encoding="UTF-8" standalone="yes"?>
<Relationships xmlns="http://schemas.openxmlformats.org/package/2006/relationships"><Relationship Id="rId3" Type="http://schemas.openxmlformats.org/officeDocument/2006/relationships/package" Target="../embeddings/Microsoft_Excel_Worksheet193.xlsx"/><Relationship Id="rId2" Type="http://schemas.microsoft.com/office/2011/relationships/chartColorStyle" Target="colors194.xml"/><Relationship Id="rId1" Type="http://schemas.microsoft.com/office/2011/relationships/chartStyle" Target="style194.xml"/></Relationships>
</file>

<file path=ppt/charts/_rels/chart195.xml.rels><?xml version="1.0" encoding="UTF-8" standalone="yes"?>
<Relationships xmlns="http://schemas.openxmlformats.org/package/2006/relationships"><Relationship Id="rId3" Type="http://schemas.openxmlformats.org/officeDocument/2006/relationships/package" Target="../embeddings/Microsoft_Excel_Worksheet194.xlsx"/><Relationship Id="rId2" Type="http://schemas.microsoft.com/office/2011/relationships/chartColorStyle" Target="colors195.xml"/><Relationship Id="rId1" Type="http://schemas.microsoft.com/office/2011/relationships/chartStyle" Target="style195.xml"/></Relationships>
</file>

<file path=ppt/charts/_rels/chart196.xml.rels><?xml version="1.0" encoding="UTF-8" standalone="yes"?>
<Relationships xmlns="http://schemas.openxmlformats.org/package/2006/relationships"><Relationship Id="rId3" Type="http://schemas.openxmlformats.org/officeDocument/2006/relationships/package" Target="../embeddings/Microsoft_Excel_Worksheet195.xlsx"/><Relationship Id="rId2" Type="http://schemas.microsoft.com/office/2011/relationships/chartColorStyle" Target="colors196.xml"/><Relationship Id="rId1" Type="http://schemas.microsoft.com/office/2011/relationships/chartStyle" Target="style196.xml"/></Relationships>
</file>

<file path=ppt/charts/_rels/chart197.xml.rels><?xml version="1.0" encoding="UTF-8" standalone="yes"?>
<Relationships xmlns="http://schemas.openxmlformats.org/package/2006/relationships"><Relationship Id="rId3" Type="http://schemas.openxmlformats.org/officeDocument/2006/relationships/package" Target="../embeddings/Microsoft_Excel_Worksheet196.xlsx"/><Relationship Id="rId2" Type="http://schemas.microsoft.com/office/2011/relationships/chartColorStyle" Target="colors197.xml"/><Relationship Id="rId1" Type="http://schemas.microsoft.com/office/2011/relationships/chartStyle" Target="style197.xml"/></Relationships>
</file>

<file path=ppt/charts/_rels/chart198.xml.rels><?xml version="1.0" encoding="UTF-8" standalone="yes"?>
<Relationships xmlns="http://schemas.openxmlformats.org/package/2006/relationships"><Relationship Id="rId3" Type="http://schemas.openxmlformats.org/officeDocument/2006/relationships/package" Target="../embeddings/Microsoft_Excel_Worksheet197.xlsx"/><Relationship Id="rId2" Type="http://schemas.microsoft.com/office/2011/relationships/chartColorStyle" Target="colors198.xml"/><Relationship Id="rId1" Type="http://schemas.microsoft.com/office/2011/relationships/chartStyle" Target="style198.xml"/></Relationships>
</file>

<file path=ppt/charts/_rels/chart199.xml.rels><?xml version="1.0" encoding="UTF-8" standalone="yes"?>
<Relationships xmlns="http://schemas.openxmlformats.org/package/2006/relationships"><Relationship Id="rId3" Type="http://schemas.openxmlformats.org/officeDocument/2006/relationships/package" Target="../embeddings/Microsoft_Excel_Worksheet198.xlsx"/><Relationship Id="rId2" Type="http://schemas.microsoft.com/office/2011/relationships/chartColorStyle" Target="colors199.xml"/><Relationship Id="rId1" Type="http://schemas.microsoft.com/office/2011/relationships/chartStyle" Target="style19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00.xml.rels><?xml version="1.0" encoding="UTF-8" standalone="yes"?>
<Relationships xmlns="http://schemas.openxmlformats.org/package/2006/relationships"><Relationship Id="rId3" Type="http://schemas.openxmlformats.org/officeDocument/2006/relationships/package" Target="../embeddings/Microsoft_Excel_Worksheet199.xlsx"/><Relationship Id="rId2" Type="http://schemas.microsoft.com/office/2011/relationships/chartColorStyle" Target="colors200.xml"/><Relationship Id="rId1" Type="http://schemas.microsoft.com/office/2011/relationships/chartStyle" Target="style200.xml"/></Relationships>
</file>

<file path=ppt/charts/_rels/chart201.xml.rels><?xml version="1.0" encoding="UTF-8" standalone="yes"?>
<Relationships xmlns="http://schemas.openxmlformats.org/package/2006/relationships"><Relationship Id="rId3" Type="http://schemas.openxmlformats.org/officeDocument/2006/relationships/package" Target="../embeddings/Microsoft_Excel_Worksheet200.xlsx"/><Relationship Id="rId2" Type="http://schemas.microsoft.com/office/2011/relationships/chartColorStyle" Target="colors201.xml"/><Relationship Id="rId1" Type="http://schemas.microsoft.com/office/2011/relationships/chartStyle" Target="style201.xml"/></Relationships>
</file>

<file path=ppt/charts/_rels/chart202.xml.rels><?xml version="1.0" encoding="UTF-8" standalone="yes"?>
<Relationships xmlns="http://schemas.openxmlformats.org/package/2006/relationships"><Relationship Id="rId3" Type="http://schemas.openxmlformats.org/officeDocument/2006/relationships/package" Target="../embeddings/Microsoft_Excel_Worksheet201.xlsx"/><Relationship Id="rId2" Type="http://schemas.microsoft.com/office/2011/relationships/chartColorStyle" Target="colors202.xml"/><Relationship Id="rId1" Type="http://schemas.microsoft.com/office/2011/relationships/chartStyle" Target="style202.xml"/></Relationships>
</file>

<file path=ppt/charts/_rels/chart203.xml.rels><?xml version="1.0" encoding="UTF-8" standalone="yes"?>
<Relationships xmlns="http://schemas.openxmlformats.org/package/2006/relationships"><Relationship Id="rId3" Type="http://schemas.openxmlformats.org/officeDocument/2006/relationships/package" Target="../embeddings/Microsoft_Excel_Worksheet202.xlsx"/><Relationship Id="rId2" Type="http://schemas.microsoft.com/office/2011/relationships/chartColorStyle" Target="colors203.xml"/><Relationship Id="rId1" Type="http://schemas.microsoft.com/office/2011/relationships/chartStyle" Target="style203.xml"/></Relationships>
</file>

<file path=ppt/charts/_rels/chart204.xml.rels><?xml version="1.0" encoding="UTF-8" standalone="yes"?>
<Relationships xmlns="http://schemas.openxmlformats.org/package/2006/relationships"><Relationship Id="rId3" Type="http://schemas.openxmlformats.org/officeDocument/2006/relationships/package" Target="../embeddings/Microsoft_Excel_Worksheet203.xlsx"/><Relationship Id="rId2" Type="http://schemas.microsoft.com/office/2011/relationships/chartColorStyle" Target="colors204.xml"/><Relationship Id="rId1" Type="http://schemas.microsoft.com/office/2011/relationships/chartStyle" Target="style204.xml"/></Relationships>
</file>

<file path=ppt/charts/_rels/chart205.xml.rels><?xml version="1.0" encoding="UTF-8" standalone="yes"?>
<Relationships xmlns="http://schemas.openxmlformats.org/package/2006/relationships"><Relationship Id="rId3" Type="http://schemas.openxmlformats.org/officeDocument/2006/relationships/package" Target="../embeddings/Microsoft_Excel_Worksheet204.xlsx"/><Relationship Id="rId2" Type="http://schemas.microsoft.com/office/2011/relationships/chartColorStyle" Target="colors205.xml"/><Relationship Id="rId1" Type="http://schemas.microsoft.com/office/2011/relationships/chartStyle" Target="style205.xml"/></Relationships>
</file>

<file path=ppt/charts/_rels/chart206.xml.rels><?xml version="1.0" encoding="UTF-8" standalone="yes"?>
<Relationships xmlns="http://schemas.openxmlformats.org/package/2006/relationships"><Relationship Id="rId3" Type="http://schemas.openxmlformats.org/officeDocument/2006/relationships/package" Target="../embeddings/Microsoft_Excel_Worksheet205.xlsx"/><Relationship Id="rId2" Type="http://schemas.microsoft.com/office/2011/relationships/chartColorStyle" Target="colors206.xml"/><Relationship Id="rId1" Type="http://schemas.microsoft.com/office/2011/relationships/chartStyle" Target="style206.xml"/></Relationships>
</file>

<file path=ppt/charts/_rels/chart207.xml.rels><?xml version="1.0" encoding="UTF-8" standalone="yes"?>
<Relationships xmlns="http://schemas.openxmlformats.org/package/2006/relationships"><Relationship Id="rId3" Type="http://schemas.openxmlformats.org/officeDocument/2006/relationships/package" Target="../embeddings/Microsoft_Excel_Worksheet206.xlsx"/><Relationship Id="rId2" Type="http://schemas.microsoft.com/office/2011/relationships/chartColorStyle" Target="colors207.xml"/><Relationship Id="rId1" Type="http://schemas.microsoft.com/office/2011/relationships/chartStyle" Target="style207.xml"/></Relationships>
</file>

<file path=ppt/charts/_rels/chart208.xml.rels><?xml version="1.0" encoding="UTF-8" standalone="yes"?>
<Relationships xmlns="http://schemas.openxmlformats.org/package/2006/relationships"><Relationship Id="rId3" Type="http://schemas.openxmlformats.org/officeDocument/2006/relationships/package" Target="../embeddings/Microsoft_Excel_Worksheet207.xlsx"/><Relationship Id="rId2" Type="http://schemas.microsoft.com/office/2011/relationships/chartColorStyle" Target="colors208.xml"/><Relationship Id="rId1" Type="http://schemas.microsoft.com/office/2011/relationships/chartStyle" Target="style208.xml"/></Relationships>
</file>

<file path=ppt/charts/_rels/chart209.xml.rels><?xml version="1.0" encoding="UTF-8" standalone="yes"?>
<Relationships xmlns="http://schemas.openxmlformats.org/package/2006/relationships"><Relationship Id="rId3" Type="http://schemas.openxmlformats.org/officeDocument/2006/relationships/package" Target="../embeddings/Microsoft_Excel_Worksheet208.xlsx"/><Relationship Id="rId2" Type="http://schemas.microsoft.com/office/2011/relationships/chartColorStyle" Target="colors209.xml"/><Relationship Id="rId1" Type="http://schemas.microsoft.com/office/2011/relationships/chartStyle" Target="style20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package" Target="../embeddings/Microsoft_Excel_Worksheet209.xlsx"/><Relationship Id="rId2" Type="http://schemas.microsoft.com/office/2011/relationships/chartColorStyle" Target="colors210.xml"/><Relationship Id="rId1" Type="http://schemas.microsoft.com/office/2011/relationships/chartStyle" Target="style210.xml"/></Relationships>
</file>

<file path=ppt/charts/_rels/chart211.xml.rels><?xml version="1.0" encoding="UTF-8" standalone="yes"?>
<Relationships xmlns="http://schemas.openxmlformats.org/package/2006/relationships"><Relationship Id="rId3" Type="http://schemas.openxmlformats.org/officeDocument/2006/relationships/package" Target="../embeddings/Microsoft_Excel_Worksheet210.xlsx"/><Relationship Id="rId2" Type="http://schemas.microsoft.com/office/2011/relationships/chartColorStyle" Target="colors211.xml"/><Relationship Id="rId1" Type="http://schemas.microsoft.com/office/2011/relationships/chartStyle" Target="style211.xml"/></Relationships>
</file>

<file path=ppt/charts/_rels/chart212.xml.rels><?xml version="1.0" encoding="UTF-8" standalone="yes"?>
<Relationships xmlns="http://schemas.openxmlformats.org/package/2006/relationships"><Relationship Id="rId3" Type="http://schemas.openxmlformats.org/officeDocument/2006/relationships/package" Target="../embeddings/Microsoft_Excel_Worksheet211.xlsx"/><Relationship Id="rId2" Type="http://schemas.microsoft.com/office/2011/relationships/chartColorStyle" Target="colors212.xml"/><Relationship Id="rId1" Type="http://schemas.microsoft.com/office/2011/relationships/chartStyle" Target="style212.xml"/></Relationships>
</file>

<file path=ppt/charts/_rels/chart213.xml.rels><?xml version="1.0" encoding="UTF-8" standalone="yes"?>
<Relationships xmlns="http://schemas.openxmlformats.org/package/2006/relationships"><Relationship Id="rId3" Type="http://schemas.openxmlformats.org/officeDocument/2006/relationships/package" Target="../embeddings/Microsoft_Excel_Worksheet212.xlsx"/><Relationship Id="rId2" Type="http://schemas.microsoft.com/office/2011/relationships/chartColorStyle" Target="colors213.xml"/><Relationship Id="rId1" Type="http://schemas.microsoft.com/office/2011/relationships/chartStyle" Target="style213.xml"/></Relationships>
</file>

<file path=ppt/charts/_rels/chart214.xml.rels><?xml version="1.0" encoding="UTF-8" standalone="yes"?>
<Relationships xmlns="http://schemas.openxmlformats.org/package/2006/relationships"><Relationship Id="rId3" Type="http://schemas.openxmlformats.org/officeDocument/2006/relationships/package" Target="../embeddings/Microsoft_Excel_Worksheet213.xlsx"/><Relationship Id="rId2" Type="http://schemas.microsoft.com/office/2011/relationships/chartColorStyle" Target="colors214.xml"/><Relationship Id="rId1" Type="http://schemas.microsoft.com/office/2011/relationships/chartStyle" Target="style214.xml"/></Relationships>
</file>

<file path=ppt/charts/_rels/chart215.xml.rels><?xml version="1.0" encoding="UTF-8" standalone="yes"?>
<Relationships xmlns="http://schemas.openxmlformats.org/package/2006/relationships"><Relationship Id="rId3" Type="http://schemas.openxmlformats.org/officeDocument/2006/relationships/package" Target="../embeddings/Microsoft_Excel_Worksheet214.xlsx"/><Relationship Id="rId2" Type="http://schemas.microsoft.com/office/2011/relationships/chartColorStyle" Target="colors215.xml"/><Relationship Id="rId1" Type="http://schemas.microsoft.com/office/2011/relationships/chartStyle" Target="style215.xml"/></Relationships>
</file>

<file path=ppt/charts/_rels/chart216.xml.rels><?xml version="1.0" encoding="UTF-8" standalone="yes"?>
<Relationships xmlns="http://schemas.openxmlformats.org/package/2006/relationships"><Relationship Id="rId3" Type="http://schemas.openxmlformats.org/officeDocument/2006/relationships/package" Target="../embeddings/Microsoft_Excel_Worksheet215.xlsx"/><Relationship Id="rId2" Type="http://schemas.microsoft.com/office/2011/relationships/chartColorStyle" Target="colors216.xml"/><Relationship Id="rId1" Type="http://schemas.microsoft.com/office/2011/relationships/chartStyle" Target="style216.xml"/></Relationships>
</file>

<file path=ppt/charts/_rels/chart217.xml.rels><?xml version="1.0" encoding="UTF-8" standalone="yes"?>
<Relationships xmlns="http://schemas.openxmlformats.org/package/2006/relationships"><Relationship Id="rId3" Type="http://schemas.openxmlformats.org/officeDocument/2006/relationships/package" Target="../embeddings/Microsoft_Excel_Worksheet216.xlsx"/><Relationship Id="rId2" Type="http://schemas.microsoft.com/office/2011/relationships/chartColorStyle" Target="colors217.xml"/><Relationship Id="rId1" Type="http://schemas.microsoft.com/office/2011/relationships/chartStyle" Target="style217.xml"/></Relationships>
</file>

<file path=ppt/charts/_rels/chart218.xml.rels><?xml version="1.0" encoding="UTF-8" standalone="yes"?>
<Relationships xmlns="http://schemas.openxmlformats.org/package/2006/relationships"><Relationship Id="rId3" Type="http://schemas.openxmlformats.org/officeDocument/2006/relationships/package" Target="../embeddings/Microsoft_Excel_Worksheet217.xlsx"/><Relationship Id="rId2" Type="http://schemas.microsoft.com/office/2011/relationships/chartColorStyle" Target="colors218.xml"/><Relationship Id="rId1" Type="http://schemas.microsoft.com/office/2011/relationships/chartStyle" Target="style218.xml"/></Relationships>
</file>

<file path=ppt/charts/_rels/chart219.xml.rels><?xml version="1.0" encoding="UTF-8" standalone="yes"?>
<Relationships xmlns="http://schemas.openxmlformats.org/package/2006/relationships"><Relationship Id="rId3" Type="http://schemas.openxmlformats.org/officeDocument/2006/relationships/package" Target="../embeddings/Microsoft_Excel_Worksheet218.xlsx"/><Relationship Id="rId2" Type="http://schemas.microsoft.com/office/2011/relationships/chartColorStyle" Target="colors219.xml"/><Relationship Id="rId1" Type="http://schemas.microsoft.com/office/2011/relationships/chartStyle" Target="style2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package" Target="../embeddings/Microsoft_Excel_Worksheet219.xlsx"/><Relationship Id="rId2" Type="http://schemas.microsoft.com/office/2011/relationships/chartColorStyle" Target="colors220.xml"/><Relationship Id="rId1" Type="http://schemas.microsoft.com/office/2011/relationships/chartStyle" Target="style220.xml"/></Relationships>
</file>

<file path=ppt/charts/_rels/chart221.xml.rels><?xml version="1.0" encoding="UTF-8" standalone="yes"?>
<Relationships xmlns="http://schemas.openxmlformats.org/package/2006/relationships"><Relationship Id="rId3" Type="http://schemas.openxmlformats.org/officeDocument/2006/relationships/package" Target="../embeddings/Microsoft_Excel_Worksheet220.xlsx"/><Relationship Id="rId2" Type="http://schemas.microsoft.com/office/2011/relationships/chartColorStyle" Target="colors221.xml"/><Relationship Id="rId1" Type="http://schemas.microsoft.com/office/2011/relationships/chartStyle" Target="style221.xml"/></Relationships>
</file>

<file path=ppt/charts/_rels/chart222.xml.rels><?xml version="1.0" encoding="UTF-8" standalone="yes"?>
<Relationships xmlns="http://schemas.openxmlformats.org/package/2006/relationships"><Relationship Id="rId3" Type="http://schemas.openxmlformats.org/officeDocument/2006/relationships/package" Target="../embeddings/Microsoft_Excel_Worksheet221.xlsx"/><Relationship Id="rId2" Type="http://schemas.microsoft.com/office/2011/relationships/chartColorStyle" Target="colors222.xml"/><Relationship Id="rId1" Type="http://schemas.microsoft.com/office/2011/relationships/chartStyle" Target="style222.xml"/></Relationships>
</file>

<file path=ppt/charts/_rels/chart223.xml.rels><?xml version="1.0" encoding="UTF-8" standalone="yes"?>
<Relationships xmlns="http://schemas.openxmlformats.org/package/2006/relationships"><Relationship Id="rId3" Type="http://schemas.openxmlformats.org/officeDocument/2006/relationships/package" Target="../embeddings/Microsoft_Excel_Worksheet222.xlsx"/><Relationship Id="rId2" Type="http://schemas.microsoft.com/office/2011/relationships/chartColorStyle" Target="colors223.xml"/><Relationship Id="rId1" Type="http://schemas.microsoft.com/office/2011/relationships/chartStyle" Target="style223.xml"/></Relationships>
</file>

<file path=ppt/charts/_rels/chart224.xml.rels><?xml version="1.0" encoding="UTF-8" standalone="yes"?>
<Relationships xmlns="http://schemas.openxmlformats.org/package/2006/relationships"><Relationship Id="rId3" Type="http://schemas.openxmlformats.org/officeDocument/2006/relationships/package" Target="../embeddings/Microsoft_Excel_Worksheet223.xlsx"/><Relationship Id="rId2" Type="http://schemas.microsoft.com/office/2011/relationships/chartColorStyle" Target="colors224.xml"/><Relationship Id="rId1" Type="http://schemas.microsoft.com/office/2011/relationships/chartStyle" Target="style224.xml"/></Relationships>
</file>

<file path=ppt/charts/_rels/chart225.xml.rels><?xml version="1.0" encoding="UTF-8" standalone="yes"?>
<Relationships xmlns="http://schemas.openxmlformats.org/package/2006/relationships"><Relationship Id="rId3" Type="http://schemas.openxmlformats.org/officeDocument/2006/relationships/package" Target="../embeddings/Microsoft_Excel_Worksheet224.xlsx"/><Relationship Id="rId2" Type="http://schemas.microsoft.com/office/2011/relationships/chartColorStyle" Target="colors225.xml"/><Relationship Id="rId1" Type="http://schemas.microsoft.com/office/2011/relationships/chartStyle" Target="style225.xml"/></Relationships>
</file>

<file path=ppt/charts/_rels/chart226.xml.rels><?xml version="1.0" encoding="UTF-8" standalone="yes"?>
<Relationships xmlns="http://schemas.openxmlformats.org/package/2006/relationships"><Relationship Id="rId3" Type="http://schemas.openxmlformats.org/officeDocument/2006/relationships/package" Target="../embeddings/Microsoft_Excel_Worksheet225.xlsx"/><Relationship Id="rId2" Type="http://schemas.microsoft.com/office/2011/relationships/chartColorStyle" Target="colors226.xml"/><Relationship Id="rId1" Type="http://schemas.microsoft.com/office/2011/relationships/chartStyle" Target="style226.xml"/></Relationships>
</file>

<file path=ppt/charts/_rels/chart227.xml.rels><?xml version="1.0" encoding="UTF-8" standalone="yes"?>
<Relationships xmlns="http://schemas.openxmlformats.org/package/2006/relationships"><Relationship Id="rId3" Type="http://schemas.openxmlformats.org/officeDocument/2006/relationships/package" Target="../embeddings/Microsoft_Excel_Worksheet226.xlsx"/><Relationship Id="rId2" Type="http://schemas.microsoft.com/office/2011/relationships/chartColorStyle" Target="colors227.xml"/><Relationship Id="rId1" Type="http://schemas.microsoft.com/office/2011/relationships/chartStyle" Target="style227.xml"/></Relationships>
</file>

<file path=ppt/charts/_rels/chart228.xml.rels><?xml version="1.0" encoding="UTF-8" standalone="yes"?>
<Relationships xmlns="http://schemas.openxmlformats.org/package/2006/relationships"><Relationship Id="rId3" Type="http://schemas.openxmlformats.org/officeDocument/2006/relationships/package" Target="../embeddings/Microsoft_Excel_Worksheet227.xlsx"/><Relationship Id="rId2" Type="http://schemas.microsoft.com/office/2011/relationships/chartColorStyle" Target="colors228.xml"/><Relationship Id="rId1" Type="http://schemas.microsoft.com/office/2011/relationships/chartStyle" Target="style228.xml"/></Relationships>
</file>

<file path=ppt/charts/_rels/chart229.xml.rels><?xml version="1.0" encoding="UTF-8" standalone="yes"?>
<Relationships xmlns="http://schemas.openxmlformats.org/package/2006/relationships"><Relationship Id="rId3" Type="http://schemas.openxmlformats.org/officeDocument/2006/relationships/package" Target="../embeddings/Microsoft_Excel_Worksheet228.xlsx"/><Relationship Id="rId2" Type="http://schemas.microsoft.com/office/2011/relationships/chartColorStyle" Target="colors229.xml"/><Relationship Id="rId1" Type="http://schemas.microsoft.com/office/2011/relationships/chartStyle" Target="style22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30.xml.rels><?xml version="1.0" encoding="UTF-8" standalone="yes"?>
<Relationships xmlns="http://schemas.openxmlformats.org/package/2006/relationships"><Relationship Id="rId3" Type="http://schemas.openxmlformats.org/officeDocument/2006/relationships/package" Target="../embeddings/Microsoft_Excel_Worksheet229.xlsx"/><Relationship Id="rId2" Type="http://schemas.microsoft.com/office/2011/relationships/chartColorStyle" Target="colors230.xml"/><Relationship Id="rId1" Type="http://schemas.microsoft.com/office/2011/relationships/chartStyle" Target="style230.xml"/></Relationships>
</file>

<file path=ppt/charts/_rels/chart231.xml.rels><?xml version="1.0" encoding="UTF-8" standalone="yes"?>
<Relationships xmlns="http://schemas.openxmlformats.org/package/2006/relationships"><Relationship Id="rId3" Type="http://schemas.openxmlformats.org/officeDocument/2006/relationships/package" Target="../embeddings/Microsoft_Excel_Worksheet230.xlsx"/><Relationship Id="rId2" Type="http://schemas.microsoft.com/office/2011/relationships/chartColorStyle" Target="colors231.xml"/><Relationship Id="rId1" Type="http://schemas.microsoft.com/office/2011/relationships/chartStyle" Target="style231.xml"/></Relationships>
</file>

<file path=ppt/charts/_rels/chart232.xml.rels><?xml version="1.0" encoding="UTF-8" standalone="yes"?>
<Relationships xmlns="http://schemas.openxmlformats.org/package/2006/relationships"><Relationship Id="rId3" Type="http://schemas.openxmlformats.org/officeDocument/2006/relationships/package" Target="../embeddings/Microsoft_Excel_Worksheet231.xlsx"/><Relationship Id="rId2" Type="http://schemas.microsoft.com/office/2011/relationships/chartColorStyle" Target="colors232.xml"/><Relationship Id="rId1" Type="http://schemas.microsoft.com/office/2011/relationships/chartStyle" Target="style232.xml"/></Relationships>
</file>

<file path=ppt/charts/_rels/chart233.xml.rels><?xml version="1.0" encoding="UTF-8" standalone="yes"?>
<Relationships xmlns="http://schemas.openxmlformats.org/package/2006/relationships"><Relationship Id="rId3" Type="http://schemas.openxmlformats.org/officeDocument/2006/relationships/package" Target="../embeddings/Microsoft_Excel_Worksheet232.xlsx"/><Relationship Id="rId2" Type="http://schemas.microsoft.com/office/2011/relationships/chartColorStyle" Target="colors233.xml"/><Relationship Id="rId1" Type="http://schemas.microsoft.com/office/2011/relationships/chartStyle" Target="style233.xml"/></Relationships>
</file>

<file path=ppt/charts/_rels/chart234.xml.rels><?xml version="1.0" encoding="UTF-8" standalone="yes"?>
<Relationships xmlns="http://schemas.openxmlformats.org/package/2006/relationships"><Relationship Id="rId3" Type="http://schemas.openxmlformats.org/officeDocument/2006/relationships/package" Target="../embeddings/Microsoft_Excel_Worksheet233.xlsx"/><Relationship Id="rId2" Type="http://schemas.microsoft.com/office/2011/relationships/chartColorStyle" Target="colors234.xml"/><Relationship Id="rId1" Type="http://schemas.microsoft.com/office/2011/relationships/chartStyle" Target="style234.xml"/></Relationships>
</file>

<file path=ppt/charts/_rels/chart235.xml.rels><?xml version="1.0" encoding="UTF-8" standalone="yes"?>
<Relationships xmlns="http://schemas.openxmlformats.org/package/2006/relationships"><Relationship Id="rId3" Type="http://schemas.openxmlformats.org/officeDocument/2006/relationships/package" Target="../embeddings/Microsoft_Excel_Worksheet234.xlsx"/><Relationship Id="rId2" Type="http://schemas.microsoft.com/office/2011/relationships/chartColorStyle" Target="colors235.xml"/><Relationship Id="rId1" Type="http://schemas.microsoft.com/office/2011/relationships/chartStyle" Target="style235.xml"/></Relationships>
</file>

<file path=ppt/charts/_rels/chart236.xml.rels><?xml version="1.0" encoding="UTF-8" standalone="yes"?>
<Relationships xmlns="http://schemas.openxmlformats.org/package/2006/relationships"><Relationship Id="rId3" Type="http://schemas.openxmlformats.org/officeDocument/2006/relationships/package" Target="../embeddings/Microsoft_Excel_Worksheet235.xlsx"/><Relationship Id="rId2" Type="http://schemas.microsoft.com/office/2011/relationships/chartColorStyle" Target="colors236.xml"/><Relationship Id="rId1" Type="http://schemas.microsoft.com/office/2011/relationships/chartStyle" Target="style236.xml"/></Relationships>
</file>

<file path=ppt/charts/_rels/chart237.xml.rels><?xml version="1.0" encoding="UTF-8" standalone="yes"?>
<Relationships xmlns="http://schemas.openxmlformats.org/package/2006/relationships"><Relationship Id="rId3" Type="http://schemas.openxmlformats.org/officeDocument/2006/relationships/package" Target="../embeddings/Microsoft_Excel_Worksheet236.xlsx"/><Relationship Id="rId2" Type="http://schemas.microsoft.com/office/2011/relationships/chartColorStyle" Target="colors237.xml"/><Relationship Id="rId1" Type="http://schemas.microsoft.com/office/2011/relationships/chartStyle" Target="style237.xml"/></Relationships>
</file>

<file path=ppt/charts/_rels/chart238.xml.rels><?xml version="1.0" encoding="UTF-8" standalone="yes"?>
<Relationships xmlns="http://schemas.openxmlformats.org/package/2006/relationships"><Relationship Id="rId3" Type="http://schemas.openxmlformats.org/officeDocument/2006/relationships/package" Target="../embeddings/Microsoft_Excel_Worksheet237.xlsx"/><Relationship Id="rId2" Type="http://schemas.microsoft.com/office/2011/relationships/chartColorStyle" Target="colors238.xml"/><Relationship Id="rId1" Type="http://schemas.microsoft.com/office/2011/relationships/chartStyle" Target="style238.xml"/></Relationships>
</file>

<file path=ppt/charts/_rels/chart239.xml.rels><?xml version="1.0" encoding="UTF-8" standalone="yes"?>
<Relationships xmlns="http://schemas.openxmlformats.org/package/2006/relationships"><Relationship Id="rId3" Type="http://schemas.openxmlformats.org/officeDocument/2006/relationships/package" Target="../embeddings/Microsoft_Excel_Worksheet238.xlsx"/><Relationship Id="rId2" Type="http://schemas.microsoft.com/office/2011/relationships/chartColorStyle" Target="colors239.xml"/><Relationship Id="rId1" Type="http://schemas.microsoft.com/office/2011/relationships/chartStyle" Target="style23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40.xml.rels><?xml version="1.0" encoding="UTF-8" standalone="yes"?>
<Relationships xmlns="http://schemas.openxmlformats.org/package/2006/relationships"><Relationship Id="rId3" Type="http://schemas.openxmlformats.org/officeDocument/2006/relationships/package" Target="../embeddings/Microsoft_Excel_Worksheet239.xlsx"/><Relationship Id="rId2" Type="http://schemas.microsoft.com/office/2011/relationships/chartColorStyle" Target="colors240.xml"/><Relationship Id="rId1" Type="http://schemas.microsoft.com/office/2011/relationships/chartStyle" Target="style240.xml"/></Relationships>
</file>

<file path=ppt/charts/_rels/chart241.xml.rels><?xml version="1.0" encoding="UTF-8" standalone="yes"?>
<Relationships xmlns="http://schemas.openxmlformats.org/package/2006/relationships"><Relationship Id="rId3" Type="http://schemas.openxmlformats.org/officeDocument/2006/relationships/package" Target="../embeddings/Microsoft_Excel_Worksheet240.xlsx"/><Relationship Id="rId2" Type="http://schemas.microsoft.com/office/2011/relationships/chartColorStyle" Target="colors241.xml"/><Relationship Id="rId1" Type="http://schemas.microsoft.com/office/2011/relationships/chartStyle" Target="style241.xml"/></Relationships>
</file>

<file path=ppt/charts/_rels/chart242.xml.rels><?xml version="1.0" encoding="UTF-8" standalone="yes"?>
<Relationships xmlns="http://schemas.openxmlformats.org/package/2006/relationships"><Relationship Id="rId3" Type="http://schemas.openxmlformats.org/officeDocument/2006/relationships/package" Target="../embeddings/Microsoft_Excel_Worksheet241.xlsx"/><Relationship Id="rId2" Type="http://schemas.microsoft.com/office/2011/relationships/chartColorStyle" Target="colors242.xml"/><Relationship Id="rId1" Type="http://schemas.microsoft.com/office/2011/relationships/chartStyle" Target="style242.xml"/></Relationships>
</file>

<file path=ppt/charts/_rels/chart243.xml.rels><?xml version="1.0" encoding="UTF-8" standalone="yes"?>
<Relationships xmlns="http://schemas.openxmlformats.org/package/2006/relationships"><Relationship Id="rId3" Type="http://schemas.openxmlformats.org/officeDocument/2006/relationships/package" Target="../embeddings/Microsoft_Excel_Worksheet242.xlsx"/><Relationship Id="rId2" Type="http://schemas.microsoft.com/office/2011/relationships/chartColorStyle" Target="colors243.xml"/><Relationship Id="rId1" Type="http://schemas.microsoft.com/office/2011/relationships/chartStyle" Target="style243.xml"/></Relationships>
</file>

<file path=ppt/charts/_rels/chart244.xml.rels><?xml version="1.0" encoding="UTF-8" standalone="yes"?>
<Relationships xmlns="http://schemas.openxmlformats.org/package/2006/relationships"><Relationship Id="rId3" Type="http://schemas.openxmlformats.org/officeDocument/2006/relationships/package" Target="../embeddings/Microsoft_Excel_Worksheet243.xlsx"/><Relationship Id="rId2" Type="http://schemas.microsoft.com/office/2011/relationships/chartColorStyle" Target="colors244.xml"/><Relationship Id="rId1" Type="http://schemas.microsoft.com/office/2011/relationships/chartStyle" Target="style244.xml"/></Relationships>
</file>

<file path=ppt/charts/_rels/chart245.xml.rels><?xml version="1.0" encoding="UTF-8" standalone="yes"?>
<Relationships xmlns="http://schemas.openxmlformats.org/package/2006/relationships"><Relationship Id="rId3" Type="http://schemas.openxmlformats.org/officeDocument/2006/relationships/package" Target="../embeddings/Microsoft_Excel_Worksheet244.xlsx"/><Relationship Id="rId2" Type="http://schemas.microsoft.com/office/2011/relationships/chartColorStyle" Target="colors245.xml"/><Relationship Id="rId1" Type="http://schemas.microsoft.com/office/2011/relationships/chartStyle" Target="style245.xml"/></Relationships>
</file>

<file path=ppt/charts/_rels/chart246.xml.rels><?xml version="1.0" encoding="UTF-8" standalone="yes"?>
<Relationships xmlns="http://schemas.openxmlformats.org/package/2006/relationships"><Relationship Id="rId3" Type="http://schemas.openxmlformats.org/officeDocument/2006/relationships/package" Target="../embeddings/Microsoft_Excel_Worksheet245.xlsx"/><Relationship Id="rId2" Type="http://schemas.microsoft.com/office/2011/relationships/chartColorStyle" Target="colors246.xml"/><Relationship Id="rId1" Type="http://schemas.microsoft.com/office/2011/relationships/chartStyle" Target="style246.xml"/></Relationships>
</file>

<file path=ppt/charts/_rels/chart247.xml.rels><?xml version="1.0" encoding="UTF-8" standalone="yes"?>
<Relationships xmlns="http://schemas.openxmlformats.org/package/2006/relationships"><Relationship Id="rId3" Type="http://schemas.openxmlformats.org/officeDocument/2006/relationships/package" Target="../embeddings/Microsoft_Excel_Worksheet246.xlsx"/><Relationship Id="rId2" Type="http://schemas.microsoft.com/office/2011/relationships/chartColorStyle" Target="colors247.xml"/><Relationship Id="rId1" Type="http://schemas.microsoft.com/office/2011/relationships/chartStyle" Target="style247.xml"/></Relationships>
</file>

<file path=ppt/charts/_rels/chart248.xml.rels><?xml version="1.0" encoding="UTF-8" standalone="yes"?>
<Relationships xmlns="http://schemas.openxmlformats.org/package/2006/relationships"><Relationship Id="rId3" Type="http://schemas.openxmlformats.org/officeDocument/2006/relationships/package" Target="../embeddings/Microsoft_Excel_Worksheet247.xlsx"/><Relationship Id="rId2" Type="http://schemas.microsoft.com/office/2011/relationships/chartColorStyle" Target="colors248.xml"/><Relationship Id="rId1" Type="http://schemas.microsoft.com/office/2011/relationships/chartStyle" Target="style248.xml"/></Relationships>
</file>

<file path=ppt/charts/_rels/chart249.xml.rels><?xml version="1.0" encoding="UTF-8" standalone="yes"?>
<Relationships xmlns="http://schemas.openxmlformats.org/package/2006/relationships"><Relationship Id="rId3" Type="http://schemas.openxmlformats.org/officeDocument/2006/relationships/package" Target="../embeddings/Microsoft_Excel_Worksheet248.xlsx"/><Relationship Id="rId2" Type="http://schemas.microsoft.com/office/2011/relationships/chartColorStyle" Target="colors249.xml"/><Relationship Id="rId1" Type="http://schemas.microsoft.com/office/2011/relationships/chartStyle" Target="style24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50.xml.rels><?xml version="1.0" encoding="UTF-8" standalone="yes"?>
<Relationships xmlns="http://schemas.openxmlformats.org/package/2006/relationships"><Relationship Id="rId3" Type="http://schemas.openxmlformats.org/officeDocument/2006/relationships/package" Target="../embeddings/Microsoft_Excel_Worksheet249.xlsx"/><Relationship Id="rId2" Type="http://schemas.microsoft.com/office/2011/relationships/chartColorStyle" Target="colors250.xml"/><Relationship Id="rId1" Type="http://schemas.microsoft.com/office/2011/relationships/chartStyle" Target="style250.xml"/></Relationships>
</file>

<file path=ppt/charts/_rels/chart251.xml.rels><?xml version="1.0" encoding="UTF-8" standalone="yes"?>
<Relationships xmlns="http://schemas.openxmlformats.org/package/2006/relationships"><Relationship Id="rId3" Type="http://schemas.openxmlformats.org/officeDocument/2006/relationships/package" Target="../embeddings/Microsoft_Excel_Worksheet250.xlsx"/><Relationship Id="rId2" Type="http://schemas.microsoft.com/office/2011/relationships/chartColorStyle" Target="colors251.xml"/><Relationship Id="rId1" Type="http://schemas.microsoft.com/office/2011/relationships/chartStyle" Target="style251.xml"/></Relationships>
</file>

<file path=ppt/charts/_rels/chart252.xml.rels><?xml version="1.0" encoding="UTF-8" standalone="yes"?>
<Relationships xmlns="http://schemas.openxmlformats.org/package/2006/relationships"><Relationship Id="rId3" Type="http://schemas.openxmlformats.org/officeDocument/2006/relationships/package" Target="../embeddings/Microsoft_Excel_Worksheet251.xlsx"/><Relationship Id="rId2" Type="http://schemas.microsoft.com/office/2011/relationships/chartColorStyle" Target="colors252.xml"/><Relationship Id="rId1" Type="http://schemas.microsoft.com/office/2011/relationships/chartStyle" Target="style252.xml"/></Relationships>
</file>

<file path=ppt/charts/_rels/chart253.xml.rels><?xml version="1.0" encoding="UTF-8" standalone="yes"?>
<Relationships xmlns="http://schemas.openxmlformats.org/package/2006/relationships"><Relationship Id="rId3" Type="http://schemas.openxmlformats.org/officeDocument/2006/relationships/package" Target="../embeddings/Microsoft_Excel_Worksheet252.xlsx"/><Relationship Id="rId2" Type="http://schemas.microsoft.com/office/2011/relationships/chartColorStyle" Target="colors253.xml"/><Relationship Id="rId1" Type="http://schemas.microsoft.com/office/2011/relationships/chartStyle" Target="style253.xml"/></Relationships>
</file>

<file path=ppt/charts/_rels/chart254.xml.rels><?xml version="1.0" encoding="UTF-8" standalone="yes"?>
<Relationships xmlns="http://schemas.openxmlformats.org/package/2006/relationships"><Relationship Id="rId3" Type="http://schemas.openxmlformats.org/officeDocument/2006/relationships/package" Target="../embeddings/Microsoft_Excel_Worksheet253.xlsx"/><Relationship Id="rId2" Type="http://schemas.microsoft.com/office/2011/relationships/chartColorStyle" Target="colors254.xml"/><Relationship Id="rId1" Type="http://schemas.microsoft.com/office/2011/relationships/chartStyle" Target="style254.xml"/></Relationships>
</file>

<file path=ppt/charts/_rels/chart255.xml.rels><?xml version="1.0" encoding="UTF-8" standalone="yes"?>
<Relationships xmlns="http://schemas.openxmlformats.org/package/2006/relationships"><Relationship Id="rId3" Type="http://schemas.openxmlformats.org/officeDocument/2006/relationships/package" Target="../embeddings/Microsoft_Excel_Worksheet254.xlsx"/><Relationship Id="rId2" Type="http://schemas.microsoft.com/office/2011/relationships/chartColorStyle" Target="colors255.xml"/><Relationship Id="rId1" Type="http://schemas.microsoft.com/office/2011/relationships/chartStyle" Target="style255.xml"/></Relationships>
</file>

<file path=ppt/charts/_rels/chart256.xml.rels><?xml version="1.0" encoding="UTF-8" standalone="yes"?>
<Relationships xmlns="http://schemas.openxmlformats.org/package/2006/relationships"><Relationship Id="rId3" Type="http://schemas.openxmlformats.org/officeDocument/2006/relationships/package" Target="../embeddings/Microsoft_Excel_Worksheet255.xlsx"/><Relationship Id="rId2" Type="http://schemas.microsoft.com/office/2011/relationships/chartColorStyle" Target="colors256.xml"/><Relationship Id="rId1" Type="http://schemas.microsoft.com/office/2011/relationships/chartStyle" Target="style256.xml"/></Relationships>
</file>

<file path=ppt/charts/_rels/chart257.xml.rels><?xml version="1.0" encoding="UTF-8" standalone="yes"?>
<Relationships xmlns="http://schemas.openxmlformats.org/package/2006/relationships"><Relationship Id="rId3" Type="http://schemas.openxmlformats.org/officeDocument/2006/relationships/package" Target="../embeddings/Microsoft_Excel_Worksheet256.xlsx"/><Relationship Id="rId2" Type="http://schemas.microsoft.com/office/2011/relationships/chartColorStyle" Target="colors257.xml"/><Relationship Id="rId1" Type="http://schemas.microsoft.com/office/2011/relationships/chartStyle" Target="style257.xml"/></Relationships>
</file>

<file path=ppt/charts/_rels/chart258.xml.rels><?xml version="1.0" encoding="UTF-8" standalone="yes"?>
<Relationships xmlns="http://schemas.openxmlformats.org/package/2006/relationships"><Relationship Id="rId3" Type="http://schemas.openxmlformats.org/officeDocument/2006/relationships/package" Target="../embeddings/Microsoft_Excel_Worksheet257.xlsx"/><Relationship Id="rId2" Type="http://schemas.microsoft.com/office/2011/relationships/chartColorStyle" Target="colors258.xml"/><Relationship Id="rId1" Type="http://schemas.microsoft.com/office/2011/relationships/chartStyle" Target="style258.xml"/></Relationships>
</file>

<file path=ppt/charts/_rels/chart259.xml.rels><?xml version="1.0" encoding="UTF-8" standalone="yes"?>
<Relationships xmlns="http://schemas.openxmlformats.org/package/2006/relationships"><Relationship Id="rId3" Type="http://schemas.openxmlformats.org/officeDocument/2006/relationships/package" Target="../embeddings/Microsoft_Excel_Worksheet258.xlsx"/><Relationship Id="rId2" Type="http://schemas.microsoft.com/office/2011/relationships/chartColorStyle" Target="colors259.xml"/><Relationship Id="rId1" Type="http://schemas.microsoft.com/office/2011/relationships/chartStyle" Target="style25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60.xml.rels><?xml version="1.0" encoding="UTF-8" standalone="yes"?>
<Relationships xmlns="http://schemas.openxmlformats.org/package/2006/relationships"><Relationship Id="rId3" Type="http://schemas.openxmlformats.org/officeDocument/2006/relationships/package" Target="../embeddings/Microsoft_Excel_Worksheet259.xlsx"/><Relationship Id="rId2" Type="http://schemas.microsoft.com/office/2011/relationships/chartColorStyle" Target="colors260.xml"/><Relationship Id="rId1" Type="http://schemas.microsoft.com/office/2011/relationships/chartStyle" Target="style260.xml"/></Relationships>
</file>

<file path=ppt/charts/_rels/chart261.xml.rels><?xml version="1.0" encoding="UTF-8" standalone="yes"?>
<Relationships xmlns="http://schemas.openxmlformats.org/package/2006/relationships"><Relationship Id="rId3" Type="http://schemas.openxmlformats.org/officeDocument/2006/relationships/package" Target="../embeddings/Microsoft_Excel_Worksheet260.xlsx"/><Relationship Id="rId2" Type="http://schemas.microsoft.com/office/2011/relationships/chartColorStyle" Target="colors261.xml"/><Relationship Id="rId1" Type="http://schemas.microsoft.com/office/2011/relationships/chartStyle" Target="style261.xml"/></Relationships>
</file>

<file path=ppt/charts/_rels/chart262.xml.rels><?xml version="1.0" encoding="UTF-8" standalone="yes"?>
<Relationships xmlns="http://schemas.openxmlformats.org/package/2006/relationships"><Relationship Id="rId3" Type="http://schemas.openxmlformats.org/officeDocument/2006/relationships/package" Target="../embeddings/Microsoft_Excel_Worksheet261.xlsx"/><Relationship Id="rId2" Type="http://schemas.microsoft.com/office/2011/relationships/chartColorStyle" Target="colors262.xml"/><Relationship Id="rId1" Type="http://schemas.microsoft.com/office/2011/relationships/chartStyle" Target="style262.xml"/></Relationships>
</file>

<file path=ppt/charts/_rels/chart263.xml.rels><?xml version="1.0" encoding="UTF-8" standalone="yes"?>
<Relationships xmlns="http://schemas.openxmlformats.org/package/2006/relationships"><Relationship Id="rId3" Type="http://schemas.openxmlformats.org/officeDocument/2006/relationships/package" Target="../embeddings/Microsoft_Excel_Worksheet262.xlsx"/><Relationship Id="rId2" Type="http://schemas.microsoft.com/office/2011/relationships/chartColorStyle" Target="colors263.xml"/><Relationship Id="rId1" Type="http://schemas.microsoft.com/office/2011/relationships/chartStyle" Target="style263.xml"/></Relationships>
</file>

<file path=ppt/charts/_rels/chart264.xml.rels><?xml version="1.0" encoding="UTF-8" standalone="yes"?>
<Relationships xmlns="http://schemas.openxmlformats.org/package/2006/relationships"><Relationship Id="rId3" Type="http://schemas.openxmlformats.org/officeDocument/2006/relationships/package" Target="../embeddings/Microsoft_Excel_Worksheet263.xlsx"/><Relationship Id="rId2" Type="http://schemas.microsoft.com/office/2011/relationships/chartColorStyle" Target="colors264.xml"/><Relationship Id="rId1" Type="http://schemas.microsoft.com/office/2011/relationships/chartStyle" Target="style264.xml"/></Relationships>
</file>

<file path=ppt/charts/_rels/chart265.xml.rels><?xml version="1.0" encoding="UTF-8" standalone="yes"?>
<Relationships xmlns="http://schemas.openxmlformats.org/package/2006/relationships"><Relationship Id="rId3" Type="http://schemas.openxmlformats.org/officeDocument/2006/relationships/package" Target="../embeddings/Microsoft_Excel_Worksheet264.xlsx"/><Relationship Id="rId2" Type="http://schemas.microsoft.com/office/2011/relationships/chartColorStyle" Target="colors265.xml"/><Relationship Id="rId1" Type="http://schemas.microsoft.com/office/2011/relationships/chartStyle" Target="style265.xml"/></Relationships>
</file>

<file path=ppt/charts/_rels/chart266.xml.rels><?xml version="1.0" encoding="UTF-8" standalone="yes"?>
<Relationships xmlns="http://schemas.openxmlformats.org/package/2006/relationships"><Relationship Id="rId3" Type="http://schemas.openxmlformats.org/officeDocument/2006/relationships/package" Target="../embeddings/Microsoft_Excel_Worksheet265.xlsx"/><Relationship Id="rId2" Type="http://schemas.microsoft.com/office/2011/relationships/chartColorStyle" Target="colors266.xml"/><Relationship Id="rId1" Type="http://schemas.microsoft.com/office/2011/relationships/chartStyle" Target="style266.xml"/></Relationships>
</file>

<file path=ppt/charts/_rels/chart267.xml.rels><?xml version="1.0" encoding="UTF-8" standalone="yes"?>
<Relationships xmlns="http://schemas.openxmlformats.org/package/2006/relationships"><Relationship Id="rId3" Type="http://schemas.openxmlformats.org/officeDocument/2006/relationships/package" Target="../embeddings/Microsoft_Excel_Worksheet266.xlsx"/><Relationship Id="rId2" Type="http://schemas.microsoft.com/office/2011/relationships/chartColorStyle" Target="colors267.xml"/><Relationship Id="rId1" Type="http://schemas.microsoft.com/office/2011/relationships/chartStyle" Target="style267.xml"/></Relationships>
</file>

<file path=ppt/charts/_rels/chart268.xml.rels><?xml version="1.0" encoding="UTF-8" standalone="yes"?>
<Relationships xmlns="http://schemas.openxmlformats.org/package/2006/relationships"><Relationship Id="rId3" Type="http://schemas.openxmlformats.org/officeDocument/2006/relationships/package" Target="../embeddings/Microsoft_Excel_Worksheet267.xlsx"/><Relationship Id="rId2" Type="http://schemas.microsoft.com/office/2011/relationships/chartColorStyle" Target="colors268.xml"/><Relationship Id="rId1" Type="http://schemas.microsoft.com/office/2011/relationships/chartStyle" Target="style268.xml"/></Relationships>
</file>

<file path=ppt/charts/_rels/chart269.xml.rels><?xml version="1.0" encoding="UTF-8" standalone="yes"?>
<Relationships xmlns="http://schemas.openxmlformats.org/package/2006/relationships"><Relationship Id="rId3" Type="http://schemas.openxmlformats.org/officeDocument/2006/relationships/package" Target="../embeddings/Microsoft_Excel_Worksheet268.xlsx"/><Relationship Id="rId2" Type="http://schemas.microsoft.com/office/2011/relationships/chartColorStyle" Target="colors269.xml"/><Relationship Id="rId1" Type="http://schemas.microsoft.com/office/2011/relationships/chartStyle" Target="style26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70.xml.rels><?xml version="1.0" encoding="UTF-8" standalone="yes"?>
<Relationships xmlns="http://schemas.openxmlformats.org/package/2006/relationships"><Relationship Id="rId3" Type="http://schemas.openxmlformats.org/officeDocument/2006/relationships/package" Target="../embeddings/Microsoft_Excel_Worksheet269.xlsx"/><Relationship Id="rId2" Type="http://schemas.microsoft.com/office/2011/relationships/chartColorStyle" Target="colors270.xml"/><Relationship Id="rId1" Type="http://schemas.microsoft.com/office/2011/relationships/chartStyle" Target="style270.xml"/></Relationships>
</file>

<file path=ppt/charts/_rels/chart271.xml.rels><?xml version="1.0" encoding="UTF-8" standalone="yes"?>
<Relationships xmlns="http://schemas.openxmlformats.org/package/2006/relationships"><Relationship Id="rId3" Type="http://schemas.openxmlformats.org/officeDocument/2006/relationships/package" Target="../embeddings/Microsoft_Excel_Worksheet270.xlsx"/><Relationship Id="rId2" Type="http://schemas.microsoft.com/office/2011/relationships/chartColorStyle" Target="colors271.xml"/><Relationship Id="rId1" Type="http://schemas.microsoft.com/office/2011/relationships/chartStyle" Target="style271.xml"/></Relationships>
</file>

<file path=ppt/charts/_rels/chart272.xml.rels><?xml version="1.0" encoding="UTF-8" standalone="yes"?>
<Relationships xmlns="http://schemas.openxmlformats.org/package/2006/relationships"><Relationship Id="rId3" Type="http://schemas.openxmlformats.org/officeDocument/2006/relationships/package" Target="../embeddings/Microsoft_Excel_Worksheet271.xlsx"/><Relationship Id="rId2" Type="http://schemas.microsoft.com/office/2011/relationships/chartColorStyle" Target="colors272.xml"/><Relationship Id="rId1" Type="http://schemas.microsoft.com/office/2011/relationships/chartStyle" Target="style272.xml"/></Relationships>
</file>

<file path=ppt/charts/_rels/chart273.xml.rels><?xml version="1.0" encoding="UTF-8" standalone="yes"?>
<Relationships xmlns="http://schemas.openxmlformats.org/package/2006/relationships"><Relationship Id="rId3" Type="http://schemas.openxmlformats.org/officeDocument/2006/relationships/package" Target="../embeddings/Microsoft_Excel_Worksheet272.xlsx"/><Relationship Id="rId2" Type="http://schemas.microsoft.com/office/2011/relationships/chartColorStyle" Target="colors273.xml"/><Relationship Id="rId1" Type="http://schemas.microsoft.com/office/2011/relationships/chartStyle" Target="style273.xml"/></Relationships>
</file>

<file path=ppt/charts/_rels/chart274.xml.rels><?xml version="1.0" encoding="UTF-8" standalone="yes"?>
<Relationships xmlns="http://schemas.openxmlformats.org/package/2006/relationships"><Relationship Id="rId3" Type="http://schemas.openxmlformats.org/officeDocument/2006/relationships/package" Target="../embeddings/Microsoft_Excel_Worksheet273.xlsx"/><Relationship Id="rId2" Type="http://schemas.microsoft.com/office/2011/relationships/chartColorStyle" Target="colors274.xml"/><Relationship Id="rId1" Type="http://schemas.microsoft.com/office/2011/relationships/chartStyle" Target="style274.xml"/></Relationships>
</file>

<file path=ppt/charts/_rels/chart275.xml.rels><?xml version="1.0" encoding="UTF-8" standalone="yes"?>
<Relationships xmlns="http://schemas.openxmlformats.org/package/2006/relationships"><Relationship Id="rId3" Type="http://schemas.openxmlformats.org/officeDocument/2006/relationships/package" Target="../embeddings/Microsoft_Excel_Worksheet274.xlsx"/><Relationship Id="rId2" Type="http://schemas.microsoft.com/office/2011/relationships/chartColorStyle" Target="colors275.xml"/><Relationship Id="rId1" Type="http://schemas.microsoft.com/office/2011/relationships/chartStyle" Target="style275.xml"/></Relationships>
</file>

<file path=ppt/charts/_rels/chart276.xml.rels><?xml version="1.0" encoding="UTF-8" standalone="yes"?>
<Relationships xmlns="http://schemas.openxmlformats.org/package/2006/relationships"><Relationship Id="rId3" Type="http://schemas.openxmlformats.org/officeDocument/2006/relationships/package" Target="../embeddings/Microsoft_Excel_Worksheet275.xlsx"/><Relationship Id="rId2" Type="http://schemas.microsoft.com/office/2011/relationships/chartColorStyle" Target="colors276.xml"/><Relationship Id="rId1" Type="http://schemas.microsoft.com/office/2011/relationships/chartStyle" Target="style276.xml"/></Relationships>
</file>

<file path=ppt/charts/_rels/chart277.xml.rels><?xml version="1.0" encoding="UTF-8" standalone="yes"?>
<Relationships xmlns="http://schemas.openxmlformats.org/package/2006/relationships"><Relationship Id="rId3" Type="http://schemas.openxmlformats.org/officeDocument/2006/relationships/package" Target="../embeddings/Microsoft_Excel_Worksheet276.xlsx"/><Relationship Id="rId2" Type="http://schemas.microsoft.com/office/2011/relationships/chartColorStyle" Target="colors277.xml"/><Relationship Id="rId1" Type="http://schemas.microsoft.com/office/2011/relationships/chartStyle" Target="style277.xml"/></Relationships>
</file>

<file path=ppt/charts/_rels/chart278.xml.rels><?xml version="1.0" encoding="UTF-8" standalone="yes"?>
<Relationships xmlns="http://schemas.openxmlformats.org/package/2006/relationships"><Relationship Id="rId3" Type="http://schemas.openxmlformats.org/officeDocument/2006/relationships/package" Target="../embeddings/Microsoft_Excel_Worksheet277.xlsx"/><Relationship Id="rId2" Type="http://schemas.microsoft.com/office/2011/relationships/chartColorStyle" Target="colors278.xml"/><Relationship Id="rId1" Type="http://schemas.microsoft.com/office/2011/relationships/chartStyle" Target="style278.xml"/></Relationships>
</file>

<file path=ppt/charts/_rels/chart279.xml.rels><?xml version="1.0" encoding="UTF-8" standalone="yes"?>
<Relationships xmlns="http://schemas.openxmlformats.org/package/2006/relationships"><Relationship Id="rId3" Type="http://schemas.openxmlformats.org/officeDocument/2006/relationships/package" Target="../embeddings/Microsoft_Excel_Worksheet278.xlsx"/><Relationship Id="rId2" Type="http://schemas.microsoft.com/office/2011/relationships/chartColorStyle" Target="colors279.xml"/><Relationship Id="rId1" Type="http://schemas.microsoft.com/office/2011/relationships/chartStyle" Target="style27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80.xml.rels><?xml version="1.0" encoding="UTF-8" standalone="yes"?>
<Relationships xmlns="http://schemas.openxmlformats.org/package/2006/relationships"><Relationship Id="rId3" Type="http://schemas.openxmlformats.org/officeDocument/2006/relationships/package" Target="../embeddings/Microsoft_Excel_Worksheet279.xlsx"/><Relationship Id="rId2" Type="http://schemas.microsoft.com/office/2011/relationships/chartColorStyle" Target="colors280.xml"/><Relationship Id="rId1" Type="http://schemas.microsoft.com/office/2011/relationships/chartStyle" Target="style280.xml"/></Relationships>
</file>

<file path=ppt/charts/_rels/chart281.xml.rels><?xml version="1.0" encoding="UTF-8" standalone="yes"?>
<Relationships xmlns="http://schemas.openxmlformats.org/package/2006/relationships"><Relationship Id="rId3" Type="http://schemas.openxmlformats.org/officeDocument/2006/relationships/package" Target="../embeddings/Microsoft_Excel_Worksheet280.xlsx"/><Relationship Id="rId2" Type="http://schemas.microsoft.com/office/2011/relationships/chartColorStyle" Target="colors281.xml"/><Relationship Id="rId1" Type="http://schemas.microsoft.com/office/2011/relationships/chartStyle" Target="style281.xml"/></Relationships>
</file>

<file path=ppt/charts/_rels/chart282.xml.rels><?xml version="1.0" encoding="UTF-8" standalone="yes"?>
<Relationships xmlns="http://schemas.openxmlformats.org/package/2006/relationships"><Relationship Id="rId3" Type="http://schemas.openxmlformats.org/officeDocument/2006/relationships/package" Target="../embeddings/Microsoft_Excel_Worksheet281.xlsx"/><Relationship Id="rId2" Type="http://schemas.microsoft.com/office/2011/relationships/chartColorStyle" Target="colors282.xml"/><Relationship Id="rId1" Type="http://schemas.microsoft.com/office/2011/relationships/chartStyle" Target="style282.xml"/></Relationships>
</file>

<file path=ppt/charts/_rels/chart283.xml.rels><?xml version="1.0" encoding="UTF-8" standalone="yes"?>
<Relationships xmlns="http://schemas.openxmlformats.org/package/2006/relationships"><Relationship Id="rId3" Type="http://schemas.openxmlformats.org/officeDocument/2006/relationships/package" Target="../embeddings/Microsoft_Excel_Worksheet282.xlsx"/><Relationship Id="rId2" Type="http://schemas.microsoft.com/office/2011/relationships/chartColorStyle" Target="colors283.xml"/><Relationship Id="rId1" Type="http://schemas.microsoft.com/office/2011/relationships/chartStyle" Target="style283.xml"/></Relationships>
</file>

<file path=ppt/charts/_rels/chart284.xml.rels><?xml version="1.0" encoding="UTF-8" standalone="yes"?>
<Relationships xmlns="http://schemas.openxmlformats.org/package/2006/relationships"><Relationship Id="rId3" Type="http://schemas.openxmlformats.org/officeDocument/2006/relationships/package" Target="../embeddings/Microsoft_Excel_Worksheet283.xlsx"/><Relationship Id="rId2" Type="http://schemas.microsoft.com/office/2011/relationships/chartColorStyle" Target="colors284.xml"/><Relationship Id="rId1" Type="http://schemas.microsoft.com/office/2011/relationships/chartStyle" Target="style284.xml"/></Relationships>
</file>

<file path=ppt/charts/_rels/chart285.xml.rels><?xml version="1.0" encoding="UTF-8" standalone="yes"?>
<Relationships xmlns="http://schemas.openxmlformats.org/package/2006/relationships"><Relationship Id="rId3" Type="http://schemas.openxmlformats.org/officeDocument/2006/relationships/package" Target="../embeddings/Microsoft_Excel_Worksheet284.xlsx"/><Relationship Id="rId2" Type="http://schemas.microsoft.com/office/2011/relationships/chartColorStyle" Target="colors285.xml"/><Relationship Id="rId1" Type="http://schemas.microsoft.com/office/2011/relationships/chartStyle" Target="style285.xml"/></Relationships>
</file>

<file path=ppt/charts/_rels/chart286.xml.rels><?xml version="1.0" encoding="UTF-8" standalone="yes"?>
<Relationships xmlns="http://schemas.openxmlformats.org/package/2006/relationships"><Relationship Id="rId3" Type="http://schemas.openxmlformats.org/officeDocument/2006/relationships/package" Target="../embeddings/Microsoft_Excel_Worksheet285.xlsx"/><Relationship Id="rId2" Type="http://schemas.microsoft.com/office/2011/relationships/chartColorStyle" Target="colors286.xml"/><Relationship Id="rId1" Type="http://schemas.microsoft.com/office/2011/relationships/chartStyle" Target="style286.xml"/></Relationships>
</file>

<file path=ppt/charts/_rels/chart287.xml.rels><?xml version="1.0" encoding="UTF-8" standalone="yes"?>
<Relationships xmlns="http://schemas.openxmlformats.org/package/2006/relationships"><Relationship Id="rId3" Type="http://schemas.openxmlformats.org/officeDocument/2006/relationships/package" Target="../embeddings/Microsoft_Excel_Worksheet286.xlsx"/><Relationship Id="rId2" Type="http://schemas.microsoft.com/office/2011/relationships/chartColorStyle" Target="colors287.xml"/><Relationship Id="rId1" Type="http://schemas.microsoft.com/office/2011/relationships/chartStyle" Target="style287.xml"/></Relationships>
</file>

<file path=ppt/charts/_rels/chart288.xml.rels><?xml version="1.0" encoding="UTF-8" standalone="yes"?>
<Relationships xmlns="http://schemas.openxmlformats.org/package/2006/relationships"><Relationship Id="rId3" Type="http://schemas.openxmlformats.org/officeDocument/2006/relationships/package" Target="../embeddings/Microsoft_Excel_Worksheet287.xlsx"/><Relationship Id="rId2" Type="http://schemas.microsoft.com/office/2011/relationships/chartColorStyle" Target="colors288.xml"/><Relationship Id="rId1" Type="http://schemas.microsoft.com/office/2011/relationships/chartStyle" Target="style288.xml"/></Relationships>
</file>

<file path=ppt/charts/_rels/chart289.xml.rels><?xml version="1.0" encoding="UTF-8" standalone="yes"?>
<Relationships xmlns="http://schemas.openxmlformats.org/package/2006/relationships"><Relationship Id="rId3" Type="http://schemas.openxmlformats.org/officeDocument/2006/relationships/package" Target="../embeddings/Microsoft_Excel_Worksheet288.xlsx"/><Relationship Id="rId2" Type="http://schemas.microsoft.com/office/2011/relationships/chartColorStyle" Target="colors289.xml"/><Relationship Id="rId1" Type="http://schemas.microsoft.com/office/2011/relationships/chartStyle" Target="style28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90.xml.rels><?xml version="1.0" encoding="UTF-8" standalone="yes"?>
<Relationships xmlns="http://schemas.openxmlformats.org/package/2006/relationships"><Relationship Id="rId3" Type="http://schemas.openxmlformats.org/officeDocument/2006/relationships/package" Target="../embeddings/Microsoft_Excel_Worksheet289.xlsx"/><Relationship Id="rId2" Type="http://schemas.microsoft.com/office/2011/relationships/chartColorStyle" Target="colors290.xml"/><Relationship Id="rId1" Type="http://schemas.microsoft.com/office/2011/relationships/chartStyle" Target="style290.xml"/></Relationships>
</file>

<file path=ppt/charts/_rels/chart291.xml.rels><?xml version="1.0" encoding="UTF-8" standalone="yes"?>
<Relationships xmlns="http://schemas.openxmlformats.org/package/2006/relationships"><Relationship Id="rId3" Type="http://schemas.openxmlformats.org/officeDocument/2006/relationships/package" Target="../embeddings/Microsoft_Excel_Worksheet290.xlsx"/><Relationship Id="rId2" Type="http://schemas.microsoft.com/office/2011/relationships/chartColorStyle" Target="colors291.xml"/><Relationship Id="rId1" Type="http://schemas.microsoft.com/office/2011/relationships/chartStyle" Target="style291.xml"/></Relationships>
</file>

<file path=ppt/charts/_rels/chart292.xml.rels><?xml version="1.0" encoding="UTF-8" standalone="yes"?>
<Relationships xmlns="http://schemas.openxmlformats.org/package/2006/relationships"><Relationship Id="rId3" Type="http://schemas.openxmlformats.org/officeDocument/2006/relationships/package" Target="../embeddings/Microsoft_Excel_Worksheet291.xlsx"/><Relationship Id="rId2" Type="http://schemas.microsoft.com/office/2011/relationships/chartColorStyle" Target="colors292.xml"/><Relationship Id="rId1" Type="http://schemas.microsoft.com/office/2011/relationships/chartStyle" Target="style292.xml"/></Relationships>
</file>

<file path=ppt/charts/_rels/chart293.xml.rels><?xml version="1.0" encoding="UTF-8" standalone="yes"?>
<Relationships xmlns="http://schemas.openxmlformats.org/package/2006/relationships"><Relationship Id="rId3" Type="http://schemas.openxmlformats.org/officeDocument/2006/relationships/package" Target="../embeddings/Microsoft_Excel_Worksheet292.xlsx"/><Relationship Id="rId2" Type="http://schemas.microsoft.com/office/2011/relationships/chartColorStyle" Target="colors293.xml"/><Relationship Id="rId1" Type="http://schemas.microsoft.com/office/2011/relationships/chartStyle" Target="style293.xml"/></Relationships>
</file>

<file path=ppt/charts/_rels/chart294.xml.rels><?xml version="1.0" encoding="UTF-8" standalone="yes"?>
<Relationships xmlns="http://schemas.openxmlformats.org/package/2006/relationships"><Relationship Id="rId3" Type="http://schemas.openxmlformats.org/officeDocument/2006/relationships/package" Target="../embeddings/Microsoft_Excel_Worksheet293.xlsx"/><Relationship Id="rId2" Type="http://schemas.microsoft.com/office/2011/relationships/chartColorStyle" Target="colors294.xml"/><Relationship Id="rId1" Type="http://schemas.microsoft.com/office/2011/relationships/chartStyle" Target="style294.xml"/></Relationships>
</file>

<file path=ppt/charts/_rels/chart295.xml.rels><?xml version="1.0" encoding="UTF-8" standalone="yes"?>
<Relationships xmlns="http://schemas.openxmlformats.org/package/2006/relationships"><Relationship Id="rId3" Type="http://schemas.openxmlformats.org/officeDocument/2006/relationships/package" Target="../embeddings/Microsoft_Excel_Worksheet294.xlsx"/><Relationship Id="rId2" Type="http://schemas.microsoft.com/office/2011/relationships/chartColorStyle" Target="colors295.xml"/><Relationship Id="rId1" Type="http://schemas.microsoft.com/office/2011/relationships/chartStyle" Target="style295.xml"/></Relationships>
</file>

<file path=ppt/charts/_rels/chart296.xml.rels><?xml version="1.0" encoding="UTF-8" standalone="yes"?>
<Relationships xmlns="http://schemas.openxmlformats.org/package/2006/relationships"><Relationship Id="rId3" Type="http://schemas.openxmlformats.org/officeDocument/2006/relationships/package" Target="../embeddings/Microsoft_Excel_Worksheet295.xlsx"/><Relationship Id="rId2" Type="http://schemas.microsoft.com/office/2011/relationships/chartColorStyle" Target="colors296.xml"/><Relationship Id="rId1" Type="http://schemas.microsoft.com/office/2011/relationships/chartStyle" Target="style296.xml"/></Relationships>
</file>

<file path=ppt/charts/_rels/chart297.xml.rels><?xml version="1.0" encoding="UTF-8" standalone="yes"?>
<Relationships xmlns="http://schemas.openxmlformats.org/package/2006/relationships"><Relationship Id="rId3" Type="http://schemas.openxmlformats.org/officeDocument/2006/relationships/package" Target="../embeddings/Microsoft_Excel_Worksheet296.xlsx"/><Relationship Id="rId2" Type="http://schemas.microsoft.com/office/2011/relationships/chartColorStyle" Target="colors297.xml"/><Relationship Id="rId1" Type="http://schemas.microsoft.com/office/2011/relationships/chartStyle" Target="style297.xml"/></Relationships>
</file>

<file path=ppt/charts/_rels/chart298.xml.rels><?xml version="1.0" encoding="UTF-8" standalone="yes"?>
<Relationships xmlns="http://schemas.openxmlformats.org/package/2006/relationships"><Relationship Id="rId3" Type="http://schemas.openxmlformats.org/officeDocument/2006/relationships/package" Target="../embeddings/Microsoft_Excel_Worksheet297.xlsx"/><Relationship Id="rId2" Type="http://schemas.microsoft.com/office/2011/relationships/chartColorStyle" Target="colors298.xml"/><Relationship Id="rId1" Type="http://schemas.microsoft.com/office/2011/relationships/chartStyle" Target="style298.xml"/></Relationships>
</file>

<file path=ppt/charts/_rels/chart299.xml.rels><?xml version="1.0" encoding="UTF-8" standalone="yes"?>
<Relationships xmlns="http://schemas.openxmlformats.org/package/2006/relationships"><Relationship Id="rId3" Type="http://schemas.openxmlformats.org/officeDocument/2006/relationships/package" Target="../embeddings/Microsoft_Excel_Worksheet298.xlsx"/><Relationship Id="rId2" Type="http://schemas.microsoft.com/office/2011/relationships/chartColorStyle" Target="colors299.xml"/><Relationship Id="rId1" Type="http://schemas.microsoft.com/office/2011/relationships/chartStyle" Target="style29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00.xml.rels><?xml version="1.0" encoding="UTF-8" standalone="yes"?>
<Relationships xmlns="http://schemas.openxmlformats.org/package/2006/relationships"><Relationship Id="rId3" Type="http://schemas.openxmlformats.org/officeDocument/2006/relationships/package" Target="../embeddings/Microsoft_Excel_Worksheet299.xlsx"/><Relationship Id="rId2" Type="http://schemas.microsoft.com/office/2011/relationships/chartColorStyle" Target="colors300.xml"/><Relationship Id="rId1" Type="http://schemas.microsoft.com/office/2011/relationships/chartStyle" Target="style300.xml"/></Relationships>
</file>

<file path=ppt/charts/_rels/chart301.xml.rels><?xml version="1.0" encoding="UTF-8" standalone="yes"?>
<Relationships xmlns="http://schemas.openxmlformats.org/package/2006/relationships"><Relationship Id="rId3" Type="http://schemas.openxmlformats.org/officeDocument/2006/relationships/package" Target="../embeddings/Microsoft_Excel_Worksheet300.xlsx"/><Relationship Id="rId2" Type="http://schemas.microsoft.com/office/2011/relationships/chartColorStyle" Target="colors301.xml"/><Relationship Id="rId1" Type="http://schemas.microsoft.com/office/2011/relationships/chartStyle" Target="style301.xml"/></Relationships>
</file>

<file path=ppt/charts/_rels/chart302.xml.rels><?xml version="1.0" encoding="UTF-8" standalone="yes"?>
<Relationships xmlns="http://schemas.openxmlformats.org/package/2006/relationships"><Relationship Id="rId3" Type="http://schemas.openxmlformats.org/officeDocument/2006/relationships/package" Target="../embeddings/Microsoft_Excel_Worksheet301.xlsx"/><Relationship Id="rId2" Type="http://schemas.microsoft.com/office/2011/relationships/chartColorStyle" Target="colors302.xml"/><Relationship Id="rId1" Type="http://schemas.microsoft.com/office/2011/relationships/chartStyle" Target="style302.xml"/></Relationships>
</file>

<file path=ppt/charts/_rels/chart303.xml.rels><?xml version="1.0" encoding="UTF-8" standalone="yes"?>
<Relationships xmlns="http://schemas.openxmlformats.org/package/2006/relationships"><Relationship Id="rId3" Type="http://schemas.openxmlformats.org/officeDocument/2006/relationships/package" Target="../embeddings/Microsoft_Excel_Worksheet302.xlsx"/><Relationship Id="rId2" Type="http://schemas.microsoft.com/office/2011/relationships/chartColorStyle" Target="colors303.xml"/><Relationship Id="rId1" Type="http://schemas.microsoft.com/office/2011/relationships/chartStyle" Target="style303.xml"/></Relationships>
</file>

<file path=ppt/charts/_rels/chart304.xml.rels><?xml version="1.0" encoding="UTF-8" standalone="yes"?>
<Relationships xmlns="http://schemas.openxmlformats.org/package/2006/relationships"><Relationship Id="rId3" Type="http://schemas.openxmlformats.org/officeDocument/2006/relationships/package" Target="../embeddings/Microsoft_Excel_Worksheet303.xlsx"/><Relationship Id="rId2" Type="http://schemas.microsoft.com/office/2011/relationships/chartColorStyle" Target="colors304.xml"/><Relationship Id="rId1" Type="http://schemas.microsoft.com/office/2011/relationships/chartStyle" Target="style304.xml"/></Relationships>
</file>

<file path=ppt/charts/_rels/chart305.xml.rels><?xml version="1.0" encoding="UTF-8" standalone="yes"?>
<Relationships xmlns="http://schemas.openxmlformats.org/package/2006/relationships"><Relationship Id="rId3" Type="http://schemas.openxmlformats.org/officeDocument/2006/relationships/package" Target="../embeddings/Microsoft_Excel_Worksheet304.xlsx"/><Relationship Id="rId2" Type="http://schemas.microsoft.com/office/2011/relationships/chartColorStyle" Target="colors305.xml"/><Relationship Id="rId1" Type="http://schemas.microsoft.com/office/2011/relationships/chartStyle" Target="style305.xml"/></Relationships>
</file>

<file path=ppt/charts/_rels/chart306.xml.rels><?xml version="1.0" encoding="UTF-8" standalone="yes"?>
<Relationships xmlns="http://schemas.openxmlformats.org/package/2006/relationships"><Relationship Id="rId3" Type="http://schemas.openxmlformats.org/officeDocument/2006/relationships/package" Target="../embeddings/Microsoft_Excel_Worksheet305.xlsx"/><Relationship Id="rId2" Type="http://schemas.microsoft.com/office/2011/relationships/chartColorStyle" Target="colors306.xml"/><Relationship Id="rId1" Type="http://schemas.microsoft.com/office/2011/relationships/chartStyle" Target="style306.xml"/></Relationships>
</file>

<file path=ppt/charts/_rels/chart307.xml.rels><?xml version="1.0" encoding="UTF-8" standalone="yes"?>
<Relationships xmlns="http://schemas.openxmlformats.org/package/2006/relationships"><Relationship Id="rId3" Type="http://schemas.openxmlformats.org/officeDocument/2006/relationships/package" Target="../embeddings/Microsoft_Excel_Worksheet306.xlsx"/><Relationship Id="rId2" Type="http://schemas.microsoft.com/office/2011/relationships/chartColorStyle" Target="colors307.xml"/><Relationship Id="rId1" Type="http://schemas.microsoft.com/office/2011/relationships/chartStyle" Target="style307.xml"/></Relationships>
</file>

<file path=ppt/charts/_rels/chart308.xml.rels><?xml version="1.0" encoding="UTF-8" standalone="yes"?>
<Relationships xmlns="http://schemas.openxmlformats.org/package/2006/relationships"><Relationship Id="rId3" Type="http://schemas.openxmlformats.org/officeDocument/2006/relationships/package" Target="../embeddings/Microsoft_Excel_Worksheet307.xlsx"/><Relationship Id="rId2" Type="http://schemas.microsoft.com/office/2011/relationships/chartColorStyle" Target="colors308.xml"/><Relationship Id="rId1" Type="http://schemas.microsoft.com/office/2011/relationships/chartStyle" Target="style308.xml"/></Relationships>
</file>

<file path=ppt/charts/_rels/chart309.xml.rels><?xml version="1.0" encoding="UTF-8" standalone="yes"?>
<Relationships xmlns="http://schemas.openxmlformats.org/package/2006/relationships"><Relationship Id="rId3" Type="http://schemas.openxmlformats.org/officeDocument/2006/relationships/package" Target="../embeddings/Microsoft_Excel_Worksheet308.xlsx"/><Relationship Id="rId2" Type="http://schemas.microsoft.com/office/2011/relationships/chartColorStyle" Target="colors309.xml"/><Relationship Id="rId1" Type="http://schemas.microsoft.com/office/2011/relationships/chartStyle" Target="style30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10.xml.rels><?xml version="1.0" encoding="UTF-8" standalone="yes"?>
<Relationships xmlns="http://schemas.openxmlformats.org/package/2006/relationships"><Relationship Id="rId3" Type="http://schemas.openxmlformats.org/officeDocument/2006/relationships/package" Target="../embeddings/Microsoft_Excel_Worksheet309.xlsx"/><Relationship Id="rId2" Type="http://schemas.microsoft.com/office/2011/relationships/chartColorStyle" Target="colors310.xml"/><Relationship Id="rId1" Type="http://schemas.microsoft.com/office/2011/relationships/chartStyle" Target="style310.xml"/></Relationships>
</file>

<file path=ppt/charts/_rels/chart311.xml.rels><?xml version="1.0" encoding="UTF-8" standalone="yes"?>
<Relationships xmlns="http://schemas.openxmlformats.org/package/2006/relationships"><Relationship Id="rId3" Type="http://schemas.openxmlformats.org/officeDocument/2006/relationships/package" Target="../embeddings/Microsoft_Excel_Worksheet310.xlsx"/><Relationship Id="rId2" Type="http://schemas.microsoft.com/office/2011/relationships/chartColorStyle" Target="colors311.xml"/><Relationship Id="rId1" Type="http://schemas.microsoft.com/office/2011/relationships/chartStyle" Target="style311.xml"/></Relationships>
</file>

<file path=ppt/charts/_rels/chart312.xml.rels><?xml version="1.0" encoding="UTF-8" standalone="yes"?>
<Relationships xmlns="http://schemas.openxmlformats.org/package/2006/relationships"><Relationship Id="rId3" Type="http://schemas.openxmlformats.org/officeDocument/2006/relationships/package" Target="../embeddings/Microsoft_Excel_Worksheet311.xlsx"/><Relationship Id="rId2" Type="http://schemas.microsoft.com/office/2011/relationships/chartColorStyle" Target="colors312.xml"/><Relationship Id="rId1" Type="http://schemas.microsoft.com/office/2011/relationships/chartStyle" Target="style312.xml"/></Relationships>
</file>

<file path=ppt/charts/_rels/chart313.xml.rels><?xml version="1.0" encoding="UTF-8" standalone="yes"?>
<Relationships xmlns="http://schemas.openxmlformats.org/package/2006/relationships"><Relationship Id="rId3" Type="http://schemas.openxmlformats.org/officeDocument/2006/relationships/package" Target="../embeddings/Microsoft_Excel_Worksheet312.xlsx"/><Relationship Id="rId2" Type="http://schemas.microsoft.com/office/2011/relationships/chartColorStyle" Target="colors313.xml"/><Relationship Id="rId1" Type="http://schemas.microsoft.com/office/2011/relationships/chartStyle" Target="style313.xml"/></Relationships>
</file>

<file path=ppt/charts/_rels/chart314.xml.rels><?xml version="1.0" encoding="UTF-8" standalone="yes"?>
<Relationships xmlns="http://schemas.openxmlformats.org/package/2006/relationships"><Relationship Id="rId3" Type="http://schemas.openxmlformats.org/officeDocument/2006/relationships/package" Target="../embeddings/Microsoft_Excel_Worksheet313.xlsx"/><Relationship Id="rId2" Type="http://schemas.microsoft.com/office/2011/relationships/chartColorStyle" Target="colors314.xml"/><Relationship Id="rId1" Type="http://schemas.microsoft.com/office/2011/relationships/chartStyle" Target="style314.xml"/></Relationships>
</file>

<file path=ppt/charts/_rels/chart315.xml.rels><?xml version="1.0" encoding="UTF-8" standalone="yes"?>
<Relationships xmlns="http://schemas.openxmlformats.org/package/2006/relationships"><Relationship Id="rId3" Type="http://schemas.openxmlformats.org/officeDocument/2006/relationships/package" Target="../embeddings/Microsoft_Excel_Worksheet314.xlsx"/><Relationship Id="rId2" Type="http://schemas.microsoft.com/office/2011/relationships/chartColorStyle" Target="colors315.xml"/><Relationship Id="rId1" Type="http://schemas.microsoft.com/office/2011/relationships/chartStyle" Target="style315.xml"/></Relationships>
</file>

<file path=ppt/charts/_rels/chart316.xml.rels><?xml version="1.0" encoding="UTF-8" standalone="yes"?>
<Relationships xmlns="http://schemas.openxmlformats.org/package/2006/relationships"><Relationship Id="rId3" Type="http://schemas.openxmlformats.org/officeDocument/2006/relationships/package" Target="../embeddings/Microsoft_Excel_Worksheet315.xlsx"/><Relationship Id="rId2" Type="http://schemas.microsoft.com/office/2011/relationships/chartColorStyle" Target="colors316.xml"/><Relationship Id="rId1" Type="http://schemas.microsoft.com/office/2011/relationships/chartStyle" Target="style316.xml"/></Relationships>
</file>

<file path=ppt/charts/_rels/chart317.xml.rels><?xml version="1.0" encoding="UTF-8" standalone="yes"?>
<Relationships xmlns="http://schemas.openxmlformats.org/package/2006/relationships"><Relationship Id="rId3" Type="http://schemas.openxmlformats.org/officeDocument/2006/relationships/package" Target="../embeddings/Microsoft_Excel_Worksheet316.xlsx"/><Relationship Id="rId2" Type="http://schemas.microsoft.com/office/2011/relationships/chartColorStyle" Target="colors317.xml"/><Relationship Id="rId1" Type="http://schemas.microsoft.com/office/2011/relationships/chartStyle" Target="style317.xml"/></Relationships>
</file>

<file path=ppt/charts/_rels/chart318.xml.rels><?xml version="1.0" encoding="UTF-8" standalone="yes"?>
<Relationships xmlns="http://schemas.openxmlformats.org/package/2006/relationships"><Relationship Id="rId3" Type="http://schemas.openxmlformats.org/officeDocument/2006/relationships/package" Target="../embeddings/Microsoft_Excel_Worksheet317.xlsx"/><Relationship Id="rId2" Type="http://schemas.microsoft.com/office/2011/relationships/chartColorStyle" Target="colors318.xml"/><Relationship Id="rId1" Type="http://schemas.microsoft.com/office/2011/relationships/chartStyle" Target="style318.xml"/></Relationships>
</file>

<file path=ppt/charts/_rels/chart319.xml.rels><?xml version="1.0" encoding="UTF-8" standalone="yes"?>
<Relationships xmlns="http://schemas.openxmlformats.org/package/2006/relationships"><Relationship Id="rId3" Type="http://schemas.openxmlformats.org/officeDocument/2006/relationships/package" Target="../embeddings/Microsoft_Excel_Worksheet318.xlsx"/><Relationship Id="rId2" Type="http://schemas.microsoft.com/office/2011/relationships/chartColorStyle" Target="colors319.xml"/><Relationship Id="rId1" Type="http://schemas.microsoft.com/office/2011/relationships/chartStyle" Target="style31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20.xml.rels><?xml version="1.0" encoding="UTF-8" standalone="yes"?>
<Relationships xmlns="http://schemas.openxmlformats.org/package/2006/relationships"><Relationship Id="rId3" Type="http://schemas.openxmlformats.org/officeDocument/2006/relationships/package" Target="../embeddings/Microsoft_Excel_Worksheet319.xlsx"/><Relationship Id="rId2" Type="http://schemas.microsoft.com/office/2011/relationships/chartColorStyle" Target="colors320.xml"/><Relationship Id="rId1" Type="http://schemas.microsoft.com/office/2011/relationships/chartStyle" Target="style320.xml"/></Relationships>
</file>

<file path=ppt/charts/_rels/chart321.xml.rels><?xml version="1.0" encoding="UTF-8" standalone="yes"?>
<Relationships xmlns="http://schemas.openxmlformats.org/package/2006/relationships"><Relationship Id="rId3" Type="http://schemas.openxmlformats.org/officeDocument/2006/relationships/package" Target="../embeddings/Microsoft_Excel_Worksheet320.xlsx"/><Relationship Id="rId2" Type="http://schemas.microsoft.com/office/2011/relationships/chartColorStyle" Target="colors321.xml"/><Relationship Id="rId1" Type="http://schemas.microsoft.com/office/2011/relationships/chartStyle" Target="style321.xml"/></Relationships>
</file>

<file path=ppt/charts/_rels/chart322.xml.rels><?xml version="1.0" encoding="UTF-8" standalone="yes"?>
<Relationships xmlns="http://schemas.openxmlformats.org/package/2006/relationships"><Relationship Id="rId3" Type="http://schemas.openxmlformats.org/officeDocument/2006/relationships/package" Target="../embeddings/Microsoft_Excel_Worksheet321.xlsx"/><Relationship Id="rId2" Type="http://schemas.microsoft.com/office/2011/relationships/chartColorStyle" Target="colors322.xml"/><Relationship Id="rId1" Type="http://schemas.microsoft.com/office/2011/relationships/chartStyle" Target="style322.xml"/></Relationships>
</file>

<file path=ppt/charts/_rels/chart323.xml.rels><?xml version="1.0" encoding="UTF-8" standalone="yes"?>
<Relationships xmlns="http://schemas.openxmlformats.org/package/2006/relationships"><Relationship Id="rId3" Type="http://schemas.openxmlformats.org/officeDocument/2006/relationships/package" Target="../embeddings/Microsoft_Excel_Worksheet322.xlsx"/><Relationship Id="rId2" Type="http://schemas.microsoft.com/office/2011/relationships/chartColorStyle" Target="colors323.xml"/><Relationship Id="rId1" Type="http://schemas.microsoft.com/office/2011/relationships/chartStyle" Target="style323.xml"/></Relationships>
</file>

<file path=ppt/charts/_rels/chart324.xml.rels><?xml version="1.0" encoding="UTF-8" standalone="yes"?>
<Relationships xmlns="http://schemas.openxmlformats.org/package/2006/relationships"><Relationship Id="rId3" Type="http://schemas.openxmlformats.org/officeDocument/2006/relationships/package" Target="../embeddings/Microsoft_Excel_Worksheet323.xlsx"/><Relationship Id="rId2" Type="http://schemas.microsoft.com/office/2011/relationships/chartColorStyle" Target="colors324.xml"/><Relationship Id="rId1" Type="http://schemas.microsoft.com/office/2011/relationships/chartStyle" Target="style324.xml"/></Relationships>
</file>

<file path=ppt/charts/_rels/chart325.xml.rels><?xml version="1.0" encoding="UTF-8" standalone="yes"?>
<Relationships xmlns="http://schemas.openxmlformats.org/package/2006/relationships"><Relationship Id="rId3" Type="http://schemas.openxmlformats.org/officeDocument/2006/relationships/package" Target="../embeddings/Microsoft_Excel_Worksheet324.xlsx"/><Relationship Id="rId2" Type="http://schemas.microsoft.com/office/2011/relationships/chartColorStyle" Target="colors325.xml"/><Relationship Id="rId1" Type="http://schemas.microsoft.com/office/2011/relationships/chartStyle" Target="style325.xml"/></Relationships>
</file>

<file path=ppt/charts/_rels/chart326.xml.rels><?xml version="1.0" encoding="UTF-8" standalone="yes"?>
<Relationships xmlns="http://schemas.openxmlformats.org/package/2006/relationships"><Relationship Id="rId3" Type="http://schemas.openxmlformats.org/officeDocument/2006/relationships/package" Target="../embeddings/Microsoft_Excel_Worksheet325.xlsx"/><Relationship Id="rId2" Type="http://schemas.microsoft.com/office/2011/relationships/chartColorStyle" Target="colors326.xml"/><Relationship Id="rId1" Type="http://schemas.microsoft.com/office/2011/relationships/chartStyle" Target="style326.xml"/></Relationships>
</file>

<file path=ppt/charts/_rels/chart327.xml.rels><?xml version="1.0" encoding="UTF-8" standalone="yes"?>
<Relationships xmlns="http://schemas.openxmlformats.org/package/2006/relationships"><Relationship Id="rId3" Type="http://schemas.openxmlformats.org/officeDocument/2006/relationships/package" Target="../embeddings/Microsoft_Excel_Worksheet326.xlsx"/><Relationship Id="rId2" Type="http://schemas.microsoft.com/office/2011/relationships/chartColorStyle" Target="colors327.xml"/><Relationship Id="rId1" Type="http://schemas.microsoft.com/office/2011/relationships/chartStyle" Target="style327.xml"/></Relationships>
</file>

<file path=ppt/charts/_rels/chart328.xml.rels><?xml version="1.0" encoding="UTF-8" standalone="yes"?>
<Relationships xmlns="http://schemas.openxmlformats.org/package/2006/relationships"><Relationship Id="rId3" Type="http://schemas.openxmlformats.org/officeDocument/2006/relationships/package" Target="../embeddings/Microsoft_Excel_Worksheet327.xlsx"/><Relationship Id="rId2" Type="http://schemas.microsoft.com/office/2011/relationships/chartColorStyle" Target="colors328.xml"/><Relationship Id="rId1" Type="http://schemas.microsoft.com/office/2011/relationships/chartStyle" Target="style328.xml"/></Relationships>
</file>

<file path=ppt/charts/_rels/chart329.xml.rels><?xml version="1.0" encoding="UTF-8" standalone="yes"?>
<Relationships xmlns="http://schemas.openxmlformats.org/package/2006/relationships"><Relationship Id="rId3" Type="http://schemas.openxmlformats.org/officeDocument/2006/relationships/package" Target="../embeddings/Microsoft_Excel_Worksheet328.xlsx"/><Relationship Id="rId2" Type="http://schemas.microsoft.com/office/2011/relationships/chartColorStyle" Target="colors329.xml"/><Relationship Id="rId1" Type="http://schemas.microsoft.com/office/2011/relationships/chartStyle" Target="style3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30.xml.rels><?xml version="1.0" encoding="UTF-8" standalone="yes"?>
<Relationships xmlns="http://schemas.openxmlformats.org/package/2006/relationships"><Relationship Id="rId3" Type="http://schemas.openxmlformats.org/officeDocument/2006/relationships/package" Target="../embeddings/Microsoft_Excel_Worksheet329.xlsx"/><Relationship Id="rId2" Type="http://schemas.microsoft.com/office/2011/relationships/chartColorStyle" Target="colors330.xml"/><Relationship Id="rId1" Type="http://schemas.microsoft.com/office/2011/relationships/chartStyle" Target="style330.xml"/></Relationships>
</file>

<file path=ppt/charts/_rels/chart331.xml.rels><?xml version="1.0" encoding="UTF-8" standalone="yes"?>
<Relationships xmlns="http://schemas.openxmlformats.org/package/2006/relationships"><Relationship Id="rId3" Type="http://schemas.openxmlformats.org/officeDocument/2006/relationships/package" Target="../embeddings/Microsoft_Excel_Worksheet330.xlsx"/><Relationship Id="rId2" Type="http://schemas.microsoft.com/office/2011/relationships/chartColorStyle" Target="colors331.xml"/><Relationship Id="rId1" Type="http://schemas.microsoft.com/office/2011/relationships/chartStyle" Target="style331.xml"/></Relationships>
</file>

<file path=ppt/charts/_rels/chart332.xml.rels><?xml version="1.0" encoding="UTF-8" standalone="yes"?>
<Relationships xmlns="http://schemas.openxmlformats.org/package/2006/relationships"><Relationship Id="rId3" Type="http://schemas.openxmlformats.org/officeDocument/2006/relationships/package" Target="../embeddings/Microsoft_Excel_Worksheet331.xlsx"/><Relationship Id="rId2" Type="http://schemas.microsoft.com/office/2011/relationships/chartColorStyle" Target="colors332.xml"/><Relationship Id="rId1" Type="http://schemas.microsoft.com/office/2011/relationships/chartStyle" Target="style332.xml"/></Relationships>
</file>

<file path=ppt/charts/_rels/chart333.xml.rels><?xml version="1.0" encoding="UTF-8" standalone="yes"?>
<Relationships xmlns="http://schemas.openxmlformats.org/package/2006/relationships"><Relationship Id="rId3" Type="http://schemas.openxmlformats.org/officeDocument/2006/relationships/package" Target="../embeddings/Microsoft_Excel_Worksheet332.xlsx"/><Relationship Id="rId2" Type="http://schemas.microsoft.com/office/2011/relationships/chartColorStyle" Target="colors333.xml"/><Relationship Id="rId1" Type="http://schemas.microsoft.com/office/2011/relationships/chartStyle" Target="style333.xml"/></Relationships>
</file>

<file path=ppt/charts/_rels/chart334.xml.rels><?xml version="1.0" encoding="UTF-8" standalone="yes"?>
<Relationships xmlns="http://schemas.openxmlformats.org/package/2006/relationships"><Relationship Id="rId3" Type="http://schemas.openxmlformats.org/officeDocument/2006/relationships/package" Target="../embeddings/Microsoft_Excel_Worksheet333.xlsx"/><Relationship Id="rId2" Type="http://schemas.microsoft.com/office/2011/relationships/chartColorStyle" Target="colors334.xml"/><Relationship Id="rId1" Type="http://schemas.microsoft.com/office/2011/relationships/chartStyle" Target="style334.xml"/></Relationships>
</file>

<file path=ppt/charts/_rels/chart335.xml.rels><?xml version="1.0" encoding="UTF-8" standalone="yes"?>
<Relationships xmlns="http://schemas.openxmlformats.org/package/2006/relationships"><Relationship Id="rId3" Type="http://schemas.openxmlformats.org/officeDocument/2006/relationships/package" Target="../embeddings/Microsoft_Excel_Worksheet334.xlsx"/><Relationship Id="rId2" Type="http://schemas.microsoft.com/office/2011/relationships/chartColorStyle" Target="colors335.xml"/><Relationship Id="rId1" Type="http://schemas.microsoft.com/office/2011/relationships/chartStyle" Target="style335.xml"/></Relationships>
</file>

<file path=ppt/charts/_rels/chart336.xml.rels><?xml version="1.0" encoding="UTF-8" standalone="yes"?>
<Relationships xmlns="http://schemas.openxmlformats.org/package/2006/relationships"><Relationship Id="rId3" Type="http://schemas.openxmlformats.org/officeDocument/2006/relationships/package" Target="../embeddings/Microsoft_Excel_Worksheet335.xlsx"/><Relationship Id="rId2" Type="http://schemas.microsoft.com/office/2011/relationships/chartColorStyle" Target="colors336.xml"/><Relationship Id="rId1" Type="http://schemas.microsoft.com/office/2011/relationships/chartStyle" Target="style33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744.91</c:v>
                </c:pt>
                <c:pt idx="1">
                  <c:v>1167.76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172</c:v>
                </c:pt>
                <c:pt idx="1">
                  <c:v>204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c:v>
                </c:pt>
                <c:pt idx="1">
                  <c:v>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0.3</c:v>
                </c:pt>
                <c:pt idx="1">
                  <c:v>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1.7</c:v>
                </c:pt>
                <c:pt idx="1">
                  <c:v>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9</c:v>
                </c:pt>
                <c:pt idx="1">
                  <c:v>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16338</c:v>
                </c:pt>
                <c:pt idx="1">
                  <c:v>51563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36</c:v>
                </c:pt>
                <c:pt idx="1">
                  <c:v>51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149</c:v>
                </c:pt>
                <c:pt idx="1">
                  <c:v>228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9.5500000000000002E-2</c:v>
                </c:pt>
                <c:pt idx="1">
                  <c:v>0.05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c:v>
                </c:pt>
                <c:pt idx="1">
                  <c:v>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342.62</c:v>
                </c:pt>
                <c:pt idx="1">
                  <c:v>167.05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320</c:v>
                </c:pt>
                <c:pt idx="1">
                  <c:v>481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c:v>
                </c:pt>
                <c:pt idx="1">
                  <c:v>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2E-3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c:v>
                </c:pt>
                <c:pt idx="1">
                  <c:v>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dirty="0"/>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16.3</c:v>
                </c:pt>
                <c:pt idx="1">
                  <c:v>85.971000000000004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555</c:v>
                </c:pt>
                <c:pt idx="1">
                  <c:v>161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960</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2020</c:v>
                </c:pt>
              </c:numCache>
            </c:numRef>
          </c:cat>
          <c:val>
            <c:numRef>
              <c:f>Blad1!$B$2:$B$3</c:f>
              <c:numCache>
                <c:formatCode>General</c:formatCode>
                <c:ptCount val="2"/>
                <c:pt idx="0">
                  <c:v>1</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62</c:v>
                </c:pt>
                <c:pt idx="1">
                  <c:v>18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63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102600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19.2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17</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22</c:v>
                </c:pt>
                <c:pt idx="1">
                  <c:v>34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c:v>
                </c:pt>
                <c:pt idx="1">
                  <c:v>30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3194.48</c:v>
                </c:pt>
                <c:pt idx="1">
                  <c:v>1380.05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350</c:v>
                </c:pt>
                <c:pt idx="1">
                  <c:v>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283</c:v>
                </c:pt>
                <c:pt idx="1">
                  <c:v>701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34</c:v>
                </c:pt>
                <c:pt idx="1">
                  <c:v>24.8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140</c:v>
                </c:pt>
                <c:pt idx="1">
                  <c:v>89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2009.2</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119</c:v>
                </c:pt>
                <c:pt idx="1">
                  <c:v>66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1.7</c:v>
                </c:pt>
                <c:pt idx="1">
                  <c:v>56.8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58</c:v>
                </c:pt>
                <c:pt idx="1">
                  <c:v>64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273</c:v>
                </c:pt>
                <c:pt idx="1">
                  <c:v>191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3.7</c:v>
                </c:pt>
                <c:pt idx="1">
                  <c:v>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102.6</c:v>
                </c:pt>
                <c:pt idx="1">
                  <c:v>158.9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2021</c:v>
                </c:pt>
                <c:pt idx="1">
                  <c:v>2021</c:v>
                </c:pt>
              </c:numCache>
            </c:numRef>
          </c:cat>
          <c:val>
            <c:numRef>
              <c:f>Blad1!$B$2:$B$3</c:f>
              <c:numCache>
                <c:formatCode>General</c:formatCode>
                <c:ptCount val="2"/>
                <c:pt idx="0">
                  <c:v>37</c:v>
                </c:pt>
                <c:pt idx="1">
                  <c:v>32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69.400000000000006</c:v>
                </c:pt>
                <c:pt idx="1">
                  <c:v>34.9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c:v>
                </c:pt>
                <c:pt idx="1">
                  <c:v>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301.7</c:v>
                </c:pt>
                <c:pt idx="1">
                  <c:v>303.60000000000002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51</c:v>
                </c:pt>
                <c:pt idx="1">
                  <c:v>43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1615</c:v>
                </c:pt>
                <c:pt idx="1">
                  <c:v>1422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24</c:v>
                </c:pt>
                <c:pt idx="1">
                  <c:v>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c:v>17147.599999999999</c:v>
                </c:pt>
                <c:pt idx="1">
                  <c:v>25498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1.2</c:v>
                </c:pt>
                <c:pt idx="1">
                  <c:v>5.8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149</c:v>
                </c:pt>
                <c:pt idx="1">
                  <c:v>483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9</c:v>
                </c:pt>
                <c:pt idx="1">
                  <c:v>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7.2</c:v>
                </c:pt>
                <c:pt idx="1">
                  <c:v>0.6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20</c:v>
                </c:pt>
                <c:pt idx="1">
                  <c:v>10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0.01</c:v>
                </c:pt>
                <c:pt idx="1">
                  <c:v>7.0000000000000007E-2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20859.5</c:v>
                </c:pt>
                <c:pt idx="1">
                  <c:v>30389.5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48</c:v>
                </c:pt>
                <c:pt idx="1">
                  <c:v>49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129</c:v>
                </c:pt>
                <c:pt idx="1">
                  <c:v>105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0.9</c:v>
                </c:pt>
                <c:pt idx="1">
                  <c:v>2.5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26</c:v>
                </c:pt>
                <c:pt idx="1">
                  <c:v>26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14.3</c:v>
                </c:pt>
                <c:pt idx="1">
                  <c:v>35.200000000000003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71</c:v>
                </c:pt>
                <c:pt idx="1">
                  <c:v>76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35215</c:v>
                </c:pt>
                <c:pt idx="1">
                  <c:v>155867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161</c:v>
                </c:pt>
                <c:pt idx="1">
                  <c:v>367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796</c:v>
                </c:pt>
                <c:pt idx="1">
                  <c:v>862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0.5</c:v>
                </c:pt>
                <c:pt idx="1">
                  <c:v>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23</c:v>
                </c:pt>
                <c:pt idx="1">
                  <c:v>29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2.2999999999999998</c:v>
                </c:pt>
                <c:pt idx="1">
                  <c:v>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5.05</c:v>
                </c:pt>
                <c:pt idx="1">
                  <c:v>38.97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8314</c:v>
                </c:pt>
                <c:pt idx="1">
                  <c:v>22909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51</c:v>
                </c:pt>
                <c:pt idx="1">
                  <c:v>62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78</c:v>
                </c:pt>
                <c:pt idx="1">
                  <c:v>95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dirty="0"/>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c:v>1305.2</c:v>
                </c:pt>
                <c:pt idx="1">
                  <c:v>438.46699999999998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0.08</c:v>
                </c:pt>
                <c:pt idx="1">
                  <c:v>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c:v>
                </c:pt>
                <c:pt idx="1">
                  <c:v>6.2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17773</c:v>
                </c:pt>
                <c:pt idx="1">
                  <c:v>9344.5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75</c:v>
                </c:pt>
                <c:pt idx="1">
                  <c:v>66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44</c:v>
                </c:pt>
                <c:pt idx="1">
                  <c:v>36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3780</c:v>
                </c:pt>
                <c:pt idx="1">
                  <c:v>2027.08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42</c:v>
                </c:pt>
                <c:pt idx="1">
                  <c:v>52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3739</c:v>
                </c:pt>
                <c:pt idx="1">
                  <c:v>1945.84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34</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17564</c:v>
                </c:pt>
                <c:pt idx="1">
                  <c:v>10595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36</c:v>
                </c:pt>
                <c:pt idx="1">
                  <c:v>25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551168</c:v>
                </c:pt>
                <c:pt idx="1">
                  <c:v>479814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45</c:v>
                </c:pt>
                <c:pt idx="1">
                  <c:v>77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2519</c:v>
                </c:pt>
                <c:pt idx="1">
                  <c:v>268.3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7252.5</c:v>
                </c:pt>
                <c:pt idx="1">
                  <c:v>2424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20</c:v>
                </c:pt>
                <c:pt idx="1">
                  <c:v>52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c:v>
                </c:pt>
                <c:pt idx="1">
                  <c:v>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110</c:v>
                </c:pt>
                <c:pt idx="1">
                  <c:v>126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49</c:v>
                </c:pt>
                <c:pt idx="1">
                  <c:v>58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6946</c:v>
                </c:pt>
                <c:pt idx="1">
                  <c:v>13306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20</c:v>
                </c:pt>
                <c:pt idx="1">
                  <c:v>51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1832</c:v>
                </c:pt>
                <c:pt idx="1">
                  <c:v>1219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c:v>
                </c:pt>
                <c:pt idx="1">
                  <c:v>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c:formatCode>
                <c:ptCount val="2"/>
                <c:pt idx="0" formatCode="General">
                  <c:v>68.2</c:v>
                </c:pt>
                <c:pt idx="1">
                  <c:v>130.40312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1031</c:v>
                </c:pt>
                <c:pt idx="1">
                  <c:v>1020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147</c:v>
                </c:pt>
                <c:pt idx="1">
                  <c:v>104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316</c:v>
                </c:pt>
                <c:pt idx="1">
                  <c:v>306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404.6</c:v>
                </c:pt>
                <c:pt idx="1">
                  <c:v>331.8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214</c:v>
                </c:pt>
                <c:pt idx="1">
                  <c:v>187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36.4</c:v>
                </c:pt>
                <c:pt idx="1">
                  <c:v>63.9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68</c:v>
                </c:pt>
                <c:pt idx="1">
                  <c:v>89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1.2</c:v>
                </c:pt>
                <c:pt idx="1">
                  <c:v>0.05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13</c:v>
                </c:pt>
                <c:pt idx="1">
                  <c:v>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36.200000000000003</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61</c:v>
                </c:pt>
                <c:pt idx="1">
                  <c:v>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270.89999999999998</c:v>
                </c:pt>
                <c:pt idx="1">
                  <c:v>132.19999999999999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21.7</c:v>
                </c:pt>
                <c:pt idx="1">
                  <c:v>1.04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46</c:v>
                </c:pt>
                <c:pt idx="1">
                  <c:v>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2368.3000000000002</c:v>
                </c:pt>
                <c:pt idx="1">
                  <c:v>545.70000000000005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114</c:v>
                </c:pt>
                <c:pt idx="1">
                  <c:v>56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4821</c:v>
                </c:pt>
                <c:pt idx="1">
                  <c:v>10990.5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67</c:v>
                </c:pt>
                <c:pt idx="1">
                  <c:v>42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3.2</c:v>
                </c:pt>
                <c:pt idx="1">
                  <c:v>23.4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48</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3848</c:v>
                </c:pt>
                <c:pt idx="1">
                  <c:v>1595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121</c:v>
                </c:pt>
                <c:pt idx="1">
                  <c:v>72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11.6</c:v>
                </c:pt>
                <c:pt idx="1">
                  <c:v>0.05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108</c:v>
                </c:pt>
                <c:pt idx="1">
                  <c:v>56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67</c:v>
                </c:pt>
                <c:pt idx="1">
                  <c:v>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10.3</c:v>
                </c:pt>
                <c:pt idx="1">
                  <c:v>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148078</c:v>
                </c:pt>
                <c:pt idx="1">
                  <c:v>49031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247</c:v>
                </c:pt>
                <c:pt idx="1">
                  <c:v>89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6.7</c:v>
                </c:pt>
                <c:pt idx="1">
                  <c:v>18.3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60</c:v>
                </c:pt>
                <c:pt idx="1">
                  <c:v>53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59.6</c:v>
                </c:pt>
                <c:pt idx="1">
                  <c:v>193.5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10.33</c:v>
                </c:pt>
                <c:pt idx="1">
                  <c:v>12.51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502</c:v>
                </c:pt>
                <c:pt idx="1">
                  <c:v>317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138432.5</c:v>
                </c:pt>
                <c:pt idx="1">
                  <c:v>182907.5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1074</c:v>
                </c:pt>
                <c:pt idx="1">
                  <c:v>845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3022</c:v>
                </c:pt>
                <c:pt idx="1">
                  <c:v>2206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6.6</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144</c:v>
                </c:pt>
                <c:pt idx="1">
                  <c:v>84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6.1</c:v>
                </c:pt>
                <c:pt idx="1">
                  <c:v>0.7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30</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37358</c:v>
                </c:pt>
                <c:pt idx="1">
                  <c:v>97918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312</c:v>
                </c:pt>
                <c:pt idx="1">
                  <c:v>294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c:v>
                </c:pt>
                <c:pt idx="1">
                  <c:v>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486</c:v>
                </c:pt>
                <c:pt idx="1">
                  <c:v>385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dirty="0"/>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565.9</c:v>
                </c:pt>
                <c:pt idx="1">
                  <c:v>583.86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15.5</c:v>
                </c:pt>
                <c:pt idx="1">
                  <c:v>2.0699999999999998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31</c:v>
                </c:pt>
                <c:pt idx="1">
                  <c:v>28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82.9</c:v>
                </c:pt>
                <c:pt idx="1">
                  <c:v>31.1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32</c:v>
                </c:pt>
                <c:pt idx="1">
                  <c:v>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102149.5</c:v>
                </c:pt>
                <c:pt idx="1">
                  <c:v>44371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320</c:v>
                </c:pt>
                <c:pt idx="1">
                  <c:v>309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27756</c:v>
                </c:pt>
                <c:pt idx="1">
                  <c:v>35670.769999999997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234</c:v>
                </c:pt>
                <c:pt idx="1">
                  <c:v>122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 ##0.0000</c:formatCode>
                <c:ptCount val="2"/>
                <c:pt idx="0" formatCode="General">
                  <c:v>0.01</c:v>
                </c:pt>
                <c:pt idx="1">
                  <c:v>9.0000000000000006E-5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4079</c:v>
                </c:pt>
                <c:pt idx="1">
                  <c:v>7645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84</c:v>
                </c:pt>
                <c:pt idx="1">
                  <c:v>39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26899</c:v>
                </c:pt>
                <c:pt idx="1">
                  <c:v>15945.901999999998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147</c:v>
                </c:pt>
                <c:pt idx="1">
                  <c:v>58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21980835</c:v>
                </c:pt>
                <c:pt idx="1">
                  <c:v>7257856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476</c:v>
                </c:pt>
                <c:pt idx="1">
                  <c:v>265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1862</c:v>
                </c:pt>
                <c:pt idx="1">
                  <c:v>2488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225</c:v>
                </c:pt>
                <c:pt idx="1">
                  <c:v>314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149</c:v>
                </c:pt>
                <c:pt idx="1">
                  <c:v>39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16</c:v>
                </c:pt>
                <c:pt idx="1">
                  <c:v>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c:v>
                </c:pt>
                <c:pt idx="1">
                  <c:v>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528</c:v>
                </c:pt>
                <c:pt idx="1">
                  <c:v>997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286</c:v>
                </c:pt>
                <c:pt idx="1">
                  <c:v>676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2247</c:v>
                </c:pt>
                <c:pt idx="1">
                  <c:v>2111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c:v>
                </c:pt>
                <c:pt idx="1">
                  <c:v>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456</c:v>
                </c:pt>
                <c:pt idx="1">
                  <c:v>904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9</c:v>
                </c:pt>
                <c:pt idx="1">
                  <c:v>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c:formatCode>
                <c:ptCount val="2"/>
                <c:pt idx="0" formatCode="General">
                  <c:v>639.4</c:v>
                </c:pt>
                <c:pt idx="1">
                  <c:v>1004.6824050000001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547</c:v>
                </c:pt>
                <c:pt idx="1">
                  <c:v>585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40</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c:formatCode>
                <c:ptCount val="2"/>
                <c:pt idx="0" formatCode="General">
                  <c:v>722.1</c:v>
                </c:pt>
                <c:pt idx="1">
                  <c:v>1652.4860040000001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472</c:v>
                </c:pt>
                <c:pt idx="1">
                  <c:v>563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174.2</c:v>
                </c:pt>
                <c:pt idx="1">
                  <c:v>238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118</c:v>
                </c:pt>
                <c:pt idx="1">
                  <c:v>223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7.0000000000000007E-2</c:v>
                </c:pt>
                <c:pt idx="1">
                  <c:v>2.08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c:v>
                </c:pt>
                <c:pt idx="1">
                  <c:v>26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77</c:v>
                </c:pt>
                <c:pt idx="1">
                  <c:v>97.4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79</c:v>
                </c:pt>
                <c:pt idx="1">
                  <c:v>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2.2999999999999998</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c:v>
                </c:pt>
                <c:pt idx="1">
                  <c:v>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514.20000000000005</c:v>
                </c:pt>
                <c:pt idx="1">
                  <c:v>524.70000000000005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107</c:v>
                </c:pt>
                <c:pt idx="1">
                  <c:v>88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10468</c:v>
                </c:pt>
                <c:pt idx="1">
                  <c:v>13017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27</c:v>
                </c:pt>
                <c:pt idx="1">
                  <c:v>49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0.6</c:v>
                </c:pt>
                <c:pt idx="1">
                  <c:v>9.8000000000000007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c:v>
                </c:pt>
                <c:pt idx="1">
                  <c:v>23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2919</c:v>
                </c:pt>
                <c:pt idx="1">
                  <c:v>333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13</c:v>
                </c:pt>
                <c:pt idx="1">
                  <c:v>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2.9</c:v>
                </c:pt>
                <c:pt idx="1">
                  <c:v>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23</c:v>
                </c:pt>
                <c:pt idx="1">
                  <c:v>27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382287</c:v>
                </c:pt>
                <c:pt idx="1">
                  <c:v>725852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8.9999999999999993E-3</c:v>
                </c:pt>
                <c:pt idx="1">
                  <c:v>4.5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c:v>
                </c:pt>
                <c:pt idx="1">
                  <c:v>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8.0000000000000002E-3</c:v>
                </c:pt>
                <c:pt idx="1">
                  <c:v>9.0000000000000006E-5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39</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222646</c:v>
                </c:pt>
                <c:pt idx="1">
                  <c:v>641849.75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237</c:v>
                </c:pt>
                <c:pt idx="1">
                  <c:v>203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155.69999999999999</c:v>
                </c:pt>
                <c:pt idx="1">
                  <c:v>24.5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114</c:v>
                </c:pt>
                <c:pt idx="1">
                  <c:v>54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3139.16</c:v>
                </c:pt>
                <c:pt idx="1">
                  <c:v>2074.7600000000002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539</c:v>
                </c:pt>
                <c:pt idx="1">
                  <c:v>356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70.5</c:v>
                </c:pt>
                <c:pt idx="1">
                  <c:v>117.1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145</c:v>
                </c:pt>
                <c:pt idx="1">
                  <c:v>169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1279772</c:v>
                </c:pt>
                <c:pt idx="1">
                  <c:v>686422.25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620</c:v>
                </c:pt>
                <c:pt idx="1">
                  <c:v>870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2531</c:v>
                </c:pt>
                <c:pt idx="1">
                  <c:v>3000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13.5</c:v>
                </c:pt>
                <c:pt idx="1">
                  <c:v>3.05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51</c:v>
                </c:pt>
                <c:pt idx="1">
                  <c:v>60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7.0000000000000007E-2</c:v>
                </c:pt>
                <c:pt idx="1">
                  <c:v>1.1000000000000001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c:v>
                </c:pt>
                <c:pt idx="1">
                  <c:v>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36540</c:v>
                </c:pt>
                <c:pt idx="1">
                  <c:v>27038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163.6</c:v>
                </c:pt>
                <c:pt idx="1">
                  <c:v>45.47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101</c:v>
                </c:pt>
                <c:pt idx="1">
                  <c:v>137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154</c:v>
                </c:pt>
                <c:pt idx="1">
                  <c:v>204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dirty="0"/>
              <a:t> kronor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1480</c:v>
                </c:pt>
                <c:pt idx="1">
                  <c:v>2419.6999999999998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3.1</c:v>
                </c:pt>
                <c:pt idx="1">
                  <c:v>0.3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35</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10.3</c:v>
                </c:pt>
                <c:pt idx="1">
                  <c:v>0.8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8</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13639</c:v>
                </c:pt>
                <c:pt idx="1">
                  <c:v>9025.5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77</c:v>
                </c:pt>
                <c:pt idx="1">
                  <c:v>76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41181</c:v>
                </c:pt>
                <c:pt idx="1">
                  <c:v>30000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205</c:v>
                </c:pt>
                <c:pt idx="1">
                  <c:v>138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234</c:v>
                </c:pt>
                <c:pt idx="1">
                  <c:v>217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21627</c:v>
                </c:pt>
                <c:pt idx="1">
                  <c:v>14282.68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172</c:v>
                </c:pt>
                <c:pt idx="1">
                  <c:v>159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169723</c:v>
                </c:pt>
                <c:pt idx="1">
                  <c:v>97793.960000000021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211</c:v>
                </c:pt>
                <c:pt idx="1">
                  <c:v>182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3308840</c:v>
                </c:pt>
                <c:pt idx="1">
                  <c:v>4351227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61</c:v>
                </c:pt>
                <c:pt idx="1">
                  <c:v>78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c:formatCode>
                <c:ptCount val="2"/>
                <c:pt idx="0" formatCode="General">
                  <c:v>9953</c:v>
                </c:pt>
                <c:pt idx="1">
                  <c:v>14726.506729999999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150</c:v>
                </c:pt>
                <c:pt idx="1">
                  <c:v>92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106</c:v>
                </c:pt>
                <c:pt idx="1">
                  <c:v>59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146.21</c:v>
                </c:pt>
                <c:pt idx="1">
                  <c:v>346.28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36</c:v>
                </c:pt>
                <c:pt idx="1">
                  <c:v>33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902</c:v>
                </c:pt>
                <c:pt idx="1">
                  <c:v>1334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494</c:v>
                </c:pt>
                <c:pt idx="1">
                  <c:v>896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985</c:v>
                </c:pt>
                <c:pt idx="1">
                  <c:v>6712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17</c:v>
                </c:pt>
                <c:pt idx="1">
                  <c:v>46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35600</c:v>
                </c:pt>
                <c:pt idx="1">
                  <c:v>4289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48</c:v>
                </c:pt>
                <c:pt idx="1">
                  <c:v>34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729</c:v>
                </c:pt>
                <c:pt idx="1">
                  <c:v>571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1469710</c:v>
                </c:pt>
                <c:pt idx="1">
                  <c:v>1076841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1886</c:v>
                </c:pt>
                <c:pt idx="1">
                  <c:v>2138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6486</c:v>
                </c:pt>
                <c:pt idx="1">
                  <c:v>6298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3555</c:v>
                </c:pt>
                <c:pt idx="1">
                  <c:v>3115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20.6</c:v>
                </c:pt>
                <c:pt idx="1">
                  <c:v>9.2200000000000006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823</c:v>
                </c:pt>
                <c:pt idx="1">
                  <c:v>861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221</c:v>
                </c:pt>
                <c:pt idx="1">
                  <c:v>181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8.51</c:v>
                </c:pt>
                <c:pt idx="1">
                  <c:v>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36</c:v>
                </c:pt>
                <c:pt idx="1">
                  <c:v>19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82583</c:v>
                </c:pt>
                <c:pt idx="1">
                  <c:v>148346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468</c:v>
                </c:pt>
                <c:pt idx="1">
                  <c:v>501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725</c:v>
                </c:pt>
                <c:pt idx="1">
                  <c:v>701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502</c:v>
                </c:pt>
                <c:pt idx="1">
                  <c:v>429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Miljoner</a:t>
            </a:r>
            <a:r>
              <a:rPr lang="en-US" sz="1400" baseline="0" dirty="0"/>
              <a:t> krono</a:t>
            </a:r>
            <a:r>
              <a:rPr lang="en-US" sz="1400" dirty="0"/>
              <a:t>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3367.7</c:v>
                </c:pt>
                <c:pt idx="1">
                  <c:v>3528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18.63</c:v>
                </c:pt>
                <c:pt idx="1">
                  <c:v>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72</c:v>
                </c:pt>
                <c:pt idx="1">
                  <c:v>37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216.24</c:v>
                </c:pt>
                <c:pt idx="1">
                  <c:v>329.9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94.63</c:v>
                </c:pt>
                <c:pt idx="1">
                  <c:v>38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46</c:v>
                </c:pt>
                <c:pt idx="1">
                  <c:v>23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134124.5</c:v>
                </c:pt>
                <c:pt idx="1">
                  <c:v>62901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447</c:v>
                </c:pt>
                <c:pt idx="1">
                  <c:v>426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73697</c:v>
                </c:pt>
                <c:pt idx="1">
                  <c:v>68179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532</c:v>
                </c:pt>
                <c:pt idx="1">
                  <c:v>487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29444</c:v>
                </c:pt>
                <c:pt idx="1">
                  <c:v>23889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289</c:v>
                </c:pt>
                <c:pt idx="1">
                  <c:v>231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214187</c:v>
                </c:pt>
                <c:pt idx="1">
                  <c:v>124509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393</c:v>
                </c:pt>
                <c:pt idx="1">
                  <c:v>267</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264</c:v>
                </c:pt>
                <c:pt idx="1">
                  <c:v>405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25841643</c:v>
                </c:pt>
                <c:pt idx="1">
                  <c:v>12698649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593</c:v>
                </c:pt>
                <c:pt idx="1">
                  <c:v>860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14334</c:v>
                </c:pt>
                <c:pt idx="1">
                  <c:v>17502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396</c:v>
                </c:pt>
                <c:pt idx="1">
                  <c:v>464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149</c:v>
                </c:pt>
                <c:pt idx="1">
                  <c:v>39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Mkr</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110.2</c:v>
                </c:pt>
                <c:pt idx="1">
                  <c:v>88.6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142</c:v>
                </c:pt>
                <c:pt idx="1">
                  <c:v>85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56</c:v>
                </c:pt>
                <c:pt idx="1">
                  <c:v>52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50</c:v>
                </c:pt>
                <c:pt idx="1">
                  <c:v>30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5.0599999999999996</c:v>
                </c:pt>
                <c:pt idx="1">
                  <c:v>2.2400000000000002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27</c:v>
                </c:pt>
                <c:pt idx="1">
                  <c:v>23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1513</c:v>
                </c:pt>
                <c:pt idx="1">
                  <c:v>2472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800</c:v>
                </c:pt>
                <c:pt idx="1">
                  <c:v>1639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c:formatCode>
                <c:ptCount val="2"/>
                <c:pt idx="0" formatCode="General">
                  <c:v>10528</c:v>
                </c:pt>
                <c:pt idx="1">
                  <c:v>22138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46</c:v>
                </c:pt>
                <c:pt idx="1">
                  <c:v>113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38171</c:v>
                </c:pt>
                <c:pt idx="1">
                  <c:v>7113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68</c:v>
                </c:pt>
                <c:pt idx="1">
                  <c:v>65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 ###</c:formatCode>
                <c:ptCount val="2"/>
                <c:pt idx="0" formatCode="General">
                  <c:v>118995</c:v>
                </c:pt>
                <c:pt idx="1">
                  <c:v>64920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995</c:v>
                </c:pt>
                <c:pt idx="1">
                  <c:v>1363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(liter)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 ###</c:formatCode>
                <c:ptCount val="2"/>
                <c:pt idx="0" formatCode="General">
                  <c:v>190698</c:v>
                </c:pt>
                <c:pt idx="1">
                  <c:v>178858</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32</c:v>
                </c:pt>
                <c:pt idx="1">
                  <c:v>45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tillfällen</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465</c:v>
                </c:pt>
                <c:pt idx="1">
                  <c:v>462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3.2</c:v>
                </c:pt>
                <c:pt idx="1">
                  <c:v>7.9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29</c:v>
                </c:pt>
                <c:pt idx="1">
                  <c:v>40</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1.3</c:v>
                </c:pt>
                <c:pt idx="1">
                  <c:v>87.1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19</c:v>
                </c:pt>
                <c:pt idx="1">
                  <c:v>44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3.9</c:v>
                </c:pt>
                <c:pt idx="1">
                  <c:v>11.2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18</c:v>
                </c:pt>
                <c:pt idx="1">
                  <c:v>32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0.01</c:v>
                </c:pt>
                <c:pt idx="1">
                  <c:v>5.0000000000000001E-3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c:v>
                </c:pt>
                <c:pt idx="1">
                  <c:v>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0.04</c:v>
                </c:pt>
                <c:pt idx="1">
                  <c:v>0.5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#,##0.00</c:formatCode>
                <c:ptCount val="2"/>
                <c:pt idx="0" formatCode="General">
                  <c:v>215.8</c:v>
                </c:pt>
                <c:pt idx="1">
                  <c:v>260.79000000000002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c:v>
                </c:pt>
                <c:pt idx="1">
                  <c:v>16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6</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c:v>
                </c:pt>
                <c:pt idx="1">
                  <c:v>4</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240</c:v>
                </c:pt>
                <c:pt idx="1">
                  <c:v>69</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10</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0.1</c:v>
                </c:pt>
                <c:pt idx="1">
                  <c:v>0.01</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7</c:v>
                </c:pt>
                <c:pt idx="1">
                  <c:v>5</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337</c:v>
                </c:pt>
                <c:pt idx="1">
                  <c:v>13</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Antal</a:t>
            </a:r>
            <a:r>
              <a:rPr lang="en-US" sz="1400" dirty="0"/>
              <a:t> </a:t>
            </a:r>
            <a:r>
              <a:rPr lang="en-US" sz="1400" dirty="0" err="1"/>
              <a:t>beslag</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DEDF-B146-AE4A-68161571C80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B9F-B643-9B93-8F942D40FA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4</c:v>
                </c:pt>
                <c:pt idx="1">
                  <c:v>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r>
              <a:rPr lang="en-US" sz="1400" dirty="0" err="1"/>
              <a:t>Mängd</a:t>
            </a:r>
            <a:r>
              <a:rPr lang="en-US" sz="1400" dirty="0"/>
              <a:t> (</a:t>
            </a:r>
            <a:r>
              <a:rPr lang="en-US" sz="1400" dirty="0" err="1"/>
              <a:t>st</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DEDF-B146-AE4A-68161571C8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pt idx="0">
                  <c:v>2020</c:v>
                </c:pt>
                <c:pt idx="1">
                  <c:v>2021</c:v>
                </c:pt>
              </c:numCache>
            </c:numRef>
          </c:cat>
          <c:val>
            <c:numRef>
              <c:f>Blad1!$B$2:$B$3</c:f>
              <c:numCache>
                <c:formatCode>General</c:formatCode>
                <c:ptCount val="2"/>
                <c:pt idx="0">
                  <c:v>643</c:v>
                </c:pt>
                <c:pt idx="1">
                  <c:v>4582</c:v>
                </c:pt>
              </c:numCache>
            </c:numRef>
          </c:val>
          <c:extLst>
            <c:ext xmlns:c16="http://schemas.microsoft.com/office/drawing/2014/chart" uri="{C3380CC4-5D6E-409C-BE32-E72D297353CC}">
              <c16:uniqueId val="{00000000-DEDF-B146-AE4A-68161571C80C}"/>
            </c:ext>
          </c:extLst>
        </c:ser>
        <c:dLbls>
          <c:dLblPos val="outEnd"/>
          <c:showLegendKey val="0"/>
          <c:showVal val="1"/>
          <c:showCatName val="0"/>
          <c:showSerName val="0"/>
          <c:showPercent val="0"/>
          <c:showBubbleSize val="0"/>
        </c:dLbls>
        <c:gapWidth val="200"/>
        <c:overlap val="-27"/>
        <c:axId val="1073575727"/>
        <c:axId val="1127309615"/>
      </c:barChart>
      <c:catAx>
        <c:axId val="1073575727"/>
        <c:scaling>
          <c:orientation val="minMax"/>
        </c:scaling>
        <c:delete val="0"/>
        <c:axPos val="b"/>
        <c:numFmt formatCode="General" sourceLinked="1"/>
        <c:majorTickMark val="none"/>
        <c:minorTickMark val="none"/>
        <c:tickLblPos val="nextTo"/>
        <c:spPr>
          <a:noFill/>
          <a:ln w="28575" cap="flat" cmpd="sng" algn="ctr">
            <a:solidFill>
              <a:schemeClr val="tx1">
                <a:lumMod val="75000"/>
                <a:lumOff val="2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sv-SE"/>
          </a:p>
        </c:txPr>
        <c:crossAx val="1127309615"/>
        <c:crosses val="autoZero"/>
        <c:auto val="1"/>
        <c:lblAlgn val="ctr"/>
        <c:lblOffset val="100"/>
        <c:noMultiLvlLbl val="0"/>
      </c:catAx>
      <c:valAx>
        <c:axId val="1127309615"/>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sv-SE"/>
          </a:p>
        </c:txPr>
        <c:crossAx val="1073575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75000"/>
              <a:lumOff val="25000"/>
            </a:schemeClr>
          </a:solidFill>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4FC878-A389-4162-9EFF-79DF79A36D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a:extLst>
              <a:ext uri="{FF2B5EF4-FFF2-40B4-BE49-F238E27FC236}">
                <a16:creationId xmlns:a16="http://schemas.microsoft.com/office/drawing/2014/main" id="{E84D00C1-CEDB-48CC-9329-F14DA20A48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2468AD-BAAF-4C28-8C0E-0A8DED218479}" type="datetimeFigureOut">
              <a:rPr lang="en-GB" smtClean="0"/>
              <a:t>17/02/2022</a:t>
            </a:fld>
            <a:endParaRPr lang="en-GB"/>
          </a:p>
        </p:txBody>
      </p:sp>
      <p:sp>
        <p:nvSpPr>
          <p:cNvPr id="4" name="Platshållare för sidfot 3">
            <a:extLst>
              <a:ext uri="{FF2B5EF4-FFF2-40B4-BE49-F238E27FC236}">
                <a16:creationId xmlns:a16="http://schemas.microsoft.com/office/drawing/2014/main" id="{D9A6C6D7-A0F2-472E-B0C4-EE08D161A5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a:extLst>
              <a:ext uri="{FF2B5EF4-FFF2-40B4-BE49-F238E27FC236}">
                <a16:creationId xmlns:a16="http://schemas.microsoft.com/office/drawing/2014/main" id="{8A7DCC9D-B9BB-4C79-A989-1590ACBCA4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B57A9-77E5-44B4-85A2-512028939A30}" type="slidenum">
              <a:rPr lang="en-GB" smtClean="0"/>
              <a:t>‹#›</a:t>
            </a:fld>
            <a:endParaRPr lang="en-GB"/>
          </a:p>
        </p:txBody>
      </p:sp>
    </p:spTree>
    <p:extLst>
      <p:ext uri="{BB962C8B-B14F-4D97-AF65-F5344CB8AC3E}">
        <p14:creationId xmlns:p14="http://schemas.microsoft.com/office/powerpoint/2010/main" val="90856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6BE66-55F2-49BE-A618-92F3A6B6E946}" type="datetimeFigureOut">
              <a:rPr lang="en-GB" smtClean="0"/>
              <a:t>17/02/2022</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0001D-2462-472B-9E3E-5F18FC7628A0}" type="slidenum">
              <a:rPr lang="en-GB" smtClean="0"/>
              <a:t>‹#›</a:t>
            </a:fld>
            <a:endParaRPr lang="en-GB"/>
          </a:p>
        </p:txBody>
      </p:sp>
    </p:spTree>
    <p:extLst>
      <p:ext uri="{BB962C8B-B14F-4D97-AF65-F5344CB8AC3E}">
        <p14:creationId xmlns:p14="http://schemas.microsoft.com/office/powerpoint/2010/main" val="325185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a:t>
            </a:fld>
            <a:endParaRPr lang="en-GB"/>
          </a:p>
        </p:txBody>
      </p:sp>
    </p:spTree>
    <p:extLst>
      <p:ext uri="{BB962C8B-B14F-4D97-AF65-F5344CB8AC3E}">
        <p14:creationId xmlns:p14="http://schemas.microsoft.com/office/powerpoint/2010/main" val="101026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59</a:t>
            </a:fld>
            <a:endParaRPr lang="en-GB"/>
          </a:p>
        </p:txBody>
      </p:sp>
    </p:spTree>
    <p:extLst>
      <p:ext uri="{BB962C8B-B14F-4D97-AF65-F5344CB8AC3E}">
        <p14:creationId xmlns:p14="http://schemas.microsoft.com/office/powerpoint/2010/main" val="429162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82</a:t>
            </a:fld>
            <a:endParaRPr lang="en-GB"/>
          </a:p>
        </p:txBody>
      </p:sp>
    </p:spTree>
    <p:extLst>
      <p:ext uri="{BB962C8B-B14F-4D97-AF65-F5344CB8AC3E}">
        <p14:creationId xmlns:p14="http://schemas.microsoft.com/office/powerpoint/2010/main" val="368496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93</a:t>
            </a:fld>
            <a:endParaRPr lang="en-GB"/>
          </a:p>
        </p:txBody>
      </p:sp>
    </p:spTree>
    <p:extLst>
      <p:ext uri="{BB962C8B-B14F-4D97-AF65-F5344CB8AC3E}">
        <p14:creationId xmlns:p14="http://schemas.microsoft.com/office/powerpoint/2010/main" val="1909538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95</a:t>
            </a:fld>
            <a:endParaRPr lang="en-GB"/>
          </a:p>
        </p:txBody>
      </p:sp>
    </p:spTree>
    <p:extLst>
      <p:ext uri="{BB962C8B-B14F-4D97-AF65-F5344CB8AC3E}">
        <p14:creationId xmlns:p14="http://schemas.microsoft.com/office/powerpoint/2010/main" val="388929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97</a:t>
            </a:fld>
            <a:endParaRPr lang="en-GB"/>
          </a:p>
        </p:txBody>
      </p:sp>
    </p:spTree>
    <p:extLst>
      <p:ext uri="{BB962C8B-B14F-4D97-AF65-F5344CB8AC3E}">
        <p14:creationId xmlns:p14="http://schemas.microsoft.com/office/powerpoint/2010/main" val="135760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100</a:t>
            </a:fld>
            <a:endParaRPr lang="en-GB"/>
          </a:p>
        </p:txBody>
      </p:sp>
    </p:spTree>
    <p:extLst>
      <p:ext uri="{BB962C8B-B14F-4D97-AF65-F5344CB8AC3E}">
        <p14:creationId xmlns:p14="http://schemas.microsoft.com/office/powerpoint/2010/main" val="169479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102</a:t>
            </a:fld>
            <a:endParaRPr lang="en-GB"/>
          </a:p>
        </p:txBody>
      </p:sp>
    </p:spTree>
    <p:extLst>
      <p:ext uri="{BB962C8B-B14F-4D97-AF65-F5344CB8AC3E}">
        <p14:creationId xmlns:p14="http://schemas.microsoft.com/office/powerpoint/2010/main" val="54286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105</a:t>
            </a:fld>
            <a:endParaRPr lang="en-GB"/>
          </a:p>
        </p:txBody>
      </p:sp>
    </p:spTree>
    <p:extLst>
      <p:ext uri="{BB962C8B-B14F-4D97-AF65-F5344CB8AC3E}">
        <p14:creationId xmlns:p14="http://schemas.microsoft.com/office/powerpoint/2010/main" val="346738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108</a:t>
            </a:fld>
            <a:endParaRPr lang="en-GB"/>
          </a:p>
        </p:txBody>
      </p:sp>
    </p:spTree>
    <p:extLst>
      <p:ext uri="{BB962C8B-B14F-4D97-AF65-F5344CB8AC3E}">
        <p14:creationId xmlns:p14="http://schemas.microsoft.com/office/powerpoint/2010/main" val="362134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111</a:t>
            </a:fld>
            <a:endParaRPr lang="en-GB"/>
          </a:p>
        </p:txBody>
      </p:sp>
    </p:spTree>
    <p:extLst>
      <p:ext uri="{BB962C8B-B14F-4D97-AF65-F5344CB8AC3E}">
        <p14:creationId xmlns:p14="http://schemas.microsoft.com/office/powerpoint/2010/main" val="65560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a:t>
            </a:fld>
            <a:endParaRPr lang="en-GB"/>
          </a:p>
        </p:txBody>
      </p:sp>
    </p:spTree>
    <p:extLst>
      <p:ext uri="{BB962C8B-B14F-4D97-AF65-F5344CB8AC3E}">
        <p14:creationId xmlns:p14="http://schemas.microsoft.com/office/powerpoint/2010/main" val="85256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113</a:t>
            </a:fld>
            <a:endParaRPr lang="en-GB"/>
          </a:p>
        </p:txBody>
      </p:sp>
    </p:spTree>
    <p:extLst>
      <p:ext uri="{BB962C8B-B14F-4D97-AF65-F5344CB8AC3E}">
        <p14:creationId xmlns:p14="http://schemas.microsoft.com/office/powerpoint/2010/main" val="3905959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114</a:t>
            </a:fld>
            <a:endParaRPr lang="en-GB"/>
          </a:p>
        </p:txBody>
      </p:sp>
    </p:spTree>
    <p:extLst>
      <p:ext uri="{BB962C8B-B14F-4D97-AF65-F5344CB8AC3E}">
        <p14:creationId xmlns:p14="http://schemas.microsoft.com/office/powerpoint/2010/main" val="396099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154</a:t>
            </a:fld>
            <a:endParaRPr lang="en-GB"/>
          </a:p>
        </p:txBody>
      </p:sp>
    </p:spTree>
    <p:extLst>
      <p:ext uri="{BB962C8B-B14F-4D97-AF65-F5344CB8AC3E}">
        <p14:creationId xmlns:p14="http://schemas.microsoft.com/office/powerpoint/2010/main" val="4079467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157</a:t>
            </a:fld>
            <a:endParaRPr lang="en-GB"/>
          </a:p>
        </p:txBody>
      </p:sp>
    </p:spTree>
    <p:extLst>
      <p:ext uri="{BB962C8B-B14F-4D97-AF65-F5344CB8AC3E}">
        <p14:creationId xmlns:p14="http://schemas.microsoft.com/office/powerpoint/2010/main" val="2921335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160</a:t>
            </a:fld>
            <a:endParaRPr lang="en-GB"/>
          </a:p>
        </p:txBody>
      </p:sp>
    </p:spTree>
    <p:extLst>
      <p:ext uri="{BB962C8B-B14F-4D97-AF65-F5344CB8AC3E}">
        <p14:creationId xmlns:p14="http://schemas.microsoft.com/office/powerpoint/2010/main" val="838117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164</a:t>
            </a:fld>
            <a:endParaRPr lang="en-GB"/>
          </a:p>
        </p:txBody>
      </p:sp>
    </p:spTree>
    <p:extLst>
      <p:ext uri="{BB962C8B-B14F-4D97-AF65-F5344CB8AC3E}">
        <p14:creationId xmlns:p14="http://schemas.microsoft.com/office/powerpoint/2010/main" val="4233274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165</a:t>
            </a:fld>
            <a:endParaRPr lang="en-GB"/>
          </a:p>
        </p:txBody>
      </p:sp>
    </p:spTree>
    <p:extLst>
      <p:ext uri="{BB962C8B-B14F-4D97-AF65-F5344CB8AC3E}">
        <p14:creationId xmlns:p14="http://schemas.microsoft.com/office/powerpoint/2010/main" val="3220602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170</a:t>
            </a:fld>
            <a:endParaRPr lang="en-GB"/>
          </a:p>
        </p:txBody>
      </p:sp>
    </p:spTree>
    <p:extLst>
      <p:ext uri="{BB962C8B-B14F-4D97-AF65-F5344CB8AC3E}">
        <p14:creationId xmlns:p14="http://schemas.microsoft.com/office/powerpoint/2010/main" val="316350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207</a:t>
            </a:fld>
            <a:endParaRPr lang="en-GB"/>
          </a:p>
        </p:txBody>
      </p:sp>
    </p:spTree>
    <p:extLst>
      <p:ext uri="{BB962C8B-B14F-4D97-AF65-F5344CB8AC3E}">
        <p14:creationId xmlns:p14="http://schemas.microsoft.com/office/powerpoint/2010/main" val="2804458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211</a:t>
            </a:fld>
            <a:endParaRPr lang="en-GB"/>
          </a:p>
        </p:txBody>
      </p:sp>
    </p:spTree>
    <p:extLst>
      <p:ext uri="{BB962C8B-B14F-4D97-AF65-F5344CB8AC3E}">
        <p14:creationId xmlns:p14="http://schemas.microsoft.com/office/powerpoint/2010/main" val="133096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a:t>
            </a:fld>
            <a:endParaRPr lang="en-GB"/>
          </a:p>
        </p:txBody>
      </p:sp>
    </p:spTree>
    <p:extLst>
      <p:ext uri="{BB962C8B-B14F-4D97-AF65-F5344CB8AC3E}">
        <p14:creationId xmlns:p14="http://schemas.microsoft.com/office/powerpoint/2010/main" val="3932151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213</a:t>
            </a:fld>
            <a:endParaRPr lang="en-GB"/>
          </a:p>
        </p:txBody>
      </p:sp>
    </p:spTree>
    <p:extLst>
      <p:ext uri="{BB962C8B-B14F-4D97-AF65-F5344CB8AC3E}">
        <p14:creationId xmlns:p14="http://schemas.microsoft.com/office/powerpoint/2010/main" val="231174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215</a:t>
            </a:fld>
            <a:endParaRPr lang="en-GB"/>
          </a:p>
        </p:txBody>
      </p:sp>
    </p:spTree>
    <p:extLst>
      <p:ext uri="{BB962C8B-B14F-4D97-AF65-F5344CB8AC3E}">
        <p14:creationId xmlns:p14="http://schemas.microsoft.com/office/powerpoint/2010/main" val="2198500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218</a:t>
            </a:fld>
            <a:endParaRPr lang="en-GB"/>
          </a:p>
        </p:txBody>
      </p:sp>
    </p:spTree>
    <p:extLst>
      <p:ext uri="{BB962C8B-B14F-4D97-AF65-F5344CB8AC3E}">
        <p14:creationId xmlns:p14="http://schemas.microsoft.com/office/powerpoint/2010/main" val="4192836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221</a:t>
            </a:fld>
            <a:endParaRPr lang="en-GB"/>
          </a:p>
        </p:txBody>
      </p:sp>
    </p:spTree>
    <p:extLst>
      <p:ext uri="{BB962C8B-B14F-4D97-AF65-F5344CB8AC3E}">
        <p14:creationId xmlns:p14="http://schemas.microsoft.com/office/powerpoint/2010/main" val="2087266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225</a:t>
            </a:fld>
            <a:endParaRPr lang="en-GB"/>
          </a:p>
        </p:txBody>
      </p:sp>
    </p:spTree>
    <p:extLst>
      <p:ext uri="{BB962C8B-B14F-4D97-AF65-F5344CB8AC3E}">
        <p14:creationId xmlns:p14="http://schemas.microsoft.com/office/powerpoint/2010/main" val="1581115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228</a:t>
            </a:fld>
            <a:endParaRPr lang="en-GB"/>
          </a:p>
        </p:txBody>
      </p:sp>
    </p:spTree>
    <p:extLst>
      <p:ext uri="{BB962C8B-B14F-4D97-AF65-F5344CB8AC3E}">
        <p14:creationId xmlns:p14="http://schemas.microsoft.com/office/powerpoint/2010/main" val="202630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231</a:t>
            </a:fld>
            <a:endParaRPr lang="en-GB"/>
          </a:p>
        </p:txBody>
      </p:sp>
    </p:spTree>
    <p:extLst>
      <p:ext uri="{BB962C8B-B14F-4D97-AF65-F5344CB8AC3E}">
        <p14:creationId xmlns:p14="http://schemas.microsoft.com/office/powerpoint/2010/main" val="421132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234</a:t>
            </a:fld>
            <a:endParaRPr lang="en-GB"/>
          </a:p>
        </p:txBody>
      </p:sp>
    </p:spTree>
    <p:extLst>
      <p:ext uri="{BB962C8B-B14F-4D97-AF65-F5344CB8AC3E}">
        <p14:creationId xmlns:p14="http://schemas.microsoft.com/office/powerpoint/2010/main" val="1959220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235</a:t>
            </a:fld>
            <a:endParaRPr lang="en-GB"/>
          </a:p>
        </p:txBody>
      </p:sp>
    </p:spTree>
    <p:extLst>
      <p:ext uri="{BB962C8B-B14F-4D97-AF65-F5344CB8AC3E}">
        <p14:creationId xmlns:p14="http://schemas.microsoft.com/office/powerpoint/2010/main" val="3730898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277</a:t>
            </a:fld>
            <a:endParaRPr lang="en-GB"/>
          </a:p>
        </p:txBody>
      </p:sp>
    </p:spTree>
    <p:extLst>
      <p:ext uri="{BB962C8B-B14F-4D97-AF65-F5344CB8AC3E}">
        <p14:creationId xmlns:p14="http://schemas.microsoft.com/office/powerpoint/2010/main" val="65204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4</a:t>
            </a:fld>
            <a:endParaRPr lang="en-GB"/>
          </a:p>
        </p:txBody>
      </p:sp>
    </p:spTree>
    <p:extLst>
      <p:ext uri="{BB962C8B-B14F-4D97-AF65-F5344CB8AC3E}">
        <p14:creationId xmlns:p14="http://schemas.microsoft.com/office/powerpoint/2010/main" val="3943933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280</a:t>
            </a:fld>
            <a:endParaRPr lang="en-GB"/>
          </a:p>
        </p:txBody>
      </p:sp>
    </p:spTree>
    <p:extLst>
      <p:ext uri="{BB962C8B-B14F-4D97-AF65-F5344CB8AC3E}">
        <p14:creationId xmlns:p14="http://schemas.microsoft.com/office/powerpoint/2010/main" val="2742461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283</a:t>
            </a:fld>
            <a:endParaRPr lang="en-GB"/>
          </a:p>
        </p:txBody>
      </p:sp>
    </p:spTree>
    <p:extLst>
      <p:ext uri="{BB962C8B-B14F-4D97-AF65-F5344CB8AC3E}">
        <p14:creationId xmlns:p14="http://schemas.microsoft.com/office/powerpoint/2010/main" val="2638400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287</a:t>
            </a:fld>
            <a:endParaRPr lang="en-GB"/>
          </a:p>
        </p:txBody>
      </p:sp>
    </p:spTree>
    <p:extLst>
      <p:ext uri="{BB962C8B-B14F-4D97-AF65-F5344CB8AC3E}">
        <p14:creationId xmlns:p14="http://schemas.microsoft.com/office/powerpoint/2010/main" val="3827938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290</a:t>
            </a:fld>
            <a:endParaRPr lang="en-GB"/>
          </a:p>
        </p:txBody>
      </p:sp>
    </p:spTree>
    <p:extLst>
      <p:ext uri="{BB962C8B-B14F-4D97-AF65-F5344CB8AC3E}">
        <p14:creationId xmlns:p14="http://schemas.microsoft.com/office/powerpoint/2010/main" val="1069390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293</a:t>
            </a:fld>
            <a:endParaRPr lang="en-GB"/>
          </a:p>
        </p:txBody>
      </p:sp>
    </p:spTree>
    <p:extLst>
      <p:ext uri="{BB962C8B-B14F-4D97-AF65-F5344CB8AC3E}">
        <p14:creationId xmlns:p14="http://schemas.microsoft.com/office/powerpoint/2010/main" val="180179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5</a:t>
            </a:fld>
            <a:endParaRPr lang="en-GB"/>
          </a:p>
        </p:txBody>
      </p:sp>
    </p:spTree>
    <p:extLst>
      <p:ext uri="{BB962C8B-B14F-4D97-AF65-F5344CB8AC3E}">
        <p14:creationId xmlns:p14="http://schemas.microsoft.com/office/powerpoint/2010/main" val="232059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9</a:t>
            </a:fld>
            <a:endParaRPr lang="en-GB"/>
          </a:p>
        </p:txBody>
      </p:sp>
    </p:spTree>
    <p:extLst>
      <p:ext uri="{BB962C8B-B14F-4D97-AF65-F5344CB8AC3E}">
        <p14:creationId xmlns:p14="http://schemas.microsoft.com/office/powerpoint/2010/main" val="8656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34</a:t>
            </a:fld>
            <a:endParaRPr lang="en-GB"/>
          </a:p>
        </p:txBody>
      </p:sp>
    </p:spTree>
    <p:extLst>
      <p:ext uri="{BB962C8B-B14F-4D97-AF65-F5344CB8AC3E}">
        <p14:creationId xmlns:p14="http://schemas.microsoft.com/office/powerpoint/2010/main" val="30741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20001D-2462-472B-9E3E-5F18FC7628A0}" type="slidenum">
              <a:rPr lang="en-GB" smtClean="0"/>
              <a:t>57</a:t>
            </a:fld>
            <a:endParaRPr lang="en-GB"/>
          </a:p>
        </p:txBody>
      </p:sp>
    </p:spTree>
    <p:extLst>
      <p:ext uri="{BB962C8B-B14F-4D97-AF65-F5344CB8AC3E}">
        <p14:creationId xmlns:p14="http://schemas.microsoft.com/office/powerpoint/2010/main" val="12456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pPr>
            <a:r>
              <a:rPr lang="sv-SE" dirty="0"/>
              <a:t>Tullverkets verksamhet är organiserad i tio avdelningar. Vid varje operativ avdelning finns enheter med ansvar för ett sakområde inom ett visst geografiskt område: Nord, Öst, Väst och Syd. </a:t>
            </a:r>
          </a:p>
          <a:p>
            <a:endParaRPr lang="sv-SE" dirty="0"/>
          </a:p>
          <a:p>
            <a:r>
              <a:rPr lang="sv-SE" dirty="0"/>
              <a:t>Kontrollenhet nord ansvarar för kontrollverksamheten i kontrollzonen vid gränsen mot Norge inom Västra Götalands län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På klareringsexpeditionerna längs Norgegränsen från Eda och norrut hanterar tulltjänstemännen både svensk och norsk export och import.</a:t>
            </a:r>
            <a:r>
              <a:rPr lang="sv-SE" baseline="0" dirty="0"/>
              <a:t> </a:t>
            </a:r>
            <a:r>
              <a:rPr lang="sv-SE" dirty="0"/>
              <a:t>Gränstullsamarbetet har funnits sedan 1959 och det underlättar handeln och gränskontrollen längs hela den </a:t>
            </a:r>
            <a:r>
              <a:rPr lang="sv-SE" dirty="0" err="1"/>
              <a:t>svensknorska</a:t>
            </a:r>
            <a:r>
              <a:rPr lang="sv-SE" dirty="0"/>
              <a:t> gränsen. Samarbetet baseras på att man delar på personal och lokaler, så att det ena landets personal sköter tullhanteringen för båda ländernas räkning. Detta förenklar inte bara för tullmyndigheterna utan också för dem som passerar gränserna, eftersom de bara behöver stanna vid en plats för att uträtta sina tullärenden.</a:t>
            </a:r>
          </a:p>
          <a:p>
            <a:pPr>
              <a:lnSpc>
                <a:spcPct val="120000"/>
              </a:lnSpc>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0001D-2462-472B-9E3E-5F18FC7628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86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med bild">
    <p:bg>
      <p:bgPr>
        <a:solidFill>
          <a:schemeClr val="bg2"/>
        </a:solidFill>
        <a:effectLst/>
      </p:bgPr>
    </p:bg>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9A15DAA-6828-4F96-9E49-503AA00225C6}"/>
              </a:ext>
            </a:extLst>
          </p:cNvPr>
          <p:cNvSpPr>
            <a:spLocks noGrp="1"/>
          </p:cNvSpPr>
          <p:nvPr>
            <p:ph type="pic" sz="quarter" idx="13"/>
          </p:nvPr>
        </p:nvSpPr>
        <p:spPr>
          <a:xfrm>
            <a:off x="0" y="584200"/>
            <a:ext cx="12192000" cy="6289002"/>
          </a:xfrm>
          <a:solidFill>
            <a:schemeClr val="bg1">
              <a:lumMod val="95000"/>
            </a:schemeClr>
          </a:solidFill>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20FED66C-0D45-4FD3-8F2F-D4BB28429796}"/>
              </a:ext>
            </a:extLst>
          </p:cNvPr>
          <p:cNvSpPr>
            <a:spLocks noGrp="1"/>
          </p:cNvSpPr>
          <p:nvPr>
            <p:ph type="ctrTitle"/>
          </p:nvPr>
        </p:nvSpPr>
        <p:spPr>
          <a:xfrm>
            <a:off x="0" y="4157932"/>
            <a:ext cx="12192000" cy="2715271"/>
          </a:xfrm>
          <a:solidFill>
            <a:schemeClr val="tx2">
              <a:alpha val="80000"/>
            </a:schemeClr>
          </a:solidFill>
        </p:spPr>
        <p:txBody>
          <a:bodyPr lIns="432000" tIns="360000" rIns="1080000" bIns="2520000" anchor="t">
            <a:normAutofit/>
          </a:bodyPr>
          <a:lstStyle>
            <a:lvl1pPr algn="l">
              <a:defRPr sz="5400" b="1">
                <a:solidFill>
                  <a:schemeClr val="bg1"/>
                </a:solidFill>
              </a:defRPr>
            </a:lvl1pPr>
          </a:lstStyle>
          <a:p>
            <a:r>
              <a:rPr lang="sv-SE"/>
              <a:t>Klicka här för att ändra format</a:t>
            </a:r>
            <a:endParaRPr lang="en-GB" dirty="0"/>
          </a:p>
        </p:txBody>
      </p:sp>
      <p:sp>
        <p:nvSpPr>
          <p:cNvPr id="3" name="Underrubrik 2">
            <a:extLst>
              <a:ext uri="{FF2B5EF4-FFF2-40B4-BE49-F238E27FC236}">
                <a16:creationId xmlns:a16="http://schemas.microsoft.com/office/drawing/2014/main" id="{E32DB598-B523-4C42-B468-6CA1CF7F03B7}"/>
              </a:ext>
            </a:extLst>
          </p:cNvPr>
          <p:cNvSpPr>
            <a:spLocks noGrp="1"/>
          </p:cNvSpPr>
          <p:nvPr>
            <p:ph type="subTitle" idx="1"/>
          </p:nvPr>
        </p:nvSpPr>
        <p:spPr>
          <a:xfrm>
            <a:off x="498475" y="5948133"/>
            <a:ext cx="10485120" cy="482390"/>
          </a:xfrm>
          <a:noFill/>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GB" dirty="0"/>
          </a:p>
        </p:txBody>
      </p:sp>
      <p:sp>
        <p:nvSpPr>
          <p:cNvPr id="13" name="Platshållare för datum 3">
            <a:extLst>
              <a:ext uri="{FF2B5EF4-FFF2-40B4-BE49-F238E27FC236}">
                <a16:creationId xmlns:a16="http://schemas.microsoft.com/office/drawing/2014/main" id="{1744D3A1-5C57-4CF8-9D2E-343649D970C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6879CD91-6FF8-4AA3-BA3A-CAA592A14FD4}" type="datetime1">
              <a:rPr lang="sv-SE" smtClean="0"/>
              <a:t>2022-02-17</a:t>
            </a:fld>
            <a:endParaRPr lang="en-GB"/>
          </a:p>
        </p:txBody>
      </p:sp>
      <p:sp>
        <p:nvSpPr>
          <p:cNvPr id="14" name="Platshållare för sidfot 4">
            <a:extLst>
              <a:ext uri="{FF2B5EF4-FFF2-40B4-BE49-F238E27FC236}">
                <a16:creationId xmlns:a16="http://schemas.microsoft.com/office/drawing/2014/main" id="{8B3FB092-4FB5-4508-B20F-0CC2097C4501}"/>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15" name="Platshållare för bildnummer 5">
            <a:extLst>
              <a:ext uri="{FF2B5EF4-FFF2-40B4-BE49-F238E27FC236}">
                <a16:creationId xmlns:a16="http://schemas.microsoft.com/office/drawing/2014/main" id="{5FC39159-9FC9-4E24-BE7C-58E3EEC1E2E7}"/>
              </a:ext>
            </a:extLst>
          </p:cNvPr>
          <p:cNvSpPr>
            <a:spLocks noGrp="1"/>
          </p:cNvSpPr>
          <p:nvPr>
            <p:ph type="sldNum" sz="quarter" idx="4"/>
          </p:nvPr>
        </p:nvSpPr>
        <p:spPr>
          <a:xfrm>
            <a:off x="5927939" y="6448429"/>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256031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14E388-C963-4B36-BC76-4076A524221A}"/>
              </a:ext>
            </a:extLst>
          </p:cNvPr>
          <p:cNvSpPr>
            <a:spLocks noGrp="1"/>
          </p:cNvSpPr>
          <p:nvPr>
            <p:ph type="title"/>
          </p:nvPr>
        </p:nvSpPr>
        <p:spPr/>
        <p:txBody>
          <a:bodyPr/>
          <a:lstStyle/>
          <a:p>
            <a:r>
              <a:rPr lang="sv-SE"/>
              <a:t>Klicka här för att ändra format</a:t>
            </a:r>
            <a:endParaRPr lang="en-GB"/>
          </a:p>
        </p:txBody>
      </p:sp>
      <p:sp>
        <p:nvSpPr>
          <p:cNvPr id="3" name="Platshållare för datum 2">
            <a:extLst>
              <a:ext uri="{FF2B5EF4-FFF2-40B4-BE49-F238E27FC236}">
                <a16:creationId xmlns:a16="http://schemas.microsoft.com/office/drawing/2014/main" id="{909D4B26-A853-4B72-AB1A-0E27677E2540}"/>
              </a:ext>
            </a:extLst>
          </p:cNvPr>
          <p:cNvSpPr>
            <a:spLocks noGrp="1"/>
          </p:cNvSpPr>
          <p:nvPr>
            <p:ph type="dt" sz="half" idx="10"/>
          </p:nvPr>
        </p:nvSpPr>
        <p:spPr/>
        <p:txBody>
          <a:bodyPr/>
          <a:lstStyle/>
          <a:p>
            <a:fld id="{4EFBA0D4-BF54-4CF4-B129-63810A372FF1}" type="datetime1">
              <a:rPr lang="sv-SE" smtClean="0"/>
              <a:t>2022-02-17</a:t>
            </a:fld>
            <a:endParaRPr lang="en-GB"/>
          </a:p>
        </p:txBody>
      </p:sp>
      <p:sp>
        <p:nvSpPr>
          <p:cNvPr id="4" name="Platshållare för sidfot 3">
            <a:extLst>
              <a:ext uri="{FF2B5EF4-FFF2-40B4-BE49-F238E27FC236}">
                <a16:creationId xmlns:a16="http://schemas.microsoft.com/office/drawing/2014/main" id="{C499B467-A5CB-488C-A7FE-5EB784DBCC05}"/>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EF5A55A7-11A6-4AA6-A7A4-A0F0BE66D191}"/>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423809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rubrik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2C0CD-B663-4C29-A6E6-559513FDB529}"/>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DC35205E-BC8C-4EB3-8E9D-2AA04E1A13F2}"/>
              </a:ext>
            </a:extLst>
          </p:cNvPr>
          <p:cNvSpPr>
            <a:spLocks noGrp="1"/>
          </p:cNvSpPr>
          <p:nvPr>
            <p:ph type="dt" sz="half" idx="10"/>
          </p:nvPr>
        </p:nvSpPr>
        <p:spPr/>
        <p:txBody>
          <a:bodyPr/>
          <a:lstStyle/>
          <a:p>
            <a:fld id="{88F582C2-C389-4A3A-A925-504C6A2267C4}" type="datetime1">
              <a:rPr lang="sv-SE" smtClean="0"/>
              <a:t>2022-02-17</a:t>
            </a:fld>
            <a:endParaRPr lang="en-GB"/>
          </a:p>
        </p:txBody>
      </p:sp>
      <p:sp>
        <p:nvSpPr>
          <p:cNvPr id="4" name="Platshållare för sidfot 3">
            <a:extLst>
              <a:ext uri="{FF2B5EF4-FFF2-40B4-BE49-F238E27FC236}">
                <a16:creationId xmlns:a16="http://schemas.microsoft.com/office/drawing/2014/main" id="{FF62C1BD-ECBA-423E-9E34-798C81B77BF8}"/>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DB5F0E13-BF1E-4CAD-8982-57F98FDE01A0}"/>
              </a:ext>
            </a:extLst>
          </p:cNvPr>
          <p:cNvSpPr>
            <a:spLocks noGrp="1"/>
          </p:cNvSpPr>
          <p:nvPr>
            <p:ph type="sldNum" sz="quarter" idx="12"/>
          </p:nvPr>
        </p:nvSpPr>
        <p:spPr/>
        <p:txBody>
          <a:body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55608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2C0CD-B663-4C29-A6E6-559513FDB529}"/>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sv-SE" dirty="0"/>
          </a:p>
        </p:txBody>
      </p:sp>
      <p:sp>
        <p:nvSpPr>
          <p:cNvPr id="6" name="Rektangel 5">
            <a:extLst>
              <a:ext uri="{FF2B5EF4-FFF2-40B4-BE49-F238E27FC236}">
                <a16:creationId xmlns:a16="http://schemas.microsoft.com/office/drawing/2014/main" id="{7D7AF5E9-290D-EA4C-9E7B-AF33E9D299D9}"/>
              </a:ext>
            </a:extLst>
          </p:cNvPr>
          <p:cNvSpPr/>
          <p:nvPr userDrawn="1"/>
        </p:nvSpPr>
        <p:spPr>
          <a:xfrm>
            <a:off x="0" y="5949280"/>
            <a:ext cx="12192000" cy="90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70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bild med budskap">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4E9C9347-4672-4848-9867-E73A9E103479}"/>
              </a:ext>
            </a:extLst>
          </p:cNvPr>
          <p:cNvSpPr>
            <a:spLocks noGrp="1"/>
          </p:cNvSpPr>
          <p:nvPr>
            <p:ph type="pic" sz="quarter" idx="13"/>
          </p:nvPr>
        </p:nvSpPr>
        <p:spPr>
          <a:xfrm>
            <a:off x="0" y="584200"/>
            <a:ext cx="12192000" cy="6273800"/>
          </a:xfrm>
          <a:solidFill>
            <a:schemeClr val="bg1">
              <a:lumMod val="95000"/>
            </a:schemeClr>
          </a:solidFill>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4A753627-ACE9-42E2-83E8-4EA60F40B7EE}"/>
              </a:ext>
            </a:extLst>
          </p:cNvPr>
          <p:cNvSpPr>
            <a:spLocks noGrp="1"/>
          </p:cNvSpPr>
          <p:nvPr>
            <p:ph type="title"/>
          </p:nvPr>
        </p:nvSpPr>
        <p:spPr>
          <a:xfrm>
            <a:off x="7018638" y="0"/>
            <a:ext cx="4703762" cy="6356479"/>
          </a:xfrm>
          <a:solidFill>
            <a:schemeClr val="tx2">
              <a:alpha val="80000"/>
            </a:schemeClr>
          </a:solidFill>
        </p:spPr>
        <p:txBody>
          <a:bodyPr lIns="360000" tIns="360000" rIns="360000" bIns="360000"/>
          <a:lstStyle>
            <a:lvl1pPr algn="ctr">
              <a:defRPr>
                <a:solidFill>
                  <a:schemeClr val="bg1"/>
                </a:solidFill>
              </a:defRPr>
            </a:lvl1p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7D23A1B2-72C2-406D-966E-114CCC57543C}"/>
              </a:ext>
            </a:extLst>
          </p:cNvPr>
          <p:cNvSpPr>
            <a:spLocks noGrp="1"/>
          </p:cNvSpPr>
          <p:nvPr>
            <p:ph type="dt" sz="half" idx="10"/>
          </p:nvPr>
        </p:nvSpPr>
        <p:spPr/>
        <p:txBody>
          <a:bodyPr/>
          <a:lstStyle/>
          <a:p>
            <a:fld id="{3C667F8A-BCE5-4F16-AC7B-18DC4C96E72A}" type="datetime1">
              <a:rPr lang="sv-SE" smtClean="0"/>
              <a:t>2022-02-17</a:t>
            </a:fld>
            <a:endParaRPr lang="en-GB"/>
          </a:p>
        </p:txBody>
      </p:sp>
      <p:sp>
        <p:nvSpPr>
          <p:cNvPr id="4" name="Platshållare för sidfot 3">
            <a:extLst>
              <a:ext uri="{FF2B5EF4-FFF2-40B4-BE49-F238E27FC236}">
                <a16:creationId xmlns:a16="http://schemas.microsoft.com/office/drawing/2014/main" id="{83F69F95-C1F4-4F6B-B290-F601B93FA0D6}"/>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25C9176A-60AE-4748-BF45-619CDE471F6C}"/>
              </a:ext>
            </a:extLst>
          </p:cNvPr>
          <p:cNvSpPr>
            <a:spLocks noGrp="1"/>
          </p:cNvSpPr>
          <p:nvPr>
            <p:ph type="sldNum" sz="quarter" idx="12"/>
          </p:nvPr>
        </p:nvSpPr>
        <p:spPr/>
        <p:txBody>
          <a:bodyPr/>
          <a:lstStyle/>
          <a:p>
            <a:fld id="{6279B7BD-3E0A-4A87-B80C-ECDE9D4B211B}" type="slidenum">
              <a:rPr lang="en-GB" smtClean="0"/>
              <a:pPr/>
              <a:t>‹#›</a:t>
            </a:fld>
            <a:endParaRPr lang="en-GB"/>
          </a:p>
        </p:txBody>
      </p:sp>
    </p:spTree>
    <p:extLst>
      <p:ext uri="{BB962C8B-B14F-4D97-AF65-F5344CB8AC3E}">
        <p14:creationId xmlns:p14="http://schemas.microsoft.com/office/powerpoint/2010/main" val="798326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ida med bild">
    <p:spTree>
      <p:nvGrpSpPr>
        <p:cNvPr id="1" name=""/>
        <p:cNvGrpSpPr/>
        <p:nvPr/>
      </p:nvGrpSpPr>
      <p:grpSpPr>
        <a:xfrm>
          <a:off x="0" y="0"/>
          <a:ext cx="0" cy="0"/>
          <a:chOff x="0" y="0"/>
          <a:chExt cx="0" cy="0"/>
        </a:xfrm>
      </p:grpSpPr>
      <p:sp>
        <p:nvSpPr>
          <p:cNvPr id="6" name="Platshållare för bild 6">
            <a:extLst>
              <a:ext uri="{FF2B5EF4-FFF2-40B4-BE49-F238E27FC236}">
                <a16:creationId xmlns:a16="http://schemas.microsoft.com/office/drawing/2014/main" id="{C75BFF65-50AD-4702-BCF5-1AF957A99E83}"/>
              </a:ext>
            </a:extLst>
          </p:cNvPr>
          <p:cNvSpPr>
            <a:spLocks noGrp="1"/>
          </p:cNvSpPr>
          <p:nvPr>
            <p:ph type="pic" sz="quarter" idx="13"/>
          </p:nvPr>
        </p:nvSpPr>
        <p:spPr>
          <a:xfrm>
            <a:off x="0" y="584200"/>
            <a:ext cx="9156700" cy="5712396"/>
          </a:xfrm>
          <a:solidFill>
            <a:schemeClr val="bg1">
              <a:lumMod val="95000"/>
            </a:schemeClr>
          </a:solidFill>
        </p:spPr>
        <p:txBody>
          <a:bodyPr anchor="ctr"/>
          <a:lstStyle>
            <a:lvl1pPr algn="ctr">
              <a:defRPr/>
            </a:lvl1pPr>
          </a:lstStyle>
          <a:p>
            <a:r>
              <a:rPr lang="sv-SE"/>
              <a:t>Klicka på ikonen för att lägga till en bild</a:t>
            </a:r>
            <a:endParaRPr lang="en-GB" dirty="0"/>
          </a:p>
        </p:txBody>
      </p:sp>
      <p:sp>
        <p:nvSpPr>
          <p:cNvPr id="2" name="Rubrik 1">
            <a:extLst>
              <a:ext uri="{FF2B5EF4-FFF2-40B4-BE49-F238E27FC236}">
                <a16:creationId xmlns:a16="http://schemas.microsoft.com/office/drawing/2014/main" id="{FAC80185-40B1-4E8C-AC40-810FBBBE5AAF}"/>
              </a:ext>
            </a:extLst>
          </p:cNvPr>
          <p:cNvSpPr>
            <a:spLocks noGrp="1"/>
          </p:cNvSpPr>
          <p:nvPr>
            <p:ph type="title"/>
          </p:nvPr>
        </p:nvSpPr>
        <p:spPr>
          <a:xfrm>
            <a:off x="6096000" y="1498600"/>
            <a:ext cx="5597524" cy="4051300"/>
          </a:xfrm>
          <a:solidFill>
            <a:schemeClr val="tx2"/>
          </a:solidFill>
        </p:spPr>
        <p:txBody>
          <a:bodyPr lIns="180000" tIns="360000" rIns="180000" bIns="360000"/>
          <a:lstStyle>
            <a:lvl1pPr algn="ctr">
              <a:defRPr>
                <a:solidFill>
                  <a:schemeClr val="bg1"/>
                </a:solidFill>
              </a:defRPr>
            </a:lvl1p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7DC6AC8D-2AC4-416D-BC9D-329825845E77}"/>
              </a:ext>
            </a:extLst>
          </p:cNvPr>
          <p:cNvSpPr>
            <a:spLocks noGrp="1"/>
          </p:cNvSpPr>
          <p:nvPr>
            <p:ph type="dt" sz="half" idx="10"/>
          </p:nvPr>
        </p:nvSpPr>
        <p:spPr/>
        <p:txBody>
          <a:bodyPr/>
          <a:lstStyle/>
          <a:p>
            <a:fld id="{B9314E1D-09A8-4D1A-8B98-55E570E367ED}" type="datetime1">
              <a:rPr lang="sv-SE" smtClean="0"/>
              <a:t>2022-02-17</a:t>
            </a:fld>
            <a:endParaRPr lang="en-GB"/>
          </a:p>
        </p:txBody>
      </p:sp>
      <p:sp>
        <p:nvSpPr>
          <p:cNvPr id="4" name="Platshållare för sidfot 3">
            <a:extLst>
              <a:ext uri="{FF2B5EF4-FFF2-40B4-BE49-F238E27FC236}">
                <a16:creationId xmlns:a16="http://schemas.microsoft.com/office/drawing/2014/main" id="{62AD7D29-0E23-4D9C-B650-8C5CA6BA2903}"/>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78C8743E-4986-487F-AE8B-42345A3D1AA9}"/>
              </a:ext>
            </a:extLst>
          </p:cNvPr>
          <p:cNvSpPr>
            <a:spLocks noGrp="1"/>
          </p:cNvSpPr>
          <p:nvPr>
            <p:ph type="sldNum" sz="quarter" idx="12"/>
          </p:nvPr>
        </p:nvSpPr>
        <p:spPr/>
        <p:txBody>
          <a:body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4104737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a utan bild">
    <p:bg>
      <p:bgPr>
        <a:solidFill>
          <a:schemeClr val="tx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DC6AC8D-2AC4-416D-BC9D-329825845E77}"/>
              </a:ext>
            </a:extLst>
          </p:cNvPr>
          <p:cNvSpPr>
            <a:spLocks noGrp="1"/>
          </p:cNvSpPr>
          <p:nvPr>
            <p:ph type="dt" sz="half" idx="10"/>
          </p:nvPr>
        </p:nvSpPr>
        <p:spPr/>
        <p:txBody>
          <a:bodyPr/>
          <a:lstStyle/>
          <a:p>
            <a:fld id="{02D112C5-0016-4473-B3E3-34D46E629BE1}" type="datetime1">
              <a:rPr lang="sv-SE" smtClean="0"/>
              <a:t>2022-02-17</a:t>
            </a:fld>
            <a:endParaRPr lang="en-GB"/>
          </a:p>
        </p:txBody>
      </p:sp>
      <p:sp>
        <p:nvSpPr>
          <p:cNvPr id="4" name="Platshållare för sidfot 3">
            <a:extLst>
              <a:ext uri="{FF2B5EF4-FFF2-40B4-BE49-F238E27FC236}">
                <a16:creationId xmlns:a16="http://schemas.microsoft.com/office/drawing/2014/main" id="{62AD7D29-0E23-4D9C-B650-8C5CA6BA2903}"/>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78C8743E-4986-487F-AE8B-42345A3D1AA9}"/>
              </a:ext>
            </a:extLst>
          </p:cNvPr>
          <p:cNvSpPr>
            <a:spLocks noGrp="1"/>
          </p:cNvSpPr>
          <p:nvPr>
            <p:ph type="sldNum" sz="quarter" idx="12"/>
          </p:nvPr>
        </p:nvSpPr>
        <p:spPr/>
        <p:txBody>
          <a:bodyPr/>
          <a:lstStyle/>
          <a:p>
            <a:fld id="{6279B7BD-3E0A-4A87-B80C-ECDE9D4B211B}" type="slidenum">
              <a:rPr lang="en-GB" smtClean="0"/>
              <a:pPr/>
              <a:t>‹#›</a:t>
            </a:fld>
            <a:endParaRPr lang="en-GB" dirty="0"/>
          </a:p>
        </p:txBody>
      </p:sp>
      <p:sp>
        <p:nvSpPr>
          <p:cNvPr id="7" name="Rubrik 6">
            <a:extLst>
              <a:ext uri="{FF2B5EF4-FFF2-40B4-BE49-F238E27FC236}">
                <a16:creationId xmlns:a16="http://schemas.microsoft.com/office/drawing/2014/main" id="{A102CFC2-BB30-49EC-99DF-10968D6DC65B}"/>
              </a:ext>
            </a:extLst>
          </p:cNvPr>
          <p:cNvSpPr>
            <a:spLocks noGrp="1"/>
          </p:cNvSpPr>
          <p:nvPr>
            <p:ph type="title"/>
          </p:nvPr>
        </p:nvSpPr>
        <p:spPr>
          <a:xfrm>
            <a:off x="6264014" y="1806178"/>
            <a:ext cx="5447023" cy="1325563"/>
          </a:xfrm>
        </p:spPr>
        <p:txBody>
          <a:bodyPr anchor="b"/>
          <a:lstStyle>
            <a:lvl1pPr algn="l">
              <a:defRPr>
                <a:solidFill>
                  <a:schemeClr val="bg1"/>
                </a:solidFill>
              </a:defRPr>
            </a:lvl1pPr>
          </a:lstStyle>
          <a:p>
            <a:r>
              <a:rPr lang="sv-SE"/>
              <a:t>Klicka här för att ändra format</a:t>
            </a:r>
            <a:endParaRPr lang="sv-SE" dirty="0"/>
          </a:p>
        </p:txBody>
      </p:sp>
      <p:sp>
        <p:nvSpPr>
          <p:cNvPr id="10" name="Platshållare för text 9">
            <a:extLst>
              <a:ext uri="{FF2B5EF4-FFF2-40B4-BE49-F238E27FC236}">
                <a16:creationId xmlns:a16="http://schemas.microsoft.com/office/drawing/2014/main" id="{B96D5B40-DF51-4FC3-ADDA-D9359FDBE175}"/>
              </a:ext>
            </a:extLst>
          </p:cNvPr>
          <p:cNvSpPr>
            <a:spLocks noGrp="1"/>
          </p:cNvSpPr>
          <p:nvPr>
            <p:ph type="body" sz="quarter" idx="13"/>
          </p:nvPr>
        </p:nvSpPr>
        <p:spPr>
          <a:xfrm>
            <a:off x="6264060" y="3429001"/>
            <a:ext cx="5448514" cy="1849056"/>
          </a:xfrm>
        </p:spPr>
        <p:txBody>
          <a:bodyPr>
            <a:normAutofit/>
          </a:bodyPr>
          <a:lstStyle>
            <a:lvl1pPr marL="0" indent="0" algn="l">
              <a:buNone/>
              <a:defRPr sz="2400">
                <a:solidFill>
                  <a:schemeClr val="bg1"/>
                </a:solidFill>
              </a:defRPr>
            </a:lvl1pPr>
            <a:lvl2pPr marL="269875" indent="0" algn="ctr">
              <a:buNone/>
              <a:defRPr>
                <a:solidFill>
                  <a:schemeClr val="bg1"/>
                </a:solidFill>
              </a:defRPr>
            </a:lvl2pPr>
            <a:lvl3pPr marL="452438" indent="0" algn="ctr">
              <a:buNone/>
              <a:defRPr>
                <a:solidFill>
                  <a:schemeClr val="bg1"/>
                </a:solidFill>
              </a:defRPr>
            </a:lvl3pPr>
            <a:lvl4pPr marL="625475" indent="0" algn="ctr">
              <a:buNone/>
              <a:defRPr>
                <a:solidFill>
                  <a:schemeClr val="bg1"/>
                </a:solidFill>
              </a:defRPr>
            </a:lvl4pPr>
            <a:lvl5pPr marL="808038" indent="0" algn="ctr">
              <a:buNone/>
              <a:defRPr>
                <a:solidFill>
                  <a:schemeClr val="bg1"/>
                </a:solidFill>
              </a:defRPr>
            </a:lvl5pPr>
          </a:lstStyle>
          <a:p>
            <a:pPr lvl="0"/>
            <a:r>
              <a:rPr lang="sv-SE"/>
              <a:t>Redigera format för bakgrundstext</a:t>
            </a:r>
          </a:p>
        </p:txBody>
      </p:sp>
      <p:sp>
        <p:nvSpPr>
          <p:cNvPr id="12" name="Platshållare för text 11">
            <a:extLst>
              <a:ext uri="{FF2B5EF4-FFF2-40B4-BE49-F238E27FC236}">
                <a16:creationId xmlns:a16="http://schemas.microsoft.com/office/drawing/2014/main" id="{F0AC2A30-B8B7-4444-A3FE-A41360ABFB05}"/>
              </a:ext>
            </a:extLst>
          </p:cNvPr>
          <p:cNvSpPr>
            <a:spLocks noGrp="1"/>
          </p:cNvSpPr>
          <p:nvPr>
            <p:ph type="body" sz="quarter" idx="14" hasCustomPrompt="1"/>
          </p:nvPr>
        </p:nvSpPr>
        <p:spPr>
          <a:xfrm>
            <a:off x="479425" y="1592344"/>
            <a:ext cx="5615038" cy="4716381"/>
          </a:xfrm>
          <a:noFill/>
        </p:spPr>
        <p:txBody>
          <a:bodyPr anchor="ctr">
            <a:noAutofit/>
          </a:bodyPr>
          <a:lstStyle>
            <a:lvl1pPr marL="0" indent="0" algn="ctr">
              <a:buNone/>
              <a:defRPr sz="35000" b="1" kern="1000" spc="-2500" baseline="0">
                <a:solidFill>
                  <a:schemeClr val="accent2"/>
                </a:solidFill>
              </a:defRPr>
            </a:lvl1pPr>
          </a:lstStyle>
          <a:p>
            <a:pPr lvl="0"/>
            <a:r>
              <a:rPr lang="sv-SE" dirty="0"/>
              <a:t>1</a:t>
            </a:r>
          </a:p>
        </p:txBody>
      </p:sp>
    </p:spTree>
    <p:extLst>
      <p:ext uri="{BB962C8B-B14F-4D97-AF65-F5344CB8AC3E}">
        <p14:creationId xmlns:p14="http://schemas.microsoft.com/office/powerpoint/2010/main" val="1333691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9A15DAA-6828-4F96-9E49-503AA00225C6}"/>
              </a:ext>
            </a:extLst>
          </p:cNvPr>
          <p:cNvSpPr>
            <a:spLocks noGrp="1"/>
          </p:cNvSpPr>
          <p:nvPr>
            <p:ph type="pic" sz="quarter" idx="13"/>
          </p:nvPr>
        </p:nvSpPr>
        <p:spPr>
          <a:xfrm>
            <a:off x="0" y="584200"/>
            <a:ext cx="12192000" cy="6289002"/>
          </a:xfrm>
          <a:solidFill>
            <a:schemeClr val="bg1">
              <a:lumMod val="95000"/>
            </a:schemeClr>
          </a:solidFill>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20FED66C-0D45-4FD3-8F2F-D4BB28429796}"/>
              </a:ext>
            </a:extLst>
          </p:cNvPr>
          <p:cNvSpPr>
            <a:spLocks noGrp="1"/>
          </p:cNvSpPr>
          <p:nvPr>
            <p:ph type="ctrTitle"/>
          </p:nvPr>
        </p:nvSpPr>
        <p:spPr>
          <a:xfrm>
            <a:off x="0" y="4157932"/>
            <a:ext cx="12192000" cy="2715271"/>
          </a:xfrm>
          <a:solidFill>
            <a:schemeClr val="tx2">
              <a:alpha val="80000"/>
            </a:schemeClr>
          </a:solidFill>
        </p:spPr>
        <p:txBody>
          <a:bodyPr lIns="432000" tIns="360000" rIns="5400000" bIns="2520000" anchor="t">
            <a:normAutofit/>
          </a:bodyPr>
          <a:lstStyle>
            <a:lvl1pPr algn="l">
              <a:defRPr sz="5400" b="1">
                <a:solidFill>
                  <a:schemeClr val="bg1"/>
                </a:solidFill>
              </a:defRPr>
            </a:lvl1pPr>
          </a:lstStyle>
          <a:p>
            <a:r>
              <a:rPr lang="sv-SE"/>
              <a:t>Klicka här för att ändra format</a:t>
            </a:r>
            <a:endParaRPr lang="en-GB" dirty="0"/>
          </a:p>
        </p:txBody>
      </p:sp>
      <p:sp>
        <p:nvSpPr>
          <p:cNvPr id="3" name="Underrubrik 2">
            <a:extLst>
              <a:ext uri="{FF2B5EF4-FFF2-40B4-BE49-F238E27FC236}">
                <a16:creationId xmlns:a16="http://schemas.microsoft.com/office/drawing/2014/main" id="{E32DB598-B523-4C42-B468-6CA1CF7F03B7}"/>
              </a:ext>
            </a:extLst>
          </p:cNvPr>
          <p:cNvSpPr>
            <a:spLocks noGrp="1"/>
          </p:cNvSpPr>
          <p:nvPr>
            <p:ph type="subTitle" idx="1"/>
          </p:nvPr>
        </p:nvSpPr>
        <p:spPr>
          <a:xfrm>
            <a:off x="6628872" y="4528457"/>
            <a:ext cx="5055656" cy="1759446"/>
          </a:xfrm>
          <a:noFill/>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GB" dirty="0"/>
          </a:p>
        </p:txBody>
      </p:sp>
      <p:sp>
        <p:nvSpPr>
          <p:cNvPr id="13" name="Platshållare för datum 3">
            <a:extLst>
              <a:ext uri="{FF2B5EF4-FFF2-40B4-BE49-F238E27FC236}">
                <a16:creationId xmlns:a16="http://schemas.microsoft.com/office/drawing/2014/main" id="{1744D3A1-5C57-4CF8-9D2E-343649D970C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0CB62774-E02D-43D5-B6CE-E082FC281889}" type="datetime1">
              <a:rPr lang="sv-SE" smtClean="0"/>
              <a:t>2022-02-17</a:t>
            </a:fld>
            <a:endParaRPr lang="en-GB"/>
          </a:p>
        </p:txBody>
      </p:sp>
      <p:sp>
        <p:nvSpPr>
          <p:cNvPr id="14" name="Platshållare för sidfot 4">
            <a:extLst>
              <a:ext uri="{FF2B5EF4-FFF2-40B4-BE49-F238E27FC236}">
                <a16:creationId xmlns:a16="http://schemas.microsoft.com/office/drawing/2014/main" id="{8B3FB092-4FB5-4508-B20F-0CC2097C4501}"/>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15" name="Platshållare för bildnummer 5">
            <a:extLst>
              <a:ext uri="{FF2B5EF4-FFF2-40B4-BE49-F238E27FC236}">
                <a16:creationId xmlns:a16="http://schemas.microsoft.com/office/drawing/2014/main" id="{5FC39159-9FC9-4E24-BE7C-58E3EEC1E2E7}"/>
              </a:ext>
            </a:extLst>
          </p:cNvPr>
          <p:cNvSpPr>
            <a:spLocks noGrp="1"/>
          </p:cNvSpPr>
          <p:nvPr>
            <p:ph type="sldNum" sz="quarter" idx="4"/>
          </p:nvPr>
        </p:nvSpPr>
        <p:spPr>
          <a:xfrm>
            <a:off x="5927939" y="6448429"/>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Tree>
    <p:extLst>
      <p:ext uri="{BB962C8B-B14F-4D97-AF65-F5344CB8AC3E}">
        <p14:creationId xmlns:p14="http://schemas.microsoft.com/office/powerpoint/2010/main" val="2502936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28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utan bild alt.2">
    <p:bg>
      <p:bgPr>
        <a:solidFill>
          <a:schemeClr val="tx2"/>
        </a:solidFill>
        <a:effectLst/>
      </p:bgPr>
    </p:bg>
    <p:spTree>
      <p:nvGrpSpPr>
        <p:cNvPr id="1" name=""/>
        <p:cNvGrpSpPr/>
        <p:nvPr/>
      </p:nvGrpSpPr>
      <p:grpSpPr>
        <a:xfrm>
          <a:off x="0" y="0"/>
          <a:ext cx="0" cy="0"/>
          <a:chOff x="0" y="0"/>
          <a:chExt cx="0" cy="0"/>
        </a:xfrm>
      </p:grpSpPr>
      <p:sp>
        <p:nvSpPr>
          <p:cNvPr id="17" name="Platshållare för text 16">
            <a:extLst>
              <a:ext uri="{FF2B5EF4-FFF2-40B4-BE49-F238E27FC236}">
                <a16:creationId xmlns:a16="http://schemas.microsoft.com/office/drawing/2014/main" id="{50E8FA98-E7D8-4C97-9AD3-E3B0E8640645}"/>
              </a:ext>
            </a:extLst>
          </p:cNvPr>
          <p:cNvSpPr>
            <a:spLocks noGrp="1"/>
          </p:cNvSpPr>
          <p:nvPr>
            <p:ph type="body" sz="quarter" idx="12" hasCustomPrompt="1"/>
          </p:nvPr>
        </p:nvSpPr>
        <p:spPr>
          <a:xfrm>
            <a:off x="8284571" y="-7620"/>
            <a:ext cx="3404195" cy="6316345"/>
          </a:xfrm>
          <a:custGeom>
            <a:avLst/>
            <a:gdLst>
              <a:gd name="connsiteX0" fmla="*/ 0 w 3404195"/>
              <a:gd name="connsiteY0" fmla="*/ 0 h 6316345"/>
              <a:gd name="connsiteX1" fmla="*/ 3404195 w 3404195"/>
              <a:gd name="connsiteY1" fmla="*/ 0 h 6316345"/>
              <a:gd name="connsiteX2" fmla="*/ 3404195 w 3404195"/>
              <a:gd name="connsiteY2" fmla="*/ 6316345 h 6316345"/>
              <a:gd name="connsiteX3" fmla="*/ 0 w 3404195"/>
              <a:gd name="connsiteY3" fmla="*/ 6316345 h 6316345"/>
            </a:gdLst>
            <a:ahLst/>
            <a:cxnLst>
              <a:cxn ang="0">
                <a:pos x="connsiteX0" y="connsiteY0"/>
              </a:cxn>
              <a:cxn ang="0">
                <a:pos x="connsiteX1" y="connsiteY1"/>
              </a:cxn>
              <a:cxn ang="0">
                <a:pos x="connsiteX2" y="connsiteY2"/>
              </a:cxn>
              <a:cxn ang="0">
                <a:pos x="connsiteX3" y="connsiteY3"/>
              </a:cxn>
            </a:cxnLst>
            <a:rect l="l" t="t" r="r" b="b"/>
            <a:pathLst>
              <a:path w="3404195" h="6316345">
                <a:moveTo>
                  <a:pt x="0" y="0"/>
                </a:moveTo>
                <a:lnTo>
                  <a:pt x="3404195" y="0"/>
                </a:lnTo>
                <a:lnTo>
                  <a:pt x="3404195" y="6316345"/>
                </a:lnTo>
                <a:lnTo>
                  <a:pt x="0" y="6316345"/>
                </a:lnTo>
                <a:close/>
              </a:path>
            </a:pathLst>
          </a:custGeom>
          <a:solidFill>
            <a:schemeClr val="accent2"/>
          </a:solidFill>
        </p:spPr>
        <p:txBody>
          <a:bodyPr wrap="square">
            <a:noAutofit/>
          </a:bodyPr>
          <a:lstStyle>
            <a:lvl1pPr marL="0" indent="0">
              <a:buNone/>
              <a:defRPr sz="100"/>
            </a:lvl1pPr>
          </a:lstStyle>
          <a:p>
            <a:pPr lvl="0"/>
            <a:r>
              <a:rPr lang="sv-SE" dirty="0"/>
              <a:t> </a:t>
            </a:r>
            <a:endParaRPr lang="en-GB" dirty="0"/>
          </a:p>
        </p:txBody>
      </p:sp>
      <p:sp>
        <p:nvSpPr>
          <p:cNvPr id="8" name="Platshållare för innehåll 7">
            <a:extLst>
              <a:ext uri="{FF2B5EF4-FFF2-40B4-BE49-F238E27FC236}">
                <a16:creationId xmlns:a16="http://schemas.microsoft.com/office/drawing/2014/main" id="{16649063-32A9-4EF3-996E-165065104B9E}"/>
              </a:ext>
            </a:extLst>
          </p:cNvPr>
          <p:cNvSpPr>
            <a:spLocks noGrp="1"/>
          </p:cNvSpPr>
          <p:nvPr>
            <p:ph sz="quarter" idx="14" hasCustomPrompt="1"/>
          </p:nvPr>
        </p:nvSpPr>
        <p:spPr>
          <a:xfrm>
            <a:off x="8909050" y="2830513"/>
            <a:ext cx="2243138" cy="2146300"/>
          </a:xfrm>
        </p:spPr>
        <p:txBody>
          <a:bodyPr/>
          <a:lstStyle>
            <a:lvl1pPr>
              <a:defRPr/>
            </a:lvl1pPr>
          </a:lstStyle>
          <a:p>
            <a:pPr lvl="0"/>
            <a:r>
              <a:rPr lang="sv-SE" dirty="0" err="1"/>
              <a:t>Klista</a:t>
            </a:r>
            <a:r>
              <a:rPr lang="sv-SE" dirty="0"/>
              <a:t> in ikon här och den kommer synas i visningsläget</a:t>
            </a:r>
          </a:p>
        </p:txBody>
      </p:sp>
      <p:sp>
        <p:nvSpPr>
          <p:cNvPr id="7" name="Rektangel 6">
            <a:extLst>
              <a:ext uri="{FF2B5EF4-FFF2-40B4-BE49-F238E27FC236}">
                <a16:creationId xmlns:a16="http://schemas.microsoft.com/office/drawing/2014/main" id="{7735509F-76B0-4ACE-840B-3D70D0EE4BB3}"/>
              </a:ext>
            </a:extLst>
          </p:cNvPr>
          <p:cNvSpPr/>
          <p:nvPr userDrawn="1"/>
        </p:nvSpPr>
        <p:spPr>
          <a:xfrm>
            <a:off x="0" y="630872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a:extLst>
              <a:ext uri="{FF2B5EF4-FFF2-40B4-BE49-F238E27FC236}">
                <a16:creationId xmlns:a16="http://schemas.microsoft.com/office/drawing/2014/main" id="{1744D3A1-5C57-4CF8-9D2E-343649D970C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C1FA668E-5518-4FE4-8E30-15DA873435E4}" type="datetime1">
              <a:rPr lang="sv-SE" smtClean="0"/>
              <a:t>2022-02-17</a:t>
            </a:fld>
            <a:endParaRPr lang="en-GB"/>
          </a:p>
        </p:txBody>
      </p:sp>
      <p:sp>
        <p:nvSpPr>
          <p:cNvPr id="14" name="Platshållare för sidfot 4">
            <a:extLst>
              <a:ext uri="{FF2B5EF4-FFF2-40B4-BE49-F238E27FC236}">
                <a16:creationId xmlns:a16="http://schemas.microsoft.com/office/drawing/2014/main" id="{8B3FB092-4FB5-4508-B20F-0CC2097C4501}"/>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15" name="Platshållare för bildnummer 5">
            <a:extLst>
              <a:ext uri="{FF2B5EF4-FFF2-40B4-BE49-F238E27FC236}">
                <a16:creationId xmlns:a16="http://schemas.microsoft.com/office/drawing/2014/main" id="{5FC39159-9FC9-4E24-BE7C-58E3EEC1E2E7}"/>
              </a:ext>
            </a:extLst>
          </p:cNvPr>
          <p:cNvSpPr>
            <a:spLocks noGrp="1"/>
          </p:cNvSpPr>
          <p:nvPr>
            <p:ph type="sldNum" sz="quarter" idx="4"/>
          </p:nvPr>
        </p:nvSpPr>
        <p:spPr>
          <a:xfrm>
            <a:off x="5927939" y="6448429"/>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
        <p:nvSpPr>
          <p:cNvPr id="4" name="Rubrik 3">
            <a:extLst>
              <a:ext uri="{FF2B5EF4-FFF2-40B4-BE49-F238E27FC236}">
                <a16:creationId xmlns:a16="http://schemas.microsoft.com/office/drawing/2014/main" id="{D2911C92-4E4E-4F68-9F9B-397E788258EE}"/>
              </a:ext>
            </a:extLst>
          </p:cNvPr>
          <p:cNvSpPr>
            <a:spLocks noGrp="1"/>
          </p:cNvSpPr>
          <p:nvPr>
            <p:ph type="title"/>
          </p:nvPr>
        </p:nvSpPr>
        <p:spPr>
          <a:xfrm>
            <a:off x="479425" y="2829831"/>
            <a:ext cx="7530133" cy="1325563"/>
          </a:xfrm>
        </p:spPr>
        <p:txBody>
          <a:bodyPr>
            <a:noAutofit/>
          </a:bodyPr>
          <a:lstStyle>
            <a:lvl1pPr>
              <a:defRPr sz="5400" b="1">
                <a:solidFill>
                  <a:schemeClr val="bg1"/>
                </a:solidFill>
              </a:defRPr>
            </a:lvl1pPr>
          </a:lstStyle>
          <a:p>
            <a:r>
              <a:rPr lang="sv-SE"/>
              <a:t>Klicka här för att ändra format</a:t>
            </a:r>
            <a:endParaRPr lang="sv-SE" dirty="0"/>
          </a:p>
        </p:txBody>
      </p:sp>
      <p:sp>
        <p:nvSpPr>
          <p:cNvPr id="6" name="Platshållare för text 5">
            <a:extLst>
              <a:ext uri="{FF2B5EF4-FFF2-40B4-BE49-F238E27FC236}">
                <a16:creationId xmlns:a16="http://schemas.microsoft.com/office/drawing/2014/main" id="{F8F3117E-A0D9-403A-9930-F8D2AE1C5B00}"/>
              </a:ext>
            </a:extLst>
          </p:cNvPr>
          <p:cNvSpPr>
            <a:spLocks noGrp="1"/>
          </p:cNvSpPr>
          <p:nvPr>
            <p:ph type="body" sz="quarter" idx="10"/>
          </p:nvPr>
        </p:nvSpPr>
        <p:spPr>
          <a:xfrm>
            <a:off x="498475" y="4358744"/>
            <a:ext cx="5597526" cy="923885"/>
          </a:xfrm>
        </p:spPr>
        <p:txBody>
          <a:bodyPr>
            <a:normAutofit/>
          </a:bodyPr>
          <a:lstStyle>
            <a:lvl1pPr marL="0" indent="0">
              <a:buNone/>
              <a:defRPr sz="24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pic>
        <p:nvPicPr>
          <p:cNvPr id="19" name="Bild 18">
            <a:extLst>
              <a:ext uri="{FF2B5EF4-FFF2-40B4-BE49-F238E27FC236}">
                <a16:creationId xmlns:a16="http://schemas.microsoft.com/office/drawing/2014/main" id="{248D9EFA-5826-4150-9F35-0727084B66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425" y="68952"/>
            <a:ext cx="1440000" cy="459243"/>
          </a:xfrm>
          <a:prstGeom prst="rect">
            <a:avLst/>
          </a:prstGeom>
        </p:spPr>
      </p:pic>
    </p:spTree>
    <p:extLst>
      <p:ext uri="{BB962C8B-B14F-4D97-AF65-F5344CB8AC3E}">
        <p14:creationId xmlns:p14="http://schemas.microsoft.com/office/powerpoint/2010/main" val="187691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11888-6A5A-47E7-B6AE-93B2AB21A27C}"/>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DBB761D0-CB74-4D85-809C-116A52BF2FE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3A9D2C5F-BF63-46FC-A001-3EB12F23929D}"/>
              </a:ext>
            </a:extLst>
          </p:cNvPr>
          <p:cNvSpPr>
            <a:spLocks noGrp="1"/>
          </p:cNvSpPr>
          <p:nvPr>
            <p:ph type="dt" sz="half" idx="10"/>
          </p:nvPr>
        </p:nvSpPr>
        <p:spPr/>
        <p:txBody>
          <a:bodyPr/>
          <a:lstStyle/>
          <a:p>
            <a:fld id="{2B3831DD-CFC9-42E8-909B-1BA88BD7218F}" type="datetime1">
              <a:rPr lang="sv-SE" smtClean="0"/>
              <a:t>2022-02-17</a:t>
            </a:fld>
            <a:endParaRPr lang="en-GB"/>
          </a:p>
        </p:txBody>
      </p:sp>
      <p:sp>
        <p:nvSpPr>
          <p:cNvPr id="5" name="Platshållare för sidfot 4">
            <a:extLst>
              <a:ext uri="{FF2B5EF4-FFF2-40B4-BE49-F238E27FC236}">
                <a16:creationId xmlns:a16="http://schemas.microsoft.com/office/drawing/2014/main" id="{A9E2A627-67E5-4842-AB88-437B0ADF9437}"/>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4EDEAD2D-6A96-48A8-BB9E-1078298C2309}"/>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211093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11888-6A5A-47E7-B6AE-93B2AB21A27C}"/>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en-GB" dirty="0"/>
          </a:p>
        </p:txBody>
      </p:sp>
      <p:sp>
        <p:nvSpPr>
          <p:cNvPr id="3" name="Platshållare för innehåll 2">
            <a:extLst>
              <a:ext uri="{FF2B5EF4-FFF2-40B4-BE49-F238E27FC236}">
                <a16:creationId xmlns:a16="http://schemas.microsoft.com/office/drawing/2014/main" id="{DBB761D0-CB74-4D85-809C-116A52BF2FE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3A9D2C5F-BF63-46FC-A001-3EB12F23929D}"/>
              </a:ext>
            </a:extLst>
          </p:cNvPr>
          <p:cNvSpPr>
            <a:spLocks noGrp="1"/>
          </p:cNvSpPr>
          <p:nvPr>
            <p:ph type="dt" sz="half" idx="10"/>
          </p:nvPr>
        </p:nvSpPr>
        <p:spPr/>
        <p:txBody>
          <a:bodyPr/>
          <a:lstStyle/>
          <a:p>
            <a:fld id="{479FBC78-822E-49FA-89F5-E459D803E154}" type="datetime1">
              <a:rPr lang="sv-SE" smtClean="0"/>
              <a:t>2022-02-17</a:t>
            </a:fld>
            <a:endParaRPr lang="en-GB"/>
          </a:p>
        </p:txBody>
      </p:sp>
      <p:sp>
        <p:nvSpPr>
          <p:cNvPr id="5" name="Platshållare för sidfot 4">
            <a:extLst>
              <a:ext uri="{FF2B5EF4-FFF2-40B4-BE49-F238E27FC236}">
                <a16:creationId xmlns:a16="http://schemas.microsoft.com/office/drawing/2014/main" id="{A9E2A627-67E5-4842-AB88-437B0ADF9437}"/>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4EDEAD2D-6A96-48A8-BB9E-1078298C2309}"/>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25364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29762-4CFD-4199-B2A0-7D7D58E8D5F3}"/>
              </a:ext>
            </a:extLst>
          </p:cNvPr>
          <p:cNvSpPr>
            <a:spLocks noGrp="1"/>
          </p:cNvSpPr>
          <p:nvPr>
            <p:ph type="title"/>
          </p:nvPr>
        </p:nvSpPr>
        <p:spPr/>
        <p:txBody>
          <a:bodyPr/>
          <a:lstStyle/>
          <a:p>
            <a:r>
              <a:rPr lang="sv-SE"/>
              <a:t>Klicka här för att ändra format</a:t>
            </a:r>
            <a:endParaRPr lang="en-GB"/>
          </a:p>
        </p:txBody>
      </p:sp>
      <p:sp>
        <p:nvSpPr>
          <p:cNvPr id="3" name="Platshållare för innehåll 2">
            <a:extLst>
              <a:ext uri="{FF2B5EF4-FFF2-40B4-BE49-F238E27FC236}">
                <a16:creationId xmlns:a16="http://schemas.microsoft.com/office/drawing/2014/main" id="{20830862-FF7B-4390-9E83-A6EFA8E74BB9}"/>
              </a:ext>
            </a:extLst>
          </p:cNvPr>
          <p:cNvSpPr>
            <a:spLocks noGrp="1"/>
          </p:cNvSpPr>
          <p:nvPr>
            <p:ph sz="half" idx="1"/>
          </p:nvPr>
        </p:nvSpPr>
        <p:spPr>
          <a:xfrm>
            <a:off x="479425" y="2168526"/>
            <a:ext cx="5376862" cy="4140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innehåll 3">
            <a:extLst>
              <a:ext uri="{FF2B5EF4-FFF2-40B4-BE49-F238E27FC236}">
                <a16:creationId xmlns:a16="http://schemas.microsoft.com/office/drawing/2014/main" id="{4AA1A5B8-6893-4AAD-879F-60C630CDDC57}"/>
              </a:ext>
            </a:extLst>
          </p:cNvPr>
          <p:cNvSpPr>
            <a:spLocks noGrp="1"/>
          </p:cNvSpPr>
          <p:nvPr>
            <p:ph sz="half" idx="2"/>
          </p:nvPr>
        </p:nvSpPr>
        <p:spPr>
          <a:xfrm>
            <a:off x="6335712" y="2168526"/>
            <a:ext cx="5376863" cy="4140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20EF4F0C-8995-4F66-B85E-86C2128F3220}"/>
              </a:ext>
            </a:extLst>
          </p:cNvPr>
          <p:cNvSpPr>
            <a:spLocks noGrp="1"/>
          </p:cNvSpPr>
          <p:nvPr>
            <p:ph type="dt" sz="half" idx="10"/>
          </p:nvPr>
        </p:nvSpPr>
        <p:spPr/>
        <p:txBody>
          <a:bodyPr/>
          <a:lstStyle/>
          <a:p>
            <a:fld id="{2F7246B7-8725-4BE1-B154-7ECABAECD5CF}" type="datetime1">
              <a:rPr lang="sv-SE" smtClean="0"/>
              <a:t>2022-02-17</a:t>
            </a:fld>
            <a:endParaRPr lang="en-GB"/>
          </a:p>
        </p:txBody>
      </p:sp>
      <p:sp>
        <p:nvSpPr>
          <p:cNvPr id="6" name="Platshållare för sidfot 5">
            <a:extLst>
              <a:ext uri="{FF2B5EF4-FFF2-40B4-BE49-F238E27FC236}">
                <a16:creationId xmlns:a16="http://schemas.microsoft.com/office/drawing/2014/main" id="{6096367E-8F8B-44C8-A47A-D18D8C38C963}"/>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A3D3FFFD-EAB0-40E4-937F-1E754F8A8EC0}"/>
              </a:ext>
            </a:extLst>
          </p:cNvPr>
          <p:cNvSpPr>
            <a:spLocks noGrp="1"/>
          </p:cNvSpPr>
          <p:nvPr>
            <p:ph type="sldNum" sz="quarter" idx="12"/>
          </p:nvPr>
        </p:nvSpPr>
        <p:spPr/>
        <p:txBody>
          <a:bodyPr/>
          <a:lstStyle/>
          <a:p>
            <a:fld id="{6279B7BD-3E0A-4A87-B80C-ECDE9D4B211B}" type="slidenum">
              <a:rPr lang="en-GB" smtClean="0"/>
              <a:t>‹#›</a:t>
            </a:fld>
            <a:endParaRPr lang="en-GB"/>
          </a:p>
        </p:txBody>
      </p:sp>
    </p:spTree>
    <p:extLst>
      <p:ext uri="{BB962C8B-B14F-4D97-AF65-F5344CB8AC3E}">
        <p14:creationId xmlns:p14="http://schemas.microsoft.com/office/powerpoint/2010/main" val="289092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delar">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50067-B7CF-40AA-9A82-A35321B70944}"/>
              </a:ext>
            </a:extLst>
          </p:cNvPr>
          <p:cNvSpPr>
            <a:spLocks noGrp="1"/>
          </p:cNvSpPr>
          <p:nvPr>
            <p:ph type="title"/>
          </p:nvPr>
        </p:nvSpPr>
        <p:spPr/>
        <p:txBody>
          <a:bodyPr/>
          <a:lstStyle/>
          <a:p>
            <a:r>
              <a:rPr lang="sv-SE"/>
              <a:t>Klicka här för att ändra format</a:t>
            </a:r>
            <a:endParaRPr lang="en-GB"/>
          </a:p>
        </p:txBody>
      </p:sp>
      <p:sp>
        <p:nvSpPr>
          <p:cNvPr id="3" name="Platshållare för datum 2">
            <a:extLst>
              <a:ext uri="{FF2B5EF4-FFF2-40B4-BE49-F238E27FC236}">
                <a16:creationId xmlns:a16="http://schemas.microsoft.com/office/drawing/2014/main" id="{98E5779D-BD98-4DB4-943D-C43CF43816A3}"/>
              </a:ext>
            </a:extLst>
          </p:cNvPr>
          <p:cNvSpPr>
            <a:spLocks noGrp="1"/>
          </p:cNvSpPr>
          <p:nvPr>
            <p:ph type="dt" sz="half" idx="10"/>
          </p:nvPr>
        </p:nvSpPr>
        <p:spPr/>
        <p:txBody>
          <a:bodyPr/>
          <a:lstStyle/>
          <a:p>
            <a:fld id="{8227140F-7AB4-41AE-8AC1-3A7C7D3ED47B}" type="datetime1">
              <a:rPr lang="sv-SE" smtClean="0"/>
              <a:t>2022-02-17</a:t>
            </a:fld>
            <a:endParaRPr lang="en-GB"/>
          </a:p>
        </p:txBody>
      </p:sp>
      <p:sp>
        <p:nvSpPr>
          <p:cNvPr id="4" name="Platshållare för sidfot 3">
            <a:extLst>
              <a:ext uri="{FF2B5EF4-FFF2-40B4-BE49-F238E27FC236}">
                <a16:creationId xmlns:a16="http://schemas.microsoft.com/office/drawing/2014/main" id="{509D1B1D-7D91-4366-B311-69D3CDFF9E2E}"/>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33AA53A4-DECD-4047-A54E-98DA1D522A9D}"/>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7" name="Platshållare för bild 6">
            <a:extLst>
              <a:ext uri="{FF2B5EF4-FFF2-40B4-BE49-F238E27FC236}">
                <a16:creationId xmlns:a16="http://schemas.microsoft.com/office/drawing/2014/main" id="{F754F1DE-6C14-437A-BEAA-7827F89799DF}"/>
              </a:ext>
            </a:extLst>
          </p:cNvPr>
          <p:cNvSpPr>
            <a:spLocks noGrp="1"/>
          </p:cNvSpPr>
          <p:nvPr>
            <p:ph type="pic" sz="quarter" idx="13"/>
          </p:nvPr>
        </p:nvSpPr>
        <p:spPr>
          <a:xfrm>
            <a:off x="479425" y="2168525"/>
            <a:ext cx="3559175" cy="2214563"/>
          </a:xfrm>
        </p:spPr>
        <p:txBody>
          <a:bodyPr anchor="ctr"/>
          <a:lstStyle>
            <a:lvl1pPr algn="ctr">
              <a:defRPr/>
            </a:lvl1pPr>
          </a:lstStyle>
          <a:p>
            <a:r>
              <a:rPr lang="sv-SE"/>
              <a:t>Klicka på ikonen för att lägga till en bild</a:t>
            </a:r>
            <a:endParaRPr lang="en-GB"/>
          </a:p>
        </p:txBody>
      </p:sp>
      <p:sp>
        <p:nvSpPr>
          <p:cNvPr id="8" name="Platshållare för bild 6">
            <a:extLst>
              <a:ext uri="{FF2B5EF4-FFF2-40B4-BE49-F238E27FC236}">
                <a16:creationId xmlns:a16="http://schemas.microsoft.com/office/drawing/2014/main" id="{1B7A22DD-ED70-4C34-8143-60B6D89916A7}"/>
              </a:ext>
            </a:extLst>
          </p:cNvPr>
          <p:cNvSpPr>
            <a:spLocks noGrp="1"/>
          </p:cNvSpPr>
          <p:nvPr>
            <p:ph type="pic" sz="quarter" idx="14"/>
          </p:nvPr>
        </p:nvSpPr>
        <p:spPr>
          <a:xfrm>
            <a:off x="4316412" y="2168525"/>
            <a:ext cx="3559175" cy="2214563"/>
          </a:xfrm>
        </p:spPr>
        <p:txBody>
          <a:bodyPr anchor="ctr"/>
          <a:lstStyle>
            <a:lvl1pPr algn="ctr">
              <a:defRPr/>
            </a:lvl1pPr>
          </a:lstStyle>
          <a:p>
            <a:r>
              <a:rPr lang="sv-SE"/>
              <a:t>Klicka på ikonen för att lägga till en bild</a:t>
            </a:r>
            <a:endParaRPr lang="en-GB"/>
          </a:p>
        </p:txBody>
      </p:sp>
      <p:sp>
        <p:nvSpPr>
          <p:cNvPr id="9" name="Platshållare för bild 6">
            <a:extLst>
              <a:ext uri="{FF2B5EF4-FFF2-40B4-BE49-F238E27FC236}">
                <a16:creationId xmlns:a16="http://schemas.microsoft.com/office/drawing/2014/main" id="{B723CE50-F5C0-44E7-A3CB-9DB0EC16CD8B}"/>
              </a:ext>
            </a:extLst>
          </p:cNvPr>
          <p:cNvSpPr>
            <a:spLocks noGrp="1"/>
          </p:cNvSpPr>
          <p:nvPr>
            <p:ph type="pic" sz="quarter" idx="15"/>
          </p:nvPr>
        </p:nvSpPr>
        <p:spPr>
          <a:xfrm>
            <a:off x="8153399" y="2168525"/>
            <a:ext cx="3559175" cy="2214563"/>
          </a:xfrm>
        </p:spPr>
        <p:txBody>
          <a:bodyPr anchor="ctr"/>
          <a:lstStyle>
            <a:lvl1pPr algn="ctr">
              <a:defRPr/>
            </a:lvl1pPr>
          </a:lstStyle>
          <a:p>
            <a:r>
              <a:rPr lang="sv-SE"/>
              <a:t>Klicka på ikonen för att lägga till en bild</a:t>
            </a:r>
            <a:endParaRPr lang="en-GB"/>
          </a:p>
        </p:txBody>
      </p:sp>
      <p:sp>
        <p:nvSpPr>
          <p:cNvPr id="11" name="Platshållare för text 10">
            <a:extLst>
              <a:ext uri="{FF2B5EF4-FFF2-40B4-BE49-F238E27FC236}">
                <a16:creationId xmlns:a16="http://schemas.microsoft.com/office/drawing/2014/main" id="{C16F652A-0EE5-42B3-96D3-DCF365D6DE78}"/>
              </a:ext>
            </a:extLst>
          </p:cNvPr>
          <p:cNvSpPr>
            <a:spLocks noGrp="1"/>
          </p:cNvSpPr>
          <p:nvPr>
            <p:ph type="body" sz="quarter" idx="16"/>
          </p:nvPr>
        </p:nvSpPr>
        <p:spPr>
          <a:xfrm>
            <a:off x="479425" y="4389364"/>
            <a:ext cx="3559175" cy="1538287"/>
          </a:xfrm>
          <a:solidFill>
            <a:schemeClr val="tx2"/>
          </a:solidFill>
          <a:ln w="15875">
            <a:noFill/>
          </a:ln>
        </p:spPr>
        <p:txBody>
          <a:bodyPr lIns="144000" tIns="144000" rIns="144000" bIns="144000" anchor="ctr">
            <a:normAutofit/>
          </a:bodyPr>
          <a:lstStyle>
            <a:lvl1pPr marL="0" indent="0">
              <a:buNone/>
              <a:defRPr sz="18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sp>
        <p:nvSpPr>
          <p:cNvPr id="12" name="Platshållare för text 10">
            <a:extLst>
              <a:ext uri="{FF2B5EF4-FFF2-40B4-BE49-F238E27FC236}">
                <a16:creationId xmlns:a16="http://schemas.microsoft.com/office/drawing/2014/main" id="{B34EBB19-41E1-4BA0-B5DD-97FFE5C49E17}"/>
              </a:ext>
            </a:extLst>
          </p:cNvPr>
          <p:cNvSpPr>
            <a:spLocks noGrp="1"/>
          </p:cNvSpPr>
          <p:nvPr>
            <p:ph type="body" sz="quarter" idx="17"/>
          </p:nvPr>
        </p:nvSpPr>
        <p:spPr>
          <a:xfrm>
            <a:off x="4316411" y="4389364"/>
            <a:ext cx="3559175" cy="1538287"/>
          </a:xfrm>
          <a:solidFill>
            <a:schemeClr val="tx2"/>
          </a:solidFill>
          <a:ln w="15875">
            <a:noFill/>
          </a:ln>
        </p:spPr>
        <p:txBody>
          <a:bodyPr lIns="144000" tIns="144000" rIns="144000" bIns="144000" anchor="ctr">
            <a:normAutofit/>
          </a:bodyPr>
          <a:lstStyle>
            <a:lvl1pPr marL="0" indent="0">
              <a:buNone/>
              <a:defRPr sz="18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sp>
        <p:nvSpPr>
          <p:cNvPr id="13" name="Platshållare för text 10">
            <a:extLst>
              <a:ext uri="{FF2B5EF4-FFF2-40B4-BE49-F238E27FC236}">
                <a16:creationId xmlns:a16="http://schemas.microsoft.com/office/drawing/2014/main" id="{4050EF4C-88A3-40D0-894C-BCCCE748526A}"/>
              </a:ext>
            </a:extLst>
          </p:cNvPr>
          <p:cNvSpPr>
            <a:spLocks noGrp="1"/>
          </p:cNvSpPr>
          <p:nvPr>
            <p:ph type="body" sz="quarter" idx="18"/>
          </p:nvPr>
        </p:nvSpPr>
        <p:spPr>
          <a:xfrm>
            <a:off x="8153397" y="4389364"/>
            <a:ext cx="3559175" cy="1538287"/>
          </a:xfrm>
          <a:solidFill>
            <a:schemeClr val="tx2"/>
          </a:solidFill>
          <a:ln w="15875">
            <a:noFill/>
          </a:ln>
        </p:spPr>
        <p:txBody>
          <a:bodyPr lIns="144000" tIns="144000" rIns="144000" bIns="144000" anchor="ctr">
            <a:normAutofit/>
          </a:bodyPr>
          <a:lstStyle>
            <a:lvl1pPr marL="0" indent="0">
              <a:buNone/>
              <a:defRPr sz="1800">
                <a:solidFill>
                  <a:schemeClr val="bg1"/>
                </a:solidFill>
              </a:defRPr>
            </a:lvl1pPr>
            <a:lvl2pPr marL="269875" indent="0">
              <a:buNone/>
              <a:defRPr/>
            </a:lvl2pPr>
            <a:lvl3pPr marL="452438" indent="0">
              <a:buNone/>
              <a:defRPr/>
            </a:lvl3pPr>
            <a:lvl4pPr marL="625475" indent="0">
              <a:buNone/>
              <a:defRPr/>
            </a:lvl4pPr>
            <a:lvl5pPr marL="808038" indent="0">
              <a:buNone/>
              <a:defRPr/>
            </a:lvl5pPr>
          </a:lstStyle>
          <a:p>
            <a:pPr lvl="0"/>
            <a:r>
              <a:rPr lang="sv-SE"/>
              <a:t>Redigera format för bakgrundstext</a:t>
            </a:r>
          </a:p>
        </p:txBody>
      </p:sp>
    </p:spTree>
    <p:extLst>
      <p:ext uri="{BB962C8B-B14F-4D97-AF65-F5344CB8AC3E}">
        <p14:creationId xmlns:p14="http://schemas.microsoft.com/office/powerpoint/2010/main" val="304127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tre plattor &amp; textplatshållar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CBF6BF0-CE50-4C27-9141-E1ED8AF697CE}"/>
              </a:ext>
            </a:extLst>
          </p:cNvPr>
          <p:cNvSpPr>
            <a:spLocks noGrp="1"/>
          </p:cNvSpPr>
          <p:nvPr>
            <p:ph type="pic" sz="quarter" idx="13"/>
          </p:nvPr>
        </p:nvSpPr>
        <p:spPr>
          <a:xfrm>
            <a:off x="0" y="584200"/>
            <a:ext cx="12192000" cy="3727918"/>
          </a:xfrm>
          <a:solidFill>
            <a:schemeClr val="bg1">
              <a:lumMod val="95000"/>
            </a:schemeClr>
          </a:solidFill>
        </p:spPr>
        <p:txBody>
          <a:bodyPr/>
          <a:lstStyle/>
          <a:p>
            <a:r>
              <a:rPr lang="sv-SE"/>
              <a:t>Klicka på ikonen för att lägga till en bild</a:t>
            </a:r>
            <a:endParaRPr lang="en-GB"/>
          </a:p>
        </p:txBody>
      </p:sp>
      <p:sp>
        <p:nvSpPr>
          <p:cNvPr id="3" name="Platshållare för datum 2">
            <a:extLst>
              <a:ext uri="{FF2B5EF4-FFF2-40B4-BE49-F238E27FC236}">
                <a16:creationId xmlns:a16="http://schemas.microsoft.com/office/drawing/2014/main" id="{1E314AFC-A1F5-4941-B539-B7A8321F77CB}"/>
              </a:ext>
            </a:extLst>
          </p:cNvPr>
          <p:cNvSpPr>
            <a:spLocks noGrp="1"/>
          </p:cNvSpPr>
          <p:nvPr>
            <p:ph type="dt" sz="half" idx="10"/>
          </p:nvPr>
        </p:nvSpPr>
        <p:spPr/>
        <p:txBody>
          <a:bodyPr/>
          <a:lstStyle/>
          <a:p>
            <a:fld id="{E6E3B6FA-6957-438E-A034-73B7661E0B60}" type="datetime1">
              <a:rPr lang="sv-SE" smtClean="0"/>
              <a:t>2022-02-17</a:t>
            </a:fld>
            <a:endParaRPr lang="en-GB"/>
          </a:p>
        </p:txBody>
      </p:sp>
      <p:sp>
        <p:nvSpPr>
          <p:cNvPr id="4" name="Platshållare för sidfot 3">
            <a:extLst>
              <a:ext uri="{FF2B5EF4-FFF2-40B4-BE49-F238E27FC236}">
                <a16:creationId xmlns:a16="http://schemas.microsoft.com/office/drawing/2014/main" id="{40889661-3660-4427-8316-EF38355F390E}"/>
              </a:ext>
            </a:extLst>
          </p:cNvPr>
          <p:cNvSpPr>
            <a:spLocks noGrp="1"/>
          </p:cNvSpPr>
          <p:nvPr>
            <p:ph type="ftr" sz="quarter" idx="11"/>
          </p:nvPr>
        </p:nvSpPr>
        <p:spPr/>
        <p:txBody>
          <a:bodyPr/>
          <a:lstStyle/>
          <a:p>
            <a:endParaRPr lang="en-GB" dirty="0"/>
          </a:p>
        </p:txBody>
      </p:sp>
      <p:sp>
        <p:nvSpPr>
          <p:cNvPr id="5" name="Platshållare för bildnummer 4">
            <a:extLst>
              <a:ext uri="{FF2B5EF4-FFF2-40B4-BE49-F238E27FC236}">
                <a16:creationId xmlns:a16="http://schemas.microsoft.com/office/drawing/2014/main" id="{DD9C236B-FE44-4E77-B6FA-E9026B0C6ADC}"/>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12" name="Platshållare för text 11">
            <a:extLst>
              <a:ext uri="{FF2B5EF4-FFF2-40B4-BE49-F238E27FC236}">
                <a16:creationId xmlns:a16="http://schemas.microsoft.com/office/drawing/2014/main" id="{747746CB-B7A3-4999-A946-5639EC178B3D}"/>
              </a:ext>
            </a:extLst>
          </p:cNvPr>
          <p:cNvSpPr>
            <a:spLocks noGrp="1"/>
          </p:cNvSpPr>
          <p:nvPr>
            <p:ph type="body" sz="quarter" idx="22"/>
          </p:nvPr>
        </p:nvSpPr>
        <p:spPr>
          <a:xfrm>
            <a:off x="479425" y="1414462"/>
            <a:ext cx="3559175" cy="4602163"/>
          </a:xfrm>
          <a:solidFill>
            <a:schemeClr val="tx2">
              <a:alpha val="80000"/>
            </a:schemeClr>
          </a:solidFill>
        </p:spPr>
        <p:txBody>
          <a:bodyPr lIns="216000" tIns="1404000" rIns="216000" bIns="14400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13" name="Platshållare för text 11">
            <a:extLst>
              <a:ext uri="{FF2B5EF4-FFF2-40B4-BE49-F238E27FC236}">
                <a16:creationId xmlns:a16="http://schemas.microsoft.com/office/drawing/2014/main" id="{F5744C2E-40F7-4A07-8F5C-5E8E88FCB8DE}"/>
              </a:ext>
            </a:extLst>
          </p:cNvPr>
          <p:cNvSpPr>
            <a:spLocks noGrp="1"/>
          </p:cNvSpPr>
          <p:nvPr>
            <p:ph type="body" sz="quarter" idx="23"/>
          </p:nvPr>
        </p:nvSpPr>
        <p:spPr>
          <a:xfrm>
            <a:off x="4316412" y="1414462"/>
            <a:ext cx="3559175" cy="4602163"/>
          </a:xfrm>
          <a:solidFill>
            <a:schemeClr val="tx2">
              <a:alpha val="80000"/>
            </a:schemeClr>
          </a:solidFill>
        </p:spPr>
        <p:txBody>
          <a:bodyPr lIns="216000" tIns="1404000" rIns="216000" bIns="14400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14" name="Platshållare för text 11">
            <a:extLst>
              <a:ext uri="{FF2B5EF4-FFF2-40B4-BE49-F238E27FC236}">
                <a16:creationId xmlns:a16="http://schemas.microsoft.com/office/drawing/2014/main" id="{E0FB2F89-0BDC-4204-8BF3-7976BBF4F17B}"/>
              </a:ext>
            </a:extLst>
          </p:cNvPr>
          <p:cNvSpPr>
            <a:spLocks noGrp="1"/>
          </p:cNvSpPr>
          <p:nvPr>
            <p:ph type="body" sz="quarter" idx="24"/>
          </p:nvPr>
        </p:nvSpPr>
        <p:spPr>
          <a:xfrm>
            <a:off x="8153399" y="1414462"/>
            <a:ext cx="3559175" cy="4602163"/>
          </a:xfrm>
          <a:solidFill>
            <a:schemeClr val="tx2">
              <a:alpha val="80000"/>
            </a:schemeClr>
          </a:solidFill>
        </p:spPr>
        <p:txBody>
          <a:bodyPr lIns="216000" tIns="1404000" rIns="216000" bIns="14400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2" name="Rubrik 1">
            <a:extLst>
              <a:ext uri="{FF2B5EF4-FFF2-40B4-BE49-F238E27FC236}">
                <a16:creationId xmlns:a16="http://schemas.microsoft.com/office/drawing/2014/main" id="{8C6E3A77-65E2-4E9E-9E99-45FC26A3ADFA}"/>
              </a:ext>
            </a:extLst>
          </p:cNvPr>
          <p:cNvSpPr>
            <a:spLocks noGrp="1"/>
          </p:cNvSpPr>
          <p:nvPr>
            <p:ph type="title"/>
          </p:nvPr>
        </p:nvSpPr>
        <p:spPr>
          <a:xfrm>
            <a:off x="647485" y="1499392"/>
            <a:ext cx="3189501" cy="1143796"/>
          </a:xfrm>
        </p:spPr>
        <p:txBody>
          <a:bodyPr>
            <a:noAutofit/>
          </a:bodyPr>
          <a:lstStyle>
            <a:lvl1pPr algn="ctr">
              <a:defRPr sz="2400" b="1">
                <a:solidFill>
                  <a:schemeClr val="bg1"/>
                </a:solidFill>
              </a:defRPr>
            </a:lvl1pPr>
          </a:lstStyle>
          <a:p>
            <a:r>
              <a:rPr lang="sv-SE"/>
              <a:t>Klicka här för att ändra format</a:t>
            </a:r>
            <a:endParaRPr lang="en-GB" dirty="0"/>
          </a:p>
        </p:txBody>
      </p:sp>
      <p:sp>
        <p:nvSpPr>
          <p:cNvPr id="18" name="Platshållare för text 17">
            <a:extLst>
              <a:ext uri="{FF2B5EF4-FFF2-40B4-BE49-F238E27FC236}">
                <a16:creationId xmlns:a16="http://schemas.microsoft.com/office/drawing/2014/main" id="{71C6168A-2E73-46DC-A3D7-4D9D423734A7}"/>
              </a:ext>
            </a:extLst>
          </p:cNvPr>
          <p:cNvSpPr>
            <a:spLocks noGrp="1"/>
          </p:cNvSpPr>
          <p:nvPr>
            <p:ph type="body" sz="quarter" idx="25"/>
          </p:nvPr>
        </p:nvSpPr>
        <p:spPr>
          <a:xfrm>
            <a:off x="4484472" y="1499392"/>
            <a:ext cx="3189501" cy="1143796"/>
          </a:xfrm>
        </p:spPr>
        <p:txBody>
          <a:bodyPr anchor="ctr">
            <a:normAutofit/>
          </a:bodyPr>
          <a:lstStyle>
            <a:lvl1pPr marL="0" indent="0" algn="ctr">
              <a:buNone/>
              <a:defRPr sz="2400" b="1">
                <a:solidFill>
                  <a:schemeClr val="bg1"/>
                </a:solidFill>
              </a:defRPr>
            </a:lvl1pPr>
          </a:lstStyle>
          <a:p>
            <a:pPr lvl="0"/>
            <a:r>
              <a:rPr lang="sv-SE"/>
              <a:t>Redigera format för bakgrundstext</a:t>
            </a:r>
          </a:p>
        </p:txBody>
      </p:sp>
      <p:sp>
        <p:nvSpPr>
          <p:cNvPr id="19" name="Platshållare för text 17">
            <a:extLst>
              <a:ext uri="{FF2B5EF4-FFF2-40B4-BE49-F238E27FC236}">
                <a16:creationId xmlns:a16="http://schemas.microsoft.com/office/drawing/2014/main" id="{9BA6DD17-4BD7-48C6-892E-9C70AB3EF056}"/>
              </a:ext>
            </a:extLst>
          </p:cNvPr>
          <p:cNvSpPr>
            <a:spLocks noGrp="1"/>
          </p:cNvSpPr>
          <p:nvPr>
            <p:ph type="body" sz="quarter" idx="26"/>
          </p:nvPr>
        </p:nvSpPr>
        <p:spPr>
          <a:xfrm>
            <a:off x="8338235" y="1499392"/>
            <a:ext cx="3189501" cy="1143796"/>
          </a:xfrm>
        </p:spPr>
        <p:txBody>
          <a:bodyPr anchor="ctr">
            <a:normAutofit/>
          </a:bodyPr>
          <a:lstStyle>
            <a:lvl1pPr marL="0" indent="0" algn="ctr">
              <a:buNone/>
              <a:defRPr sz="2400" b="1">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412363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liten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6FF33-13C8-4E57-8A0C-C045A48CB58A}"/>
              </a:ext>
            </a:extLst>
          </p:cNvPr>
          <p:cNvSpPr>
            <a:spLocks noGrp="1"/>
          </p:cNvSpPr>
          <p:nvPr>
            <p:ph type="title"/>
          </p:nvPr>
        </p:nvSpPr>
        <p:spPr>
          <a:xfrm>
            <a:off x="479424" y="728663"/>
            <a:ext cx="6597032" cy="1325563"/>
          </a:xfrm>
        </p:spPr>
        <p:txBody>
          <a:bodyPr/>
          <a:lstStyle>
            <a:lvl1pPr>
              <a:defRPr>
                <a:solidFill>
                  <a:schemeClr val="accent2"/>
                </a:solidFill>
              </a:defRPr>
            </a:lvl1p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1265C812-C1B3-4248-8861-B800849234A0}"/>
              </a:ext>
            </a:extLst>
          </p:cNvPr>
          <p:cNvSpPr>
            <a:spLocks noGrp="1"/>
          </p:cNvSpPr>
          <p:nvPr>
            <p:ph type="dt" sz="half" idx="10"/>
          </p:nvPr>
        </p:nvSpPr>
        <p:spPr/>
        <p:txBody>
          <a:bodyPr/>
          <a:lstStyle/>
          <a:p>
            <a:fld id="{61B9E75A-2DE3-4B65-AD5C-96F909E23C20}" type="datetime1">
              <a:rPr lang="sv-SE" smtClean="0"/>
              <a:t>2022-02-17</a:t>
            </a:fld>
            <a:endParaRPr lang="en-GB"/>
          </a:p>
        </p:txBody>
      </p:sp>
      <p:sp>
        <p:nvSpPr>
          <p:cNvPr id="4" name="Platshållare för sidfot 3">
            <a:extLst>
              <a:ext uri="{FF2B5EF4-FFF2-40B4-BE49-F238E27FC236}">
                <a16:creationId xmlns:a16="http://schemas.microsoft.com/office/drawing/2014/main" id="{6B5CC0E7-3646-4478-8150-7CB7B4CF62A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EE53513-2FE3-46FE-988A-4BEEE600661F}"/>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8" name="Platshållare för innehåll 7">
            <a:extLst>
              <a:ext uri="{FF2B5EF4-FFF2-40B4-BE49-F238E27FC236}">
                <a16:creationId xmlns:a16="http://schemas.microsoft.com/office/drawing/2014/main" id="{8E16AE0E-5C6D-4F75-BDD8-D512DC795D2A}"/>
              </a:ext>
            </a:extLst>
          </p:cNvPr>
          <p:cNvSpPr>
            <a:spLocks noGrp="1"/>
          </p:cNvSpPr>
          <p:nvPr>
            <p:ph sz="quarter" idx="14"/>
          </p:nvPr>
        </p:nvSpPr>
        <p:spPr>
          <a:xfrm>
            <a:off x="479425" y="2168526"/>
            <a:ext cx="6597032" cy="414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268" name="Platshållare för innehåll 267">
            <a:extLst>
              <a:ext uri="{FF2B5EF4-FFF2-40B4-BE49-F238E27FC236}">
                <a16:creationId xmlns:a16="http://schemas.microsoft.com/office/drawing/2014/main" id="{6F63AD44-64DA-4124-B2ED-E9BBFB83C398}"/>
              </a:ext>
            </a:extLst>
          </p:cNvPr>
          <p:cNvSpPr>
            <a:spLocks noGrp="1"/>
          </p:cNvSpPr>
          <p:nvPr>
            <p:ph sz="quarter" idx="15"/>
          </p:nvPr>
        </p:nvSpPr>
        <p:spPr>
          <a:xfrm>
            <a:off x="7549535" y="0"/>
            <a:ext cx="4156690" cy="6308726"/>
          </a:xfrm>
          <a:custGeom>
            <a:avLst/>
            <a:gdLst>
              <a:gd name="connsiteX0" fmla="*/ 0 w 4156690"/>
              <a:gd name="connsiteY0" fmla="*/ 0 h 6796575"/>
              <a:gd name="connsiteX1" fmla="*/ 4156690 w 4156690"/>
              <a:gd name="connsiteY1" fmla="*/ 0 h 6796575"/>
              <a:gd name="connsiteX2" fmla="*/ 4156690 w 4156690"/>
              <a:gd name="connsiteY2" fmla="*/ 6796575 h 6796575"/>
              <a:gd name="connsiteX3" fmla="*/ 0 w 4156690"/>
              <a:gd name="connsiteY3" fmla="*/ 6796575 h 6796575"/>
            </a:gdLst>
            <a:ahLst/>
            <a:cxnLst>
              <a:cxn ang="0">
                <a:pos x="connsiteX0" y="connsiteY0"/>
              </a:cxn>
              <a:cxn ang="0">
                <a:pos x="connsiteX1" y="connsiteY1"/>
              </a:cxn>
              <a:cxn ang="0">
                <a:pos x="connsiteX2" y="connsiteY2"/>
              </a:cxn>
              <a:cxn ang="0">
                <a:pos x="connsiteX3" y="connsiteY3"/>
              </a:cxn>
            </a:cxnLst>
            <a:rect l="l" t="t" r="r" b="b"/>
            <a:pathLst>
              <a:path w="4156690" h="6796575">
                <a:moveTo>
                  <a:pt x="0" y="0"/>
                </a:moveTo>
                <a:lnTo>
                  <a:pt x="4156690" y="0"/>
                </a:lnTo>
                <a:lnTo>
                  <a:pt x="4156690" y="6796575"/>
                </a:lnTo>
                <a:lnTo>
                  <a:pt x="0" y="6796575"/>
                </a:lnTo>
                <a:close/>
              </a:path>
            </a:pathLst>
          </a:custGeom>
          <a:solidFill>
            <a:schemeClr val="bg1">
              <a:lumMod val="95000"/>
            </a:schemeClr>
          </a:solidFill>
          <a:ln>
            <a:noFill/>
          </a:ln>
        </p:spPr>
        <p:txBody>
          <a:bodyPr wrap="square" lIns="216000" tIns="720000" rIns="216000" bIns="72000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38642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och liten bild - Vit">
    <p:spTree>
      <p:nvGrpSpPr>
        <p:cNvPr id="1" name=""/>
        <p:cNvGrpSpPr/>
        <p:nvPr/>
      </p:nvGrpSpPr>
      <p:grpSpPr>
        <a:xfrm>
          <a:off x="0" y="0"/>
          <a:ext cx="0" cy="0"/>
          <a:chOff x="0" y="0"/>
          <a:chExt cx="0" cy="0"/>
        </a:xfrm>
      </p:grpSpPr>
      <p:sp>
        <p:nvSpPr>
          <p:cNvPr id="6" name="Platshållare för bild 6">
            <a:extLst>
              <a:ext uri="{FF2B5EF4-FFF2-40B4-BE49-F238E27FC236}">
                <a16:creationId xmlns:a16="http://schemas.microsoft.com/office/drawing/2014/main" id="{AC264C6A-FD25-4C17-9735-27917C3E4163}"/>
              </a:ext>
            </a:extLst>
          </p:cNvPr>
          <p:cNvSpPr>
            <a:spLocks noGrp="1"/>
          </p:cNvSpPr>
          <p:nvPr>
            <p:ph type="pic" sz="quarter" idx="13"/>
          </p:nvPr>
        </p:nvSpPr>
        <p:spPr>
          <a:xfrm>
            <a:off x="7536835" y="0"/>
            <a:ext cx="4156690" cy="6858000"/>
          </a:xfrm>
        </p:spPr>
        <p:txBody>
          <a:bodyPr anchor="ctr"/>
          <a:lstStyle>
            <a:lvl1pPr algn="ctr">
              <a:defRPr/>
            </a:lvl1pPr>
          </a:lstStyle>
          <a:p>
            <a:r>
              <a:rPr lang="sv-SE"/>
              <a:t>Klicka på ikonen för att lägga till en bild</a:t>
            </a:r>
            <a:endParaRPr lang="en-GB"/>
          </a:p>
        </p:txBody>
      </p:sp>
      <p:sp>
        <p:nvSpPr>
          <p:cNvPr id="2" name="Rubrik 1">
            <a:extLst>
              <a:ext uri="{FF2B5EF4-FFF2-40B4-BE49-F238E27FC236}">
                <a16:creationId xmlns:a16="http://schemas.microsoft.com/office/drawing/2014/main" id="{6556FF33-13C8-4E57-8A0C-C045A48CB58A}"/>
              </a:ext>
            </a:extLst>
          </p:cNvPr>
          <p:cNvSpPr>
            <a:spLocks noGrp="1"/>
          </p:cNvSpPr>
          <p:nvPr>
            <p:ph type="title"/>
          </p:nvPr>
        </p:nvSpPr>
        <p:spPr>
          <a:xfrm>
            <a:off x="498475" y="728663"/>
            <a:ext cx="6597032" cy="1325563"/>
          </a:xfrm>
        </p:spPr>
        <p:txBody>
          <a:bodyPr/>
          <a:lstStyle/>
          <a:p>
            <a:r>
              <a:rPr lang="sv-SE"/>
              <a:t>Klicka här för att ändra format</a:t>
            </a:r>
            <a:endParaRPr lang="en-GB" dirty="0"/>
          </a:p>
        </p:txBody>
      </p:sp>
      <p:sp>
        <p:nvSpPr>
          <p:cNvPr id="3" name="Platshållare för datum 2">
            <a:extLst>
              <a:ext uri="{FF2B5EF4-FFF2-40B4-BE49-F238E27FC236}">
                <a16:creationId xmlns:a16="http://schemas.microsoft.com/office/drawing/2014/main" id="{1265C812-C1B3-4248-8861-B800849234A0}"/>
              </a:ext>
            </a:extLst>
          </p:cNvPr>
          <p:cNvSpPr>
            <a:spLocks noGrp="1"/>
          </p:cNvSpPr>
          <p:nvPr>
            <p:ph type="dt" sz="half" idx="10"/>
          </p:nvPr>
        </p:nvSpPr>
        <p:spPr/>
        <p:txBody>
          <a:bodyPr/>
          <a:lstStyle/>
          <a:p>
            <a:fld id="{CEB0E55C-87F7-4683-A15C-27BE0770ECFF}" type="datetime1">
              <a:rPr lang="sv-SE" smtClean="0"/>
              <a:t>2022-02-17</a:t>
            </a:fld>
            <a:endParaRPr lang="en-GB"/>
          </a:p>
        </p:txBody>
      </p:sp>
      <p:sp>
        <p:nvSpPr>
          <p:cNvPr id="4" name="Platshållare för sidfot 3">
            <a:extLst>
              <a:ext uri="{FF2B5EF4-FFF2-40B4-BE49-F238E27FC236}">
                <a16:creationId xmlns:a16="http://schemas.microsoft.com/office/drawing/2014/main" id="{6B5CC0E7-3646-4478-8150-7CB7B4CF62A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EE53513-2FE3-46FE-988A-4BEEE600661F}"/>
              </a:ext>
            </a:extLst>
          </p:cNvPr>
          <p:cNvSpPr>
            <a:spLocks noGrp="1"/>
          </p:cNvSpPr>
          <p:nvPr>
            <p:ph type="sldNum" sz="quarter" idx="12"/>
          </p:nvPr>
        </p:nvSpPr>
        <p:spPr/>
        <p:txBody>
          <a:bodyPr/>
          <a:lstStyle/>
          <a:p>
            <a:fld id="{6279B7BD-3E0A-4A87-B80C-ECDE9D4B211B}" type="slidenum">
              <a:rPr lang="en-GB" smtClean="0"/>
              <a:pPr/>
              <a:t>‹#›</a:t>
            </a:fld>
            <a:endParaRPr lang="en-GB"/>
          </a:p>
        </p:txBody>
      </p:sp>
      <p:sp>
        <p:nvSpPr>
          <p:cNvPr id="8" name="Platshållare för innehåll 7">
            <a:extLst>
              <a:ext uri="{FF2B5EF4-FFF2-40B4-BE49-F238E27FC236}">
                <a16:creationId xmlns:a16="http://schemas.microsoft.com/office/drawing/2014/main" id="{8E16AE0E-5C6D-4F75-BDD8-D512DC795D2A}"/>
              </a:ext>
            </a:extLst>
          </p:cNvPr>
          <p:cNvSpPr>
            <a:spLocks noGrp="1"/>
          </p:cNvSpPr>
          <p:nvPr>
            <p:ph sz="quarter" idx="14"/>
          </p:nvPr>
        </p:nvSpPr>
        <p:spPr>
          <a:xfrm>
            <a:off x="498476" y="2168526"/>
            <a:ext cx="6597032" cy="4140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363217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6F0E87E-FAB6-4E3B-A48C-CB6AFC87ED03}"/>
              </a:ext>
            </a:extLst>
          </p:cNvPr>
          <p:cNvSpPr/>
          <p:nvPr userDrawn="1"/>
        </p:nvSpPr>
        <p:spPr>
          <a:xfrm>
            <a:off x="0" y="630872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rubrik 1">
            <a:extLst>
              <a:ext uri="{FF2B5EF4-FFF2-40B4-BE49-F238E27FC236}">
                <a16:creationId xmlns:a16="http://schemas.microsoft.com/office/drawing/2014/main" id="{5F6C9A4F-C939-44DB-9D40-63EA237C3F23}"/>
              </a:ext>
            </a:extLst>
          </p:cNvPr>
          <p:cNvSpPr>
            <a:spLocks noGrp="1"/>
          </p:cNvSpPr>
          <p:nvPr>
            <p:ph type="title"/>
          </p:nvPr>
        </p:nvSpPr>
        <p:spPr>
          <a:xfrm>
            <a:off x="479425" y="725884"/>
            <a:ext cx="11233150" cy="1325563"/>
          </a:xfrm>
          <a:prstGeom prst="rect">
            <a:avLst/>
          </a:prstGeom>
        </p:spPr>
        <p:txBody>
          <a:bodyPr vert="horz" lIns="0" tIns="0" rIns="0" bIns="0" rtlCol="0" anchor="ctr">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7624E883-3CE7-4AB2-8A6B-6723F89A2E59}"/>
              </a:ext>
            </a:extLst>
          </p:cNvPr>
          <p:cNvSpPr>
            <a:spLocks noGrp="1"/>
          </p:cNvSpPr>
          <p:nvPr>
            <p:ph type="body" idx="1"/>
          </p:nvPr>
        </p:nvSpPr>
        <p:spPr>
          <a:xfrm>
            <a:off x="479425" y="2082708"/>
            <a:ext cx="11233150" cy="41402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C2D05E59-CEBD-467E-BBC9-37A133CD6D40}"/>
              </a:ext>
            </a:extLst>
          </p:cNvPr>
          <p:cNvSpPr>
            <a:spLocks noGrp="1"/>
          </p:cNvSpPr>
          <p:nvPr>
            <p:ph type="dt" sz="half" idx="2"/>
          </p:nvPr>
        </p:nvSpPr>
        <p:spPr>
          <a:xfrm>
            <a:off x="10030426" y="6598685"/>
            <a:ext cx="1682149" cy="197891"/>
          </a:xfrm>
          <a:prstGeom prst="rect">
            <a:avLst/>
          </a:prstGeom>
        </p:spPr>
        <p:txBody>
          <a:bodyPr vert="horz" lIns="91440" tIns="45720" rIns="91440" bIns="45720" rtlCol="0" anchor="ctr"/>
          <a:lstStyle>
            <a:lvl1pPr algn="r">
              <a:defRPr sz="900">
                <a:solidFill>
                  <a:schemeClr val="bg1">
                    <a:lumMod val="65000"/>
                  </a:schemeClr>
                </a:solidFill>
              </a:defRPr>
            </a:lvl1pPr>
          </a:lstStyle>
          <a:p>
            <a:fld id="{957DEE1B-8E5F-404D-95B6-9124BBC4B8D3}" type="datetime1">
              <a:rPr lang="sv-SE" smtClean="0"/>
              <a:t>2022-02-17</a:t>
            </a:fld>
            <a:endParaRPr lang="en-GB"/>
          </a:p>
        </p:txBody>
      </p:sp>
      <p:sp>
        <p:nvSpPr>
          <p:cNvPr id="5" name="Platshållare för sidfot 4">
            <a:extLst>
              <a:ext uri="{FF2B5EF4-FFF2-40B4-BE49-F238E27FC236}">
                <a16:creationId xmlns:a16="http://schemas.microsoft.com/office/drawing/2014/main" id="{CDC659C0-DC1C-400F-8CC3-1AD0FAC571AF}"/>
              </a:ext>
            </a:extLst>
          </p:cNvPr>
          <p:cNvSpPr>
            <a:spLocks noGrp="1"/>
          </p:cNvSpPr>
          <p:nvPr>
            <p:ph type="ftr" sz="quarter" idx="3"/>
          </p:nvPr>
        </p:nvSpPr>
        <p:spPr>
          <a:xfrm>
            <a:off x="8211494" y="6364530"/>
            <a:ext cx="3501081" cy="197891"/>
          </a:xfrm>
          <a:prstGeom prst="rect">
            <a:avLst/>
          </a:prstGeom>
        </p:spPr>
        <p:txBody>
          <a:bodyPr vert="horz" lIns="91440" tIns="45720" rIns="91440" bIns="45720" rtlCol="0" anchor="ctr"/>
          <a:lstStyle>
            <a:lvl1pPr algn="r">
              <a:defRPr sz="900">
                <a:solidFill>
                  <a:schemeClr val="bg1">
                    <a:lumMod val="65000"/>
                  </a:schemeClr>
                </a:solidFill>
              </a:defRPr>
            </a:lvl1pPr>
          </a:lstStyle>
          <a:p>
            <a:endParaRPr lang="en-GB" dirty="0"/>
          </a:p>
        </p:txBody>
      </p:sp>
      <p:sp>
        <p:nvSpPr>
          <p:cNvPr id="6" name="Platshållare för bildnummer 5">
            <a:extLst>
              <a:ext uri="{FF2B5EF4-FFF2-40B4-BE49-F238E27FC236}">
                <a16:creationId xmlns:a16="http://schemas.microsoft.com/office/drawing/2014/main" id="{35C0094F-D27E-4C74-9BE5-C8B85426806D}"/>
              </a:ext>
            </a:extLst>
          </p:cNvPr>
          <p:cNvSpPr>
            <a:spLocks noGrp="1"/>
          </p:cNvSpPr>
          <p:nvPr>
            <p:ph type="sldNum" sz="quarter" idx="4"/>
          </p:nvPr>
        </p:nvSpPr>
        <p:spPr>
          <a:xfrm>
            <a:off x="5927939" y="6433106"/>
            <a:ext cx="336121" cy="300511"/>
          </a:xfrm>
          <a:prstGeom prst="rect">
            <a:avLst/>
          </a:prstGeom>
        </p:spPr>
        <p:txBody>
          <a:bodyPr vert="horz" lIns="91440" tIns="45720" rIns="91440" bIns="45720" rtlCol="0" anchor="ctr"/>
          <a:lstStyle>
            <a:lvl1pPr algn="ctr">
              <a:defRPr sz="900">
                <a:solidFill>
                  <a:schemeClr val="bg1">
                    <a:lumMod val="65000"/>
                  </a:schemeClr>
                </a:solidFill>
              </a:defRPr>
            </a:lvl1pPr>
          </a:lstStyle>
          <a:p>
            <a:fld id="{6279B7BD-3E0A-4A87-B80C-ECDE9D4B211B}" type="slidenum">
              <a:rPr lang="en-GB" smtClean="0"/>
              <a:pPr/>
              <a:t>‹#›</a:t>
            </a:fld>
            <a:endParaRPr lang="en-GB" dirty="0"/>
          </a:p>
        </p:txBody>
      </p:sp>
      <p:sp>
        <p:nvSpPr>
          <p:cNvPr id="13" name="Rektangel 12">
            <a:extLst>
              <a:ext uri="{FF2B5EF4-FFF2-40B4-BE49-F238E27FC236}">
                <a16:creationId xmlns:a16="http://schemas.microsoft.com/office/drawing/2014/main" id="{99671FDA-A34B-4DF7-848E-57389810A019}"/>
              </a:ext>
            </a:extLst>
          </p:cNvPr>
          <p:cNvSpPr/>
          <p:nvPr userDrawn="1"/>
        </p:nvSpPr>
        <p:spPr>
          <a:xfrm>
            <a:off x="0" y="-2"/>
            <a:ext cx="12192000" cy="584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Bild 13">
            <a:extLst>
              <a:ext uri="{FF2B5EF4-FFF2-40B4-BE49-F238E27FC236}">
                <a16:creationId xmlns:a16="http://schemas.microsoft.com/office/drawing/2014/main" id="{BF58DB3A-09E9-4939-8194-9014049DC3C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79425" y="68952"/>
            <a:ext cx="1440000" cy="459243"/>
          </a:xfrm>
          <a:prstGeom prst="rect">
            <a:avLst/>
          </a:prstGeom>
        </p:spPr>
      </p:pic>
    </p:spTree>
    <p:extLst>
      <p:ext uri="{BB962C8B-B14F-4D97-AF65-F5344CB8AC3E}">
        <p14:creationId xmlns:p14="http://schemas.microsoft.com/office/powerpoint/2010/main" val="199837085"/>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5" r:id="rId4"/>
    <p:sldLayoutId id="2147483652" r:id="rId5"/>
    <p:sldLayoutId id="2147483656" r:id="rId6"/>
    <p:sldLayoutId id="2147483660" r:id="rId7"/>
    <p:sldLayoutId id="2147483657" r:id="rId8"/>
    <p:sldLayoutId id="2147483661" r:id="rId9"/>
    <p:sldLayoutId id="2147483654" r:id="rId10"/>
    <p:sldLayoutId id="2147483664" r:id="rId11"/>
    <p:sldLayoutId id="2147483670" r:id="rId12"/>
    <p:sldLayoutId id="2147483659" r:id="rId13"/>
    <p:sldLayoutId id="2147483662" r:id="rId14"/>
    <p:sldLayoutId id="2147483666" r:id="rId15"/>
    <p:sldLayoutId id="2147483663" r:id="rId16"/>
    <p:sldLayoutId id="2147483669" r:id="rId17"/>
  </p:sldLayoutIdLst>
  <p:hf hdr="0" ftr="0"/>
  <p:txStyles>
    <p:title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12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39750" indent="-269875"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lumMod val="75000"/>
              <a:lumOff val="25000"/>
            </a:schemeClr>
          </a:solidFill>
          <a:latin typeface="+mn-lt"/>
          <a:ea typeface="+mn-ea"/>
          <a:cs typeface="+mn-cs"/>
        </a:defRPr>
      </a:lvl2pPr>
      <a:lvl3pPr marL="722313" indent="-269875" algn="l" defTabSz="914400" rtl="0" eaLnBrk="1" latinLnBrk="0" hangingPunct="1">
        <a:lnSpc>
          <a:spcPct val="90000"/>
        </a:lnSpc>
        <a:spcBef>
          <a:spcPts val="0"/>
        </a:spcBef>
        <a:spcAft>
          <a:spcPts val="1200"/>
        </a:spcAft>
        <a:buFont typeface="Arial" panose="020B0604020202020204" pitchFamily="34" charset="0"/>
        <a:buChar char="−"/>
        <a:tabLst>
          <a:tab pos="722313" algn="l"/>
        </a:tabLst>
        <a:defRPr sz="1600" kern="1200">
          <a:solidFill>
            <a:schemeClr val="tx1">
              <a:lumMod val="75000"/>
              <a:lumOff val="25000"/>
            </a:schemeClr>
          </a:solidFill>
          <a:latin typeface="+mn-lt"/>
          <a:ea typeface="+mn-ea"/>
          <a:cs typeface="+mn-cs"/>
        </a:defRPr>
      </a:lvl3pPr>
      <a:lvl4pPr marL="895350" indent="-269875"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077913" indent="-269875" algn="l" defTabSz="981075" rtl="0" eaLnBrk="1" latinLnBrk="0" hangingPunct="1">
        <a:lnSpc>
          <a:spcPct val="90000"/>
        </a:lnSpc>
        <a:spcBef>
          <a:spcPts val="0"/>
        </a:spcBef>
        <a:spcAft>
          <a:spcPts val="1200"/>
        </a:spcAft>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6" orient="horz" pos="3974" userDrawn="1">
          <p15:clr>
            <a:srgbClr val="F26B43"/>
          </p15:clr>
        </p15:guide>
        <p15:guide id="7" orient="horz" pos="73" userDrawn="1">
          <p15:clr>
            <a:srgbClr val="F26B43"/>
          </p15:clr>
        </p15:guide>
        <p15:guide id="8" orient="horz" pos="1366" userDrawn="1">
          <p15:clr>
            <a:srgbClr val="F26B43"/>
          </p15:clr>
        </p15:guide>
        <p15:guide id="9" orient="horz" pos="1185" userDrawn="1">
          <p15:clr>
            <a:srgbClr val="F26B43"/>
          </p15:clr>
        </p15:guide>
        <p15:guide id="10" orient="horz" pos="459" userDrawn="1">
          <p15:clr>
            <a:srgbClr val="F26B43"/>
          </p15:clr>
        </p15:guide>
        <p15:guide id="11" orient="horz" pos="1298" userDrawn="1">
          <p15:clr>
            <a:srgbClr val="F26B43"/>
          </p15:clr>
        </p15:guide>
        <p15:guide id="12" pos="5768" userDrawn="1">
          <p15:clr>
            <a:srgbClr val="F26B43"/>
          </p15:clr>
        </p15:guide>
        <p15:guide id="14" orient="horz" pos="3135" userDrawn="1">
          <p15:clr>
            <a:srgbClr val="F26B43"/>
          </p15:clr>
        </p15:guide>
        <p15:guide id="15"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0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59.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slide" Target="slide59.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slide" Target="slide59.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59.xml"/><Relationship Id="rId1" Type="http://schemas.openxmlformats.org/officeDocument/2006/relationships/slideLayout" Target="../slideLayouts/slideLayout10.xml"/><Relationship Id="rId4" Type="http://schemas.openxmlformats.org/officeDocument/2006/relationships/slide" Target="slide106.xml"/></Relationships>
</file>

<file path=ppt/slides/_rels/slide107.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59.xml"/><Relationship Id="rId1" Type="http://schemas.openxmlformats.org/officeDocument/2006/relationships/slideLayout" Target="../slideLayouts/slideLayout10.xml"/><Relationship Id="rId4" Type="http://schemas.openxmlformats.org/officeDocument/2006/relationships/slide" Target="slide106.xml"/></Relationships>
</file>

<file path=ppt/slides/_rels/slide10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0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10.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59.xml"/><Relationship Id="rId1" Type="http://schemas.openxmlformats.org/officeDocument/2006/relationships/slideLayout" Target="../slideLayouts/slideLayout10.xml"/><Relationship Id="rId4" Type="http://schemas.openxmlformats.org/officeDocument/2006/relationships/slide" Target="slide109.xml"/></Relationships>
</file>

<file path=ppt/slides/_rels/slide11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59.xml"/><Relationship Id="rId1" Type="http://schemas.openxmlformats.org/officeDocument/2006/relationships/slideLayout" Target="../slideLayouts/slideLayout10.xml"/><Relationship Id="rId4" Type="http://schemas.openxmlformats.org/officeDocument/2006/relationships/slide" Target="slide112.xml"/></Relationships>
</file>

<file path=ppt/slides/_rels/slide11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8" Type="http://schemas.openxmlformats.org/officeDocument/2006/relationships/slide" Target="slide155.xml"/><Relationship Id="rId3" Type="http://schemas.openxmlformats.org/officeDocument/2006/relationships/slide" Target="slide58.xml"/><Relationship Id="rId7" Type="http://schemas.openxmlformats.org/officeDocument/2006/relationships/slide" Target="slide11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slide" Target="slide161.xml"/><Relationship Id="rId5" Type="http://schemas.openxmlformats.org/officeDocument/2006/relationships/slide" Target="slide158.xml"/><Relationship Id="rId4" Type="http://schemas.openxmlformats.org/officeDocument/2006/relationships/slide" Target="slide115.xml"/></Relationships>
</file>

<file path=ppt/slides/_rels/slide11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2.xml"/><Relationship Id="rId4" Type="http://schemas.openxmlformats.org/officeDocument/2006/relationships/slide" Target="slide115.xml"/></Relationships>
</file>

<file path=ppt/slides/_rels/slide116.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1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18.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19.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20.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1.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2.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3.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4.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5.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6.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7.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8.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29.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30.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31.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32.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chart" Target="../charts/chart166.xml"/><Relationship Id="rId1" Type="http://schemas.openxmlformats.org/officeDocument/2006/relationships/slideLayout" Target="../slideLayouts/slideLayout10.xml"/><Relationship Id="rId5" Type="http://schemas.openxmlformats.org/officeDocument/2006/relationships/slide" Target="slide115.xml"/><Relationship Id="rId4" Type="http://schemas.openxmlformats.org/officeDocument/2006/relationships/slide" Target="slide59.xml"/></Relationships>
</file>

<file path=ppt/slides/_rels/slide13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2.xml"/><Relationship Id="rId4" Type="http://schemas.openxmlformats.org/officeDocument/2006/relationships/slide" Target="slide115.xml"/></Relationships>
</file>

<file path=ppt/slides/_rels/slide13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chart" Target="../charts/chart167.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3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chart" Target="../charts/chart169.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3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chart" Target="../charts/chart171.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37.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chart" Target="../charts/chart173.xml"/><Relationship Id="rId1" Type="http://schemas.openxmlformats.org/officeDocument/2006/relationships/slideLayout" Target="../slideLayouts/slideLayout10.xml"/><Relationship Id="rId5" Type="http://schemas.openxmlformats.org/officeDocument/2006/relationships/slide" Target="slide115.xml"/><Relationship Id="rId4" Type="http://schemas.openxmlformats.org/officeDocument/2006/relationships/slide" Target="slide59.xml"/></Relationships>
</file>

<file path=ppt/slides/_rels/slide138.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chart" Target="../charts/chart174.xml"/><Relationship Id="rId1" Type="http://schemas.openxmlformats.org/officeDocument/2006/relationships/slideLayout" Target="../slideLayouts/slideLayout10.xml"/><Relationship Id="rId5" Type="http://schemas.openxmlformats.org/officeDocument/2006/relationships/slide" Target="slide115.xml"/><Relationship Id="rId4" Type="http://schemas.openxmlformats.org/officeDocument/2006/relationships/slide" Target="slide59.xml"/></Relationships>
</file>

<file path=ppt/slides/_rels/slide13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2.xml"/><Relationship Id="rId4" Type="http://schemas.openxmlformats.org/officeDocument/2006/relationships/slide" Target="slide1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40.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chart" Target="../charts/chart175.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1.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chart" Target="../charts/chart177.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2.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chart" Target="../charts/chart179.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2.xml"/><Relationship Id="rId4" Type="http://schemas.openxmlformats.org/officeDocument/2006/relationships/slide" Target="slide115.xml"/></Relationships>
</file>

<file path=ppt/slides/_rels/slide144.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chart" Target="../charts/chart181.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5.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chart" Target="../charts/chart183.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6.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chart" Target="../charts/chart185.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7.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8.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4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2.xml"/><Relationship Id="rId4" Type="http://schemas.openxmlformats.org/officeDocument/2006/relationships/slide" Target="slide1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50.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51.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52.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53.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 Id="rId6" Type="http://schemas.openxmlformats.org/officeDocument/2006/relationships/slide" Target="slide115.xml"/><Relationship Id="rId5" Type="http://schemas.openxmlformats.org/officeDocument/2006/relationships/slide" Target="slide59.xml"/><Relationship Id="rId4" Type="http://schemas.openxmlformats.org/officeDocument/2006/relationships/slide" Target="slide114.xml"/></Relationships>
</file>

<file path=ppt/slides/_rels/slide154.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55.xml"/></Relationships>
</file>

<file path=ppt/slides/_rels/slide15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55.xml"/></Relationships>
</file>

<file path=ppt/slides/_rels/slide157.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58.xml"/></Relationships>
</file>

<file path=ppt/slides/_rels/slide15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58.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60.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61.xml"/></Relationships>
</file>

<file path=ppt/slides/_rels/slide16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61.xml"/></Relationships>
</file>

<file path=ppt/slides/_rels/slide16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14.xml"/><Relationship Id="rId1" Type="http://schemas.openxmlformats.org/officeDocument/2006/relationships/slideLayout" Target="../slideLayouts/slideLayout10.xml"/><Relationship Id="rId4" Type="http://schemas.openxmlformats.org/officeDocument/2006/relationships/slide" Target="slide161.xml"/></Relationships>
</file>

<file path=ppt/slides/_rels/slide164.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8" Type="http://schemas.openxmlformats.org/officeDocument/2006/relationships/slide" Target="slide212.xml"/><Relationship Id="rId13" Type="http://schemas.openxmlformats.org/officeDocument/2006/relationships/slide" Target="slide165.xml"/><Relationship Id="rId3" Type="http://schemas.openxmlformats.org/officeDocument/2006/relationships/slide" Target="slide58.xml"/><Relationship Id="rId7" Type="http://schemas.openxmlformats.org/officeDocument/2006/relationships/slide" Target="slide216.xml"/><Relationship Id="rId12" Type="http://schemas.openxmlformats.org/officeDocument/2006/relationships/slide" Target="slide222.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slide" Target="slide214.xml"/><Relationship Id="rId11" Type="http://schemas.openxmlformats.org/officeDocument/2006/relationships/slide" Target="slide226.xml"/><Relationship Id="rId5" Type="http://schemas.openxmlformats.org/officeDocument/2006/relationships/slide" Target="slide208.xml"/><Relationship Id="rId10" Type="http://schemas.openxmlformats.org/officeDocument/2006/relationships/slide" Target="slide229.xml"/><Relationship Id="rId4" Type="http://schemas.openxmlformats.org/officeDocument/2006/relationships/slide" Target="slide166.xml"/><Relationship Id="rId9" Type="http://schemas.openxmlformats.org/officeDocument/2006/relationships/slide" Target="slide219.xml"/><Relationship Id="rId14" Type="http://schemas.openxmlformats.org/officeDocument/2006/relationships/slide" Target="slide232.xml"/></Relationships>
</file>

<file path=ppt/slides/_rels/slide16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2.xml"/><Relationship Id="rId4" Type="http://schemas.openxmlformats.org/officeDocument/2006/relationships/slide" Target="slide166.xml"/></Relationships>
</file>

<file path=ppt/slides/_rels/slide167.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68.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69.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70.xml.rels><?xml version="1.0" encoding="UTF-8" standalone="yes"?>
<Relationships xmlns="http://schemas.openxmlformats.org/package/2006/relationships"><Relationship Id="rId3" Type="http://schemas.openxmlformats.org/officeDocument/2006/relationships/chart" Target="../charts/chart205.xml"/><Relationship Id="rId7" Type="http://schemas.openxmlformats.org/officeDocument/2006/relationships/slide" Target="slide166.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slide" Target="slide59.xml"/><Relationship Id="rId5" Type="http://schemas.openxmlformats.org/officeDocument/2006/relationships/slide" Target="slide165.xml"/><Relationship Id="rId4" Type="http://schemas.openxmlformats.org/officeDocument/2006/relationships/chart" Target="../charts/chart206.xml"/></Relationships>
</file>

<file path=ppt/slides/_rels/slide171.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chart" Target="../charts/chart207.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2.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chart" Target="../charts/chart209.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3.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chart" Target="../charts/chart211.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4.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chart" Target="../charts/chart213.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5.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chart" Target="../charts/chart215.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6.xml.rels><?xml version="1.0" encoding="UTF-8" standalone="yes"?>
<Relationships xmlns="http://schemas.openxmlformats.org/package/2006/relationships"><Relationship Id="rId3" Type="http://schemas.openxmlformats.org/officeDocument/2006/relationships/chart" Target="../charts/chart218.xml"/><Relationship Id="rId2" Type="http://schemas.openxmlformats.org/officeDocument/2006/relationships/chart" Target="../charts/chart217.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7.xml.rels><?xml version="1.0" encoding="UTF-8" standalone="yes"?>
<Relationships xmlns="http://schemas.openxmlformats.org/package/2006/relationships"><Relationship Id="rId3" Type="http://schemas.openxmlformats.org/officeDocument/2006/relationships/chart" Target="../charts/chart220.xml"/><Relationship Id="rId2" Type="http://schemas.openxmlformats.org/officeDocument/2006/relationships/chart" Target="../charts/chart219.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8.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chart" Target="../charts/chart221.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79.xml.rels><?xml version="1.0" encoding="UTF-8" standalone="yes"?>
<Relationships xmlns="http://schemas.openxmlformats.org/package/2006/relationships"><Relationship Id="rId3" Type="http://schemas.openxmlformats.org/officeDocument/2006/relationships/chart" Target="../charts/chart224.xml"/><Relationship Id="rId2" Type="http://schemas.openxmlformats.org/officeDocument/2006/relationships/chart" Target="../charts/chart223.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165.xml"/><Relationship Id="rId4" Type="http://schemas.openxmlformats.org/officeDocument/2006/relationships/slide" Target="slide59.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80.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chart" Target="../charts/chart225.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81.xml.rels><?xml version="1.0" encoding="UTF-8" standalone="yes"?>
<Relationships xmlns="http://schemas.openxmlformats.org/package/2006/relationships"><Relationship Id="rId3" Type="http://schemas.openxmlformats.org/officeDocument/2006/relationships/chart" Target="../charts/chart228.xml"/><Relationship Id="rId2" Type="http://schemas.openxmlformats.org/officeDocument/2006/relationships/chart" Target="../charts/chart227.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82.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chart" Target="../charts/chart229.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83.xml.rels><?xml version="1.0" encoding="UTF-8" standalone="yes"?>
<Relationships xmlns="http://schemas.openxmlformats.org/package/2006/relationships"><Relationship Id="rId3" Type="http://schemas.openxmlformats.org/officeDocument/2006/relationships/chart" Target="../charts/chart232.xml"/><Relationship Id="rId2" Type="http://schemas.openxmlformats.org/officeDocument/2006/relationships/chart" Target="../charts/chart231.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84.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chart" Target="../charts/chart233.xml"/><Relationship Id="rId1" Type="http://schemas.openxmlformats.org/officeDocument/2006/relationships/slideLayout" Target="../slideLayouts/slideLayout10.xml"/><Relationship Id="rId5" Type="http://schemas.openxmlformats.org/officeDocument/2006/relationships/slide" Target="slide166.xml"/><Relationship Id="rId4" Type="http://schemas.openxmlformats.org/officeDocument/2006/relationships/slide" Target="slide59.xml"/></Relationships>
</file>

<file path=ppt/slides/_rels/slide18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2.xml"/><Relationship Id="rId4" Type="http://schemas.openxmlformats.org/officeDocument/2006/relationships/slide" Target="slide166.xml"/></Relationships>
</file>

<file path=ppt/slides/_rels/slide186.xml.rels><?xml version="1.0" encoding="UTF-8" standalone="yes"?>
<Relationships xmlns="http://schemas.openxmlformats.org/package/2006/relationships"><Relationship Id="rId3" Type="http://schemas.openxmlformats.org/officeDocument/2006/relationships/chart" Target="../charts/chart235.xml"/><Relationship Id="rId2" Type="http://schemas.openxmlformats.org/officeDocument/2006/relationships/chart" Target="../charts/chart234.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87.xml.rels><?xml version="1.0" encoding="UTF-8" standalone="yes"?>
<Relationships xmlns="http://schemas.openxmlformats.org/package/2006/relationships"><Relationship Id="rId3" Type="http://schemas.openxmlformats.org/officeDocument/2006/relationships/chart" Target="../charts/chart237.xml"/><Relationship Id="rId2" Type="http://schemas.openxmlformats.org/officeDocument/2006/relationships/chart" Target="../charts/chart236.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88.xml.rels><?xml version="1.0" encoding="UTF-8" standalone="yes"?>
<Relationships xmlns="http://schemas.openxmlformats.org/package/2006/relationships"><Relationship Id="rId3" Type="http://schemas.openxmlformats.org/officeDocument/2006/relationships/chart" Target="../charts/chart239.xml"/><Relationship Id="rId2" Type="http://schemas.openxmlformats.org/officeDocument/2006/relationships/chart" Target="../charts/chart238.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89.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chart" Target="../charts/chart240.xml"/><Relationship Id="rId1" Type="http://schemas.openxmlformats.org/officeDocument/2006/relationships/slideLayout" Target="../slideLayouts/slideLayout10.xml"/><Relationship Id="rId5" Type="http://schemas.openxmlformats.org/officeDocument/2006/relationships/slide" Target="slide166.xml"/><Relationship Id="rId4" Type="http://schemas.openxmlformats.org/officeDocument/2006/relationships/slide" Target="slide59.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90.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chart" Target="../charts/chart241.xml"/><Relationship Id="rId1" Type="http://schemas.openxmlformats.org/officeDocument/2006/relationships/slideLayout" Target="../slideLayouts/slideLayout10.xml"/><Relationship Id="rId5" Type="http://schemas.openxmlformats.org/officeDocument/2006/relationships/slide" Target="slide166.xml"/><Relationship Id="rId4" Type="http://schemas.openxmlformats.org/officeDocument/2006/relationships/slide" Target="slide59.xml"/></Relationships>
</file>

<file path=ppt/slides/_rels/slide19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2.xml"/><Relationship Id="rId4" Type="http://schemas.openxmlformats.org/officeDocument/2006/relationships/slide" Target="slide166.xml"/></Relationships>
</file>

<file path=ppt/slides/_rels/slide192.xml.rels><?xml version="1.0" encoding="UTF-8" standalone="yes"?>
<Relationships xmlns="http://schemas.openxmlformats.org/package/2006/relationships"><Relationship Id="rId3" Type="http://schemas.openxmlformats.org/officeDocument/2006/relationships/chart" Target="../charts/chart243.xml"/><Relationship Id="rId2" Type="http://schemas.openxmlformats.org/officeDocument/2006/relationships/chart" Target="../charts/chart242.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93.xml.rels><?xml version="1.0" encoding="UTF-8" standalone="yes"?>
<Relationships xmlns="http://schemas.openxmlformats.org/package/2006/relationships"><Relationship Id="rId3" Type="http://schemas.openxmlformats.org/officeDocument/2006/relationships/chart" Target="../charts/chart245.xml"/><Relationship Id="rId2" Type="http://schemas.openxmlformats.org/officeDocument/2006/relationships/chart" Target="../charts/chart244.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94.xml.rels><?xml version="1.0" encoding="UTF-8" standalone="yes"?>
<Relationships xmlns="http://schemas.openxmlformats.org/package/2006/relationships"><Relationship Id="rId3" Type="http://schemas.openxmlformats.org/officeDocument/2006/relationships/chart" Target="../charts/chart247.xml"/><Relationship Id="rId2" Type="http://schemas.openxmlformats.org/officeDocument/2006/relationships/chart" Target="../charts/chart246.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9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2.xml"/><Relationship Id="rId4" Type="http://schemas.openxmlformats.org/officeDocument/2006/relationships/slide" Target="slide166.xml"/></Relationships>
</file>

<file path=ppt/slides/_rels/slide196.xml.rels><?xml version="1.0" encoding="UTF-8" standalone="yes"?>
<Relationships xmlns="http://schemas.openxmlformats.org/package/2006/relationships"><Relationship Id="rId3" Type="http://schemas.openxmlformats.org/officeDocument/2006/relationships/chart" Target="../charts/chart249.xml"/><Relationship Id="rId2" Type="http://schemas.openxmlformats.org/officeDocument/2006/relationships/chart" Target="../charts/chart248.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97.xml.rels><?xml version="1.0" encoding="UTF-8" standalone="yes"?>
<Relationships xmlns="http://schemas.openxmlformats.org/package/2006/relationships"><Relationship Id="rId3" Type="http://schemas.openxmlformats.org/officeDocument/2006/relationships/chart" Target="../charts/chart251.xml"/><Relationship Id="rId2" Type="http://schemas.openxmlformats.org/officeDocument/2006/relationships/chart" Target="../charts/chart250.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98.xml.rels><?xml version="1.0" encoding="UTF-8" standalone="yes"?>
<Relationships xmlns="http://schemas.openxmlformats.org/package/2006/relationships"><Relationship Id="rId3" Type="http://schemas.openxmlformats.org/officeDocument/2006/relationships/chart" Target="../charts/chart253.xml"/><Relationship Id="rId2" Type="http://schemas.openxmlformats.org/officeDocument/2006/relationships/chart" Target="../charts/chart252.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199.xml.rels><?xml version="1.0" encoding="UTF-8" standalone="yes"?>
<Relationships xmlns="http://schemas.openxmlformats.org/package/2006/relationships"><Relationship Id="rId3" Type="http://schemas.openxmlformats.org/officeDocument/2006/relationships/chart" Target="../charts/chart255.xml"/><Relationship Id="rId2" Type="http://schemas.openxmlformats.org/officeDocument/2006/relationships/chart" Target="../charts/chart254.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00.xml.rels><?xml version="1.0" encoding="UTF-8" standalone="yes"?>
<Relationships xmlns="http://schemas.openxmlformats.org/package/2006/relationships"><Relationship Id="rId3" Type="http://schemas.openxmlformats.org/officeDocument/2006/relationships/chart" Target="../charts/chart257.xml"/><Relationship Id="rId2" Type="http://schemas.openxmlformats.org/officeDocument/2006/relationships/chart" Target="../charts/chart256.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201.xml.rels><?xml version="1.0" encoding="UTF-8" standalone="yes"?>
<Relationships xmlns="http://schemas.openxmlformats.org/package/2006/relationships"><Relationship Id="rId3" Type="http://schemas.openxmlformats.org/officeDocument/2006/relationships/chart" Target="../charts/chart259.xml"/><Relationship Id="rId2" Type="http://schemas.openxmlformats.org/officeDocument/2006/relationships/chart" Target="../charts/chart258.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20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2.xml"/><Relationship Id="rId4" Type="http://schemas.openxmlformats.org/officeDocument/2006/relationships/slide" Target="slide166.xml"/></Relationships>
</file>

<file path=ppt/slides/_rels/slide203.xml.rels><?xml version="1.0" encoding="UTF-8" standalone="yes"?>
<Relationships xmlns="http://schemas.openxmlformats.org/package/2006/relationships"><Relationship Id="rId3" Type="http://schemas.openxmlformats.org/officeDocument/2006/relationships/chart" Target="../charts/chart261.xml"/><Relationship Id="rId2" Type="http://schemas.openxmlformats.org/officeDocument/2006/relationships/chart" Target="../charts/chart260.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204.xml.rels><?xml version="1.0" encoding="UTF-8" standalone="yes"?>
<Relationships xmlns="http://schemas.openxmlformats.org/package/2006/relationships"><Relationship Id="rId3" Type="http://schemas.openxmlformats.org/officeDocument/2006/relationships/chart" Target="../charts/chart263.xml"/><Relationship Id="rId2" Type="http://schemas.openxmlformats.org/officeDocument/2006/relationships/chart" Target="../charts/chart262.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205.xml.rels><?xml version="1.0" encoding="UTF-8" standalone="yes"?>
<Relationships xmlns="http://schemas.openxmlformats.org/package/2006/relationships"><Relationship Id="rId3" Type="http://schemas.openxmlformats.org/officeDocument/2006/relationships/chart" Target="../charts/chart265.xml"/><Relationship Id="rId2" Type="http://schemas.openxmlformats.org/officeDocument/2006/relationships/chart" Target="../charts/chart264.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206.xml.rels><?xml version="1.0" encoding="UTF-8" standalone="yes"?>
<Relationships xmlns="http://schemas.openxmlformats.org/package/2006/relationships"><Relationship Id="rId3" Type="http://schemas.openxmlformats.org/officeDocument/2006/relationships/chart" Target="../charts/chart267.xml"/><Relationship Id="rId2" Type="http://schemas.openxmlformats.org/officeDocument/2006/relationships/chart" Target="../charts/chart266.xml"/><Relationship Id="rId1" Type="http://schemas.openxmlformats.org/officeDocument/2006/relationships/slideLayout" Target="../slideLayouts/slideLayout10.xml"/><Relationship Id="rId6" Type="http://schemas.openxmlformats.org/officeDocument/2006/relationships/slide" Target="slide166.xml"/><Relationship Id="rId5" Type="http://schemas.openxmlformats.org/officeDocument/2006/relationships/slide" Target="slide59.xml"/><Relationship Id="rId4" Type="http://schemas.openxmlformats.org/officeDocument/2006/relationships/slide" Target="slide165.xml"/></Relationships>
</file>

<file path=ppt/slides/_rels/slide207.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08.xml"/></Relationships>
</file>

<file path=ppt/slides/_rels/slide20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08.xml"/></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1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08.xml"/></Relationships>
</file>

<file path=ppt/slides/_rels/slide211.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12.xml"/></Relationships>
</file>

<file path=ppt/slides/_rels/slide213.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14.xml"/></Relationships>
</file>

<file path=ppt/slides/_rels/slide215.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16.xml"/></Relationships>
</file>

<file path=ppt/slides/_rels/slide21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16.xml"/></Relationships>
</file>

<file path=ppt/slides/_rels/slide218.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19.xml"/></Relationships>
</file>

<file path=ppt/slides/_rels/slide2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2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19.xml"/></Relationships>
</file>

<file path=ppt/slides/_rels/slide221.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2.xml"/></Relationships>
</file>

<file path=ppt/slides/_rels/slide22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2.xml"/></Relationships>
</file>

<file path=ppt/slides/_rels/slide22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2.xml"/></Relationships>
</file>

<file path=ppt/slides/_rels/slide225.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6.xml"/></Relationships>
</file>

<file path=ppt/slides/_rels/slide22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6.xml"/></Relationships>
</file>

<file path=ppt/slides/_rels/slide228.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9.xml"/></Relationships>
</file>

<file path=ppt/slides/_rels/slide2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3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9.xml"/></Relationships>
</file>

<file path=ppt/slides/_rels/slide231.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9.xml"/></Relationships>
</file>

<file path=ppt/slides/_rels/slide23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165.xml"/><Relationship Id="rId1" Type="http://schemas.openxmlformats.org/officeDocument/2006/relationships/slideLayout" Target="../slideLayouts/slideLayout10.xml"/><Relationship Id="rId4" Type="http://schemas.openxmlformats.org/officeDocument/2006/relationships/slide" Target="slide229.xml"/></Relationships>
</file>

<file path=ppt/slides/_rels/slide234.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8" Type="http://schemas.openxmlformats.org/officeDocument/2006/relationships/slide" Target="slide288.xml"/><Relationship Id="rId3" Type="http://schemas.openxmlformats.org/officeDocument/2006/relationships/slide" Target="slide58.xml"/><Relationship Id="rId7" Type="http://schemas.openxmlformats.org/officeDocument/2006/relationships/slide" Target="slide284.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slide" Target="slide281.xml"/><Relationship Id="rId5" Type="http://schemas.openxmlformats.org/officeDocument/2006/relationships/slide" Target="slide278.xml"/><Relationship Id="rId10" Type="http://schemas.openxmlformats.org/officeDocument/2006/relationships/slide" Target="slide235.xml"/><Relationship Id="rId4" Type="http://schemas.openxmlformats.org/officeDocument/2006/relationships/slide" Target="slide236.xml"/><Relationship Id="rId9" Type="http://schemas.openxmlformats.org/officeDocument/2006/relationships/slide" Target="slide291.xml"/></Relationships>
</file>

<file path=ppt/slides/_rels/slide23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2.xml"/><Relationship Id="rId4" Type="http://schemas.openxmlformats.org/officeDocument/2006/relationships/slide" Target="slide236.xml"/></Relationships>
</file>

<file path=ppt/slides/_rels/slide237.xml.rels><?xml version="1.0" encoding="UTF-8" standalone="yes"?>
<Relationships xmlns="http://schemas.openxmlformats.org/package/2006/relationships"><Relationship Id="rId3" Type="http://schemas.openxmlformats.org/officeDocument/2006/relationships/chart" Target="../charts/chart269.xml"/><Relationship Id="rId2" Type="http://schemas.openxmlformats.org/officeDocument/2006/relationships/chart" Target="../charts/chart268.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38.xml.rels><?xml version="1.0" encoding="UTF-8" standalone="yes"?>
<Relationships xmlns="http://schemas.openxmlformats.org/package/2006/relationships"><Relationship Id="rId3" Type="http://schemas.openxmlformats.org/officeDocument/2006/relationships/chart" Target="../charts/chart271.xml"/><Relationship Id="rId2" Type="http://schemas.openxmlformats.org/officeDocument/2006/relationships/chart" Target="../charts/chart270.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39.xml.rels><?xml version="1.0" encoding="UTF-8" standalone="yes"?>
<Relationships xmlns="http://schemas.openxmlformats.org/package/2006/relationships"><Relationship Id="rId3" Type="http://schemas.openxmlformats.org/officeDocument/2006/relationships/chart" Target="../charts/chart273.xml"/><Relationship Id="rId2" Type="http://schemas.openxmlformats.org/officeDocument/2006/relationships/chart" Target="../charts/chart272.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40.xml.rels><?xml version="1.0" encoding="UTF-8" standalone="yes"?>
<Relationships xmlns="http://schemas.openxmlformats.org/package/2006/relationships"><Relationship Id="rId3" Type="http://schemas.openxmlformats.org/officeDocument/2006/relationships/chart" Target="../charts/chart275.xml"/><Relationship Id="rId2" Type="http://schemas.openxmlformats.org/officeDocument/2006/relationships/chart" Target="../charts/chart274.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1.xml.rels><?xml version="1.0" encoding="UTF-8" standalone="yes"?>
<Relationships xmlns="http://schemas.openxmlformats.org/package/2006/relationships"><Relationship Id="rId3" Type="http://schemas.openxmlformats.org/officeDocument/2006/relationships/chart" Target="../charts/chart277.xml"/><Relationship Id="rId2" Type="http://schemas.openxmlformats.org/officeDocument/2006/relationships/chart" Target="../charts/chart276.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2.xml.rels><?xml version="1.0" encoding="UTF-8" standalone="yes"?>
<Relationships xmlns="http://schemas.openxmlformats.org/package/2006/relationships"><Relationship Id="rId3" Type="http://schemas.openxmlformats.org/officeDocument/2006/relationships/chart" Target="../charts/chart279.xml"/><Relationship Id="rId2" Type="http://schemas.openxmlformats.org/officeDocument/2006/relationships/chart" Target="../charts/chart278.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3.xml.rels><?xml version="1.0" encoding="UTF-8" standalone="yes"?>
<Relationships xmlns="http://schemas.openxmlformats.org/package/2006/relationships"><Relationship Id="rId3" Type="http://schemas.openxmlformats.org/officeDocument/2006/relationships/chart" Target="../charts/chart281.xml"/><Relationship Id="rId2" Type="http://schemas.openxmlformats.org/officeDocument/2006/relationships/chart" Target="../charts/chart280.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4.xml.rels><?xml version="1.0" encoding="UTF-8" standalone="yes"?>
<Relationships xmlns="http://schemas.openxmlformats.org/package/2006/relationships"><Relationship Id="rId3" Type="http://schemas.openxmlformats.org/officeDocument/2006/relationships/chart" Target="../charts/chart283.xml"/><Relationship Id="rId2" Type="http://schemas.openxmlformats.org/officeDocument/2006/relationships/chart" Target="../charts/chart282.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5.xml.rels><?xml version="1.0" encoding="UTF-8" standalone="yes"?>
<Relationships xmlns="http://schemas.openxmlformats.org/package/2006/relationships"><Relationship Id="rId3" Type="http://schemas.openxmlformats.org/officeDocument/2006/relationships/chart" Target="../charts/chart285.xml"/><Relationship Id="rId2" Type="http://schemas.openxmlformats.org/officeDocument/2006/relationships/chart" Target="../charts/chart284.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6.xml.rels><?xml version="1.0" encoding="UTF-8" standalone="yes"?>
<Relationships xmlns="http://schemas.openxmlformats.org/package/2006/relationships"><Relationship Id="rId3" Type="http://schemas.openxmlformats.org/officeDocument/2006/relationships/chart" Target="../charts/chart287.xml"/><Relationship Id="rId2" Type="http://schemas.openxmlformats.org/officeDocument/2006/relationships/chart" Target="../charts/chart286.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7.xml.rels><?xml version="1.0" encoding="UTF-8" standalone="yes"?>
<Relationships xmlns="http://schemas.openxmlformats.org/package/2006/relationships"><Relationship Id="rId3" Type="http://schemas.openxmlformats.org/officeDocument/2006/relationships/chart" Target="../charts/chart289.xml"/><Relationship Id="rId2" Type="http://schemas.openxmlformats.org/officeDocument/2006/relationships/chart" Target="../charts/chart288.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8.xml.rels><?xml version="1.0" encoding="UTF-8" standalone="yes"?>
<Relationships xmlns="http://schemas.openxmlformats.org/package/2006/relationships"><Relationship Id="rId3" Type="http://schemas.openxmlformats.org/officeDocument/2006/relationships/chart" Target="../charts/chart291.xml"/><Relationship Id="rId2" Type="http://schemas.openxmlformats.org/officeDocument/2006/relationships/chart" Target="../charts/chart290.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49.xml.rels><?xml version="1.0" encoding="UTF-8" standalone="yes"?>
<Relationships xmlns="http://schemas.openxmlformats.org/package/2006/relationships"><Relationship Id="rId3" Type="http://schemas.openxmlformats.org/officeDocument/2006/relationships/chart" Target="../charts/chart293.xml"/><Relationship Id="rId2" Type="http://schemas.openxmlformats.org/officeDocument/2006/relationships/chart" Target="../charts/chart292.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250.xml.rels><?xml version="1.0" encoding="UTF-8" standalone="yes"?>
<Relationships xmlns="http://schemas.openxmlformats.org/package/2006/relationships"><Relationship Id="rId3" Type="http://schemas.openxmlformats.org/officeDocument/2006/relationships/chart" Target="../charts/chart295.xml"/><Relationship Id="rId2" Type="http://schemas.openxmlformats.org/officeDocument/2006/relationships/chart" Target="../charts/chart294.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1.xml.rels><?xml version="1.0" encoding="UTF-8" standalone="yes"?>
<Relationships xmlns="http://schemas.openxmlformats.org/package/2006/relationships"><Relationship Id="rId3" Type="http://schemas.openxmlformats.org/officeDocument/2006/relationships/chart" Target="../charts/chart297.xml"/><Relationship Id="rId2" Type="http://schemas.openxmlformats.org/officeDocument/2006/relationships/chart" Target="../charts/chart296.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2.xml.rels><?xml version="1.0" encoding="UTF-8" standalone="yes"?>
<Relationships xmlns="http://schemas.openxmlformats.org/package/2006/relationships"><Relationship Id="rId3" Type="http://schemas.openxmlformats.org/officeDocument/2006/relationships/chart" Target="../charts/chart299.xml"/><Relationship Id="rId2" Type="http://schemas.openxmlformats.org/officeDocument/2006/relationships/chart" Target="../charts/chart298.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3.xml.rels><?xml version="1.0" encoding="UTF-8" standalone="yes"?>
<Relationships xmlns="http://schemas.openxmlformats.org/package/2006/relationships"><Relationship Id="rId3" Type="http://schemas.openxmlformats.org/officeDocument/2006/relationships/chart" Target="../charts/chart301.xml"/><Relationship Id="rId2" Type="http://schemas.openxmlformats.org/officeDocument/2006/relationships/chart" Target="../charts/chart300.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4.xml.rels><?xml version="1.0" encoding="UTF-8" standalone="yes"?>
<Relationships xmlns="http://schemas.openxmlformats.org/package/2006/relationships"><Relationship Id="rId3" Type="http://schemas.openxmlformats.org/officeDocument/2006/relationships/chart" Target="../charts/chart303.xml"/><Relationship Id="rId2" Type="http://schemas.openxmlformats.org/officeDocument/2006/relationships/chart" Target="../charts/chart302.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5.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chart" Target="../charts/chart304.xml"/><Relationship Id="rId1" Type="http://schemas.openxmlformats.org/officeDocument/2006/relationships/slideLayout" Target="../slideLayouts/slideLayout10.xml"/><Relationship Id="rId5" Type="http://schemas.openxmlformats.org/officeDocument/2006/relationships/slide" Target="slide236.xml"/><Relationship Id="rId4" Type="http://schemas.openxmlformats.org/officeDocument/2006/relationships/slide" Target="slide59.xml"/></Relationships>
</file>

<file path=ppt/slides/_rels/slide25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2.xml"/><Relationship Id="rId4" Type="http://schemas.openxmlformats.org/officeDocument/2006/relationships/slide" Target="slide236.xml"/></Relationships>
</file>

<file path=ppt/slides/_rels/slide257.xml.rels><?xml version="1.0" encoding="UTF-8" standalone="yes"?>
<Relationships xmlns="http://schemas.openxmlformats.org/package/2006/relationships"><Relationship Id="rId3" Type="http://schemas.openxmlformats.org/officeDocument/2006/relationships/chart" Target="../charts/chart306.xml"/><Relationship Id="rId2" Type="http://schemas.openxmlformats.org/officeDocument/2006/relationships/chart" Target="../charts/chart305.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8.xml.rels><?xml version="1.0" encoding="UTF-8" standalone="yes"?>
<Relationships xmlns="http://schemas.openxmlformats.org/package/2006/relationships"><Relationship Id="rId3" Type="http://schemas.openxmlformats.org/officeDocument/2006/relationships/chart" Target="../charts/chart308.xml"/><Relationship Id="rId2" Type="http://schemas.openxmlformats.org/officeDocument/2006/relationships/chart" Target="../charts/chart307.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59.xml.rels><?xml version="1.0" encoding="UTF-8" standalone="yes"?>
<Relationships xmlns="http://schemas.openxmlformats.org/package/2006/relationships"><Relationship Id="rId3" Type="http://schemas.openxmlformats.org/officeDocument/2006/relationships/chart" Target="../charts/chart310.xml"/><Relationship Id="rId2" Type="http://schemas.openxmlformats.org/officeDocument/2006/relationships/chart" Target="../charts/chart309.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38.xml"/><Relationship Id="rId1" Type="http://schemas.openxmlformats.org/officeDocument/2006/relationships/slideLayout" Target="../slideLayouts/slideLayout10.xml"/></Relationships>
</file>

<file path=ppt/slides/_rels/slide260.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chart" Target="../charts/chart311.xml"/><Relationship Id="rId1" Type="http://schemas.openxmlformats.org/officeDocument/2006/relationships/slideLayout" Target="../slideLayouts/slideLayout10.xml"/><Relationship Id="rId5" Type="http://schemas.openxmlformats.org/officeDocument/2006/relationships/slide" Target="slide236.xml"/><Relationship Id="rId4" Type="http://schemas.openxmlformats.org/officeDocument/2006/relationships/slide" Target="slide59.xml"/></Relationships>
</file>

<file path=ppt/slides/_rels/slide261.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chart" Target="../charts/chart312.xml"/><Relationship Id="rId1" Type="http://schemas.openxmlformats.org/officeDocument/2006/relationships/slideLayout" Target="../slideLayouts/slideLayout10.xml"/><Relationship Id="rId5" Type="http://schemas.openxmlformats.org/officeDocument/2006/relationships/slide" Target="slide236.xml"/><Relationship Id="rId4" Type="http://schemas.openxmlformats.org/officeDocument/2006/relationships/slide" Target="slide59.xml"/></Relationships>
</file>

<file path=ppt/slides/_rels/slide26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2.xml"/><Relationship Id="rId4" Type="http://schemas.openxmlformats.org/officeDocument/2006/relationships/slide" Target="slide236.xml"/></Relationships>
</file>

<file path=ppt/slides/_rels/slide263.xml.rels><?xml version="1.0" encoding="UTF-8" standalone="yes"?>
<Relationships xmlns="http://schemas.openxmlformats.org/package/2006/relationships"><Relationship Id="rId3" Type="http://schemas.openxmlformats.org/officeDocument/2006/relationships/chart" Target="../charts/chart314.xml"/><Relationship Id="rId2" Type="http://schemas.openxmlformats.org/officeDocument/2006/relationships/chart" Target="../charts/chart313.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64.xml.rels><?xml version="1.0" encoding="UTF-8" standalone="yes"?>
<Relationships xmlns="http://schemas.openxmlformats.org/package/2006/relationships"><Relationship Id="rId3" Type="http://schemas.openxmlformats.org/officeDocument/2006/relationships/chart" Target="../charts/chart316.xml"/><Relationship Id="rId2" Type="http://schemas.openxmlformats.org/officeDocument/2006/relationships/chart" Target="../charts/chart315.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65.xml.rels><?xml version="1.0" encoding="UTF-8" standalone="yes"?>
<Relationships xmlns="http://schemas.openxmlformats.org/package/2006/relationships"><Relationship Id="rId3" Type="http://schemas.openxmlformats.org/officeDocument/2006/relationships/chart" Target="../charts/chart318.xml"/><Relationship Id="rId2" Type="http://schemas.openxmlformats.org/officeDocument/2006/relationships/chart" Target="../charts/chart317.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6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2.xml"/><Relationship Id="rId4" Type="http://schemas.openxmlformats.org/officeDocument/2006/relationships/slide" Target="slide236.xml"/></Relationships>
</file>

<file path=ppt/slides/_rels/slide267.xml.rels><?xml version="1.0" encoding="UTF-8" standalone="yes"?>
<Relationships xmlns="http://schemas.openxmlformats.org/package/2006/relationships"><Relationship Id="rId3" Type="http://schemas.openxmlformats.org/officeDocument/2006/relationships/chart" Target="../charts/chart320.xml"/><Relationship Id="rId2" Type="http://schemas.openxmlformats.org/officeDocument/2006/relationships/chart" Target="../charts/chart319.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68.xml.rels><?xml version="1.0" encoding="UTF-8" standalone="yes"?>
<Relationships xmlns="http://schemas.openxmlformats.org/package/2006/relationships"><Relationship Id="rId3" Type="http://schemas.openxmlformats.org/officeDocument/2006/relationships/chart" Target="../charts/chart322.xml"/><Relationship Id="rId2" Type="http://schemas.openxmlformats.org/officeDocument/2006/relationships/chart" Target="../charts/chart321.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69.xml.rels><?xml version="1.0" encoding="UTF-8" standalone="yes"?>
<Relationships xmlns="http://schemas.openxmlformats.org/package/2006/relationships"><Relationship Id="rId3" Type="http://schemas.openxmlformats.org/officeDocument/2006/relationships/chart" Target="../charts/chart324.xml"/><Relationship Id="rId2" Type="http://schemas.openxmlformats.org/officeDocument/2006/relationships/chart" Target="../charts/chart323.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3" Type="http://schemas.openxmlformats.org/officeDocument/2006/relationships/chart" Target="../charts/chart326.xml"/><Relationship Id="rId2" Type="http://schemas.openxmlformats.org/officeDocument/2006/relationships/chart" Target="../charts/chart325.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71.xml.rels><?xml version="1.0" encoding="UTF-8" standalone="yes"?>
<Relationships xmlns="http://schemas.openxmlformats.org/package/2006/relationships"><Relationship Id="rId3" Type="http://schemas.openxmlformats.org/officeDocument/2006/relationships/chart" Target="../charts/chart328.xml"/><Relationship Id="rId2" Type="http://schemas.openxmlformats.org/officeDocument/2006/relationships/chart" Target="../charts/chart327.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7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2.xml"/><Relationship Id="rId4" Type="http://schemas.openxmlformats.org/officeDocument/2006/relationships/slide" Target="slide236.xml"/></Relationships>
</file>

<file path=ppt/slides/_rels/slide273.xml.rels><?xml version="1.0" encoding="UTF-8" standalone="yes"?>
<Relationships xmlns="http://schemas.openxmlformats.org/package/2006/relationships"><Relationship Id="rId3" Type="http://schemas.openxmlformats.org/officeDocument/2006/relationships/chart" Target="../charts/chart330.xml"/><Relationship Id="rId2" Type="http://schemas.openxmlformats.org/officeDocument/2006/relationships/chart" Target="../charts/chart329.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74.xml.rels><?xml version="1.0" encoding="UTF-8" standalone="yes"?>
<Relationships xmlns="http://schemas.openxmlformats.org/package/2006/relationships"><Relationship Id="rId3" Type="http://schemas.openxmlformats.org/officeDocument/2006/relationships/chart" Target="../charts/chart332.xml"/><Relationship Id="rId2" Type="http://schemas.openxmlformats.org/officeDocument/2006/relationships/chart" Target="../charts/chart331.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75.xml.rels><?xml version="1.0" encoding="UTF-8" standalone="yes"?>
<Relationships xmlns="http://schemas.openxmlformats.org/package/2006/relationships"><Relationship Id="rId3" Type="http://schemas.openxmlformats.org/officeDocument/2006/relationships/chart" Target="../charts/chart334.xml"/><Relationship Id="rId2" Type="http://schemas.openxmlformats.org/officeDocument/2006/relationships/chart" Target="../charts/chart333.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76.xml.rels><?xml version="1.0" encoding="UTF-8" standalone="yes"?>
<Relationships xmlns="http://schemas.openxmlformats.org/package/2006/relationships"><Relationship Id="rId3" Type="http://schemas.openxmlformats.org/officeDocument/2006/relationships/chart" Target="../charts/chart336.xml"/><Relationship Id="rId2" Type="http://schemas.openxmlformats.org/officeDocument/2006/relationships/chart" Target="../charts/chart335.xml"/><Relationship Id="rId1" Type="http://schemas.openxmlformats.org/officeDocument/2006/relationships/slideLayout" Target="../slideLayouts/slideLayout10.xml"/><Relationship Id="rId6" Type="http://schemas.openxmlformats.org/officeDocument/2006/relationships/slide" Target="slide236.xml"/><Relationship Id="rId5" Type="http://schemas.openxmlformats.org/officeDocument/2006/relationships/slide" Target="slide59.xml"/><Relationship Id="rId4" Type="http://schemas.openxmlformats.org/officeDocument/2006/relationships/slide" Target="slide235.xml"/></Relationships>
</file>

<file path=ppt/slides/_rels/slide277.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78.xml"/></Relationships>
</file>

<file path=ppt/slides/_rels/slide27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78.xml"/></Relationships>
</file>

<file path=ppt/slides/_rels/slide2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80.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81.xml"/></Relationships>
</file>

<file path=ppt/slides/_rels/slide28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81.xml"/></Relationships>
</file>

<file path=ppt/slides/_rels/slide28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84.xml"/></Relationships>
</file>

<file path=ppt/slides/_rels/slide28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84.xml"/></Relationships>
</file>

<file path=ppt/slides/_rels/slide28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84.xml"/></Relationships>
</file>

<file path=ppt/slides/_rels/slide287.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88.xml"/></Relationships>
</file>

<file path=ppt/slides/_rels/slide28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88.xml"/></Relationships>
</file>

<file path=ppt/slides/_rels/slide2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290.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91.xml"/></Relationships>
</file>

<file path=ppt/slides/_rels/slide29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35.xml"/><Relationship Id="rId1" Type="http://schemas.openxmlformats.org/officeDocument/2006/relationships/slideLayout" Target="../slideLayouts/slideLayout10.xml"/><Relationship Id="rId4" Type="http://schemas.openxmlformats.org/officeDocument/2006/relationships/slide" Target="slide291.xml"/></Relationships>
</file>

<file path=ppt/slides/_rels/slide29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4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3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slide" Target="slide58.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6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4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9.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235.xml"/><Relationship Id="rId5" Type="http://schemas.openxmlformats.org/officeDocument/2006/relationships/slide" Target="slide114.xml"/><Relationship Id="rId4" Type="http://schemas.openxmlformats.org/officeDocument/2006/relationships/slide" Target="slide165.xml"/></Relationships>
</file>

<file path=ppt/slides/_rels/slide59.xml.rels><?xml version="1.0" encoding="UTF-8" standalone="yes"?>
<Relationships xmlns="http://schemas.openxmlformats.org/package/2006/relationships"><Relationship Id="rId8" Type="http://schemas.openxmlformats.org/officeDocument/2006/relationships/slide" Target="slide101.xml"/><Relationship Id="rId13" Type="http://schemas.openxmlformats.org/officeDocument/2006/relationships/slide" Target="slide112.xml"/><Relationship Id="rId3" Type="http://schemas.openxmlformats.org/officeDocument/2006/relationships/slide" Target="slide58.xml"/><Relationship Id="rId7" Type="http://schemas.openxmlformats.org/officeDocument/2006/relationships/slide" Target="slide98.xml"/><Relationship Id="rId12" Type="http://schemas.openxmlformats.org/officeDocument/2006/relationships/slide" Target="slide109.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96.xml"/><Relationship Id="rId11" Type="http://schemas.openxmlformats.org/officeDocument/2006/relationships/slide" Target="slide106.xml"/><Relationship Id="rId5" Type="http://schemas.openxmlformats.org/officeDocument/2006/relationships/slide" Target="slide94.xml"/><Relationship Id="rId10" Type="http://schemas.openxmlformats.org/officeDocument/2006/relationships/slide" Target="slide59.xml"/><Relationship Id="rId4" Type="http://schemas.openxmlformats.org/officeDocument/2006/relationships/slide" Target="slide60.xml"/><Relationship Id="rId9" Type="http://schemas.openxmlformats.org/officeDocument/2006/relationships/slide" Target="slide103.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2.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3.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5.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7.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8.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69.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1.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2.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3.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chart" Target="../charts/chart107.xml"/><Relationship Id="rId1" Type="http://schemas.openxmlformats.org/officeDocument/2006/relationships/slideLayout" Target="../slideLayouts/slideLayout10.xml"/><Relationship Id="rId4" Type="http://schemas.openxmlformats.org/officeDocument/2006/relationships/slide" Target="slide60.xml"/></Relationships>
</file>

<file path=ppt/slides/_rels/slide7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chart" Target="../charts/chart108.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7.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8.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7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chart" Target="../charts/chart114.xml"/><Relationship Id="rId1" Type="http://schemas.openxmlformats.org/officeDocument/2006/relationships/slideLayout" Target="../slideLayouts/slideLayout10.xml"/><Relationship Id="rId4" Type="http://schemas.openxmlformats.org/officeDocument/2006/relationships/slide" Target="slide6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8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chart" Target="../charts/chart115.xml"/><Relationship Id="rId1" Type="http://schemas.openxmlformats.org/officeDocument/2006/relationships/slideLayout" Target="../slideLayouts/slideLayout10.xml"/><Relationship Id="rId4" Type="http://schemas.openxmlformats.org/officeDocument/2006/relationships/slide" Target="slide60.xml"/></Relationships>
</file>

<file path=ppt/slides/_rels/slide8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slide" Target="slide60.xml"/><Relationship Id="rId5" Type="http://schemas.openxmlformats.org/officeDocument/2006/relationships/slide" Target="slide59.xml"/><Relationship Id="rId4" Type="http://schemas.openxmlformats.org/officeDocument/2006/relationships/chart" Target="../charts/chart117.xml"/></Relationships>
</file>

<file path=ppt/slides/_rels/slide8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85.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86.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87.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8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9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92.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 Id="rId5" Type="http://schemas.openxmlformats.org/officeDocument/2006/relationships/slide" Target="slide60.xml"/><Relationship Id="rId4" Type="http://schemas.openxmlformats.org/officeDocument/2006/relationships/slide" Target="slide59.xml"/></Relationships>
</file>

<file path=ppt/slides/_rels/slide9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59.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59.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59.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5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9181333-6FE1-1B42-AA2B-BBF512023106}"/>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7601"/>
            <a:ext cx="12192000" cy="6873204"/>
          </a:xfrm>
          <a:prstGeom prst="rect">
            <a:avLst/>
          </a:prstGeom>
        </p:spPr>
      </p:pic>
      <p:sp>
        <p:nvSpPr>
          <p:cNvPr id="2" name="Rektangel 1">
            <a:extLst>
              <a:ext uri="{FF2B5EF4-FFF2-40B4-BE49-F238E27FC236}">
                <a16:creationId xmlns:a16="http://schemas.microsoft.com/office/drawing/2014/main" id="{F9724488-01F6-0F4B-8AFA-7998946B5016}"/>
              </a:ext>
              <a:ext uri="{C183D7F6-B498-43B3-948B-1728B52AA6E4}">
                <adec:decorative xmlns:adec="http://schemas.microsoft.com/office/drawing/2017/decorative" val="1"/>
              </a:ext>
            </a:extLst>
          </p:cNvPr>
          <p:cNvSpPr/>
          <p:nvPr/>
        </p:nvSpPr>
        <p:spPr>
          <a:xfrm>
            <a:off x="0" y="4969264"/>
            <a:ext cx="12192000" cy="1302747"/>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descr="Rubrik - Beslagstatistik">
            <a:extLst>
              <a:ext uri="{FF2B5EF4-FFF2-40B4-BE49-F238E27FC236}">
                <a16:creationId xmlns:a16="http://schemas.microsoft.com/office/drawing/2014/main" id="{FDB437D5-1A0F-BE41-8565-56DA667A748D}"/>
              </a:ext>
            </a:extLst>
          </p:cNvPr>
          <p:cNvSpPr txBox="1"/>
          <p:nvPr/>
        </p:nvSpPr>
        <p:spPr>
          <a:xfrm>
            <a:off x="347133" y="4969264"/>
            <a:ext cx="10312400" cy="1092607"/>
          </a:xfrm>
          <a:prstGeom prst="rect">
            <a:avLst/>
          </a:prstGeom>
          <a:noFill/>
        </p:spPr>
        <p:txBody>
          <a:bodyPr wrap="square" rtlCol="0">
            <a:spAutoFit/>
          </a:bodyPr>
          <a:lstStyle/>
          <a:p>
            <a:r>
              <a:rPr lang="sv-SE" sz="4800" b="1" dirty="0">
                <a:solidFill>
                  <a:schemeClr val="bg1"/>
                </a:solidFill>
              </a:rPr>
              <a:t>Beslagsstatistik 2021</a:t>
            </a:r>
            <a:r>
              <a:rPr lang="sv-SE" sz="6500" b="1" dirty="0">
                <a:solidFill>
                  <a:schemeClr val="bg1"/>
                </a:solidFill>
              </a:rPr>
              <a:t> </a:t>
            </a:r>
          </a:p>
        </p:txBody>
      </p:sp>
      <p:sp>
        <p:nvSpPr>
          <p:cNvPr id="6" name="Rektangel 5">
            <a:extLst>
              <a:ext uri="{FF2B5EF4-FFF2-40B4-BE49-F238E27FC236}">
                <a16:creationId xmlns:a16="http://schemas.microsoft.com/office/drawing/2014/main" id="{D498460A-3CAD-294E-A4F7-FCB823D41145}"/>
              </a:ext>
              <a:ext uri="{C183D7F6-B498-43B3-948B-1728B52AA6E4}">
                <adec:decorative xmlns:adec="http://schemas.microsoft.com/office/drawing/2017/decorative" val="1"/>
              </a:ext>
            </a:extLst>
          </p:cNvPr>
          <p:cNvSpPr/>
          <p:nvPr/>
        </p:nvSpPr>
        <p:spPr>
          <a:xfrm>
            <a:off x="0" y="-2"/>
            <a:ext cx="12192000" cy="584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 6" descr="Tullverkets logotyp">
            <a:extLst>
              <a:ext uri="{FF2B5EF4-FFF2-40B4-BE49-F238E27FC236}">
                <a16:creationId xmlns:a16="http://schemas.microsoft.com/office/drawing/2014/main" id="{2EF6C86E-B1AC-E74B-823E-DEA19A93F8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425" y="68952"/>
            <a:ext cx="1440000" cy="459243"/>
          </a:xfrm>
          <a:prstGeom prst="rect">
            <a:avLst/>
          </a:prstGeom>
        </p:spPr>
      </p:pic>
      <p:grpSp>
        <p:nvGrpSpPr>
          <p:cNvPr id="4" name="Grupp 3">
            <a:extLst>
              <a:ext uri="{FF2B5EF4-FFF2-40B4-BE49-F238E27FC236}">
                <a16:creationId xmlns:a16="http://schemas.microsoft.com/office/drawing/2014/main" id="{0B742C29-99FB-EA47-8AFF-60F2C194F714}"/>
              </a:ext>
              <a:ext uri="{C183D7F6-B498-43B3-948B-1728B52AA6E4}">
                <adec:decorative xmlns:adec="http://schemas.microsoft.com/office/drawing/2017/decorative" val="1"/>
              </a:ext>
            </a:extLst>
          </p:cNvPr>
          <p:cNvGrpSpPr/>
          <p:nvPr/>
        </p:nvGrpSpPr>
        <p:grpSpPr>
          <a:xfrm>
            <a:off x="7096739" y="5554800"/>
            <a:ext cx="4039821" cy="356496"/>
            <a:chOff x="7096739" y="5517232"/>
            <a:chExt cx="4039821" cy="356496"/>
          </a:xfrm>
        </p:grpSpPr>
        <p:sp>
          <p:nvSpPr>
            <p:cNvPr id="8" name="Rubrik 1">
              <a:extLst>
                <a:ext uri="{FF2B5EF4-FFF2-40B4-BE49-F238E27FC236}">
                  <a16:creationId xmlns:a16="http://schemas.microsoft.com/office/drawing/2014/main" id="{DCF1C66A-AA35-BF44-9F16-7A15E66E7843}"/>
                </a:ext>
              </a:extLst>
            </p:cNvPr>
            <p:cNvSpPr txBox="1">
              <a:spLocks/>
            </p:cNvSpPr>
            <p:nvPr/>
          </p:nvSpPr>
          <p:spPr>
            <a:xfrm>
              <a:off x="7096739" y="5581328"/>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a:t>
              </a:r>
            </a:p>
          </p:txBody>
        </p:sp>
        <p:grpSp>
          <p:nvGrpSpPr>
            <p:cNvPr id="9" name="Grupp 8">
              <a:extLst>
                <a:ext uri="{FF2B5EF4-FFF2-40B4-BE49-F238E27FC236}">
                  <a16:creationId xmlns:a16="http://schemas.microsoft.com/office/drawing/2014/main" id="{D8776BEE-2724-5D49-8BA4-342F615CCAAE}"/>
                </a:ext>
              </a:extLst>
            </p:cNvPr>
            <p:cNvGrpSpPr/>
            <p:nvPr/>
          </p:nvGrpSpPr>
          <p:grpSpPr>
            <a:xfrm>
              <a:off x="7972869" y="5517232"/>
              <a:ext cx="356496" cy="356496"/>
              <a:chOff x="487676" y="5291665"/>
              <a:chExt cx="356496" cy="356496"/>
            </a:xfrm>
          </p:grpSpPr>
          <p:cxnSp>
            <p:nvCxnSpPr>
              <p:cNvPr id="10" name="Rak pil 9">
                <a:extLst>
                  <a:ext uri="{FF2B5EF4-FFF2-40B4-BE49-F238E27FC236}">
                    <a16:creationId xmlns:a16="http://schemas.microsoft.com/office/drawing/2014/main" id="{CF51354F-17ED-1147-A1D8-8E9610E450D8}"/>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Ellips 10">
                <a:extLst>
                  <a:ext uri="{FF2B5EF4-FFF2-40B4-BE49-F238E27FC236}">
                    <a16:creationId xmlns:a16="http://schemas.microsoft.com/office/drawing/2014/main" id="{108311F7-407F-3B40-BCDB-5B8497C1699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12" name="Rektangel 11" descr="Länk till Fortsätt">
            <a:hlinkClick r:id="" action="ppaction://hlinkshowjump?jump=nextslide"/>
            <a:extLst>
              <a:ext uri="{FF2B5EF4-FFF2-40B4-BE49-F238E27FC236}">
                <a16:creationId xmlns:a16="http://schemas.microsoft.com/office/drawing/2014/main" id="{E644DA26-CC0A-7448-9DE5-3B60A0FE6A4C}"/>
              </a:ext>
            </a:extLst>
          </p:cNvPr>
          <p:cNvSpPr/>
          <p:nvPr/>
        </p:nvSpPr>
        <p:spPr>
          <a:xfrm>
            <a:off x="6888088" y="5229200"/>
            <a:ext cx="226861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92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0242602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6390295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F883F66-EDC0-8648-9037-2D8E1E3B08D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10173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Norrbottens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54069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007023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Västerbotten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Västerbottens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erbotten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04078684"/>
              </p:ext>
            </p:extLst>
          </p:nvPr>
        </p:nvGraphicFramePr>
        <p:xfrm>
          <a:off x="479425" y="1891950"/>
          <a:ext cx="11233151" cy="17068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0,612</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0,05</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0,08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911609944"/>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1,1</a:t>
                      </a:r>
                    </a:p>
                  </a:txBody>
                  <a:tcPr anchor="b"/>
                </a:tc>
                <a:extLst>
                  <a:ext uri="{0D108BD9-81ED-4DB2-BD59-A6C34878D82A}">
                    <a16:rowId xmlns:a16="http://schemas.microsoft.com/office/drawing/2014/main" val="683590602"/>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4</a:t>
                      </a:r>
                    </a:p>
                  </a:txBody>
                  <a:tcPr anchor="b"/>
                </a:tc>
                <a:extLst>
                  <a:ext uri="{0D108BD9-81ED-4DB2-BD59-A6C34878D82A}">
                    <a16:rowId xmlns:a16="http://schemas.microsoft.com/office/drawing/2014/main" val="3244317336"/>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latin typeface="+mn-lt"/>
                        </a:rPr>
                        <a:t>2021</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825451729"/>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5</a:t>
                      </a:r>
                    </a:p>
                  </a:txBody>
                  <a:tcPr>
                    <a:solidFill>
                      <a:schemeClr val="tx2"/>
                    </a:solidFill>
                  </a:tcPr>
                </a:tc>
                <a:tc>
                  <a:txBody>
                    <a:bodyPr/>
                    <a:lstStyle/>
                    <a:p>
                      <a:pPr algn="l"/>
                      <a:endParaRPr lang="sv-SE" sz="1000" b="1">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11</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46925862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28DA5592-B943-E047-93C5-4850F6ED5A6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Västerbottens län</a:t>
            </a:r>
          </a:p>
        </p:txBody>
      </p:sp>
      <p:sp>
        <p:nvSpPr>
          <p:cNvPr id="21" name="Rektangel 20" descr="Länk tillbaka till Brottsbekämpningsområde Nord">
            <a:hlinkClick r:id="rId2" action="ppaction://hlinksldjump"/>
            <a:extLst>
              <a:ext uri="{FF2B5EF4-FFF2-40B4-BE49-F238E27FC236}">
                <a16:creationId xmlns:a16="http://schemas.microsoft.com/office/drawing/2014/main" id="{64D96A16-D99E-2347-AE65-0AD57E64638D}"/>
              </a:ext>
            </a:extLst>
          </p:cNvPr>
          <p:cNvSpPr/>
          <p:nvPr/>
        </p:nvSpPr>
        <p:spPr>
          <a:xfrm>
            <a:off x="6546557"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2" action="ppaction://hlinksldjump"/>
            <a:extLst>
              <a:ext uri="{FF2B5EF4-FFF2-40B4-BE49-F238E27FC236}">
                <a16:creationId xmlns:a16="http://schemas.microsoft.com/office/drawing/2014/main" id="{ED223957-7D0E-A04F-826C-808A0FD1C97E}"/>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Västerbottens län">
            <a:hlinkClick r:id="rId3" action="ppaction://hlinksldjump"/>
            <a:extLst>
              <a:ext uri="{FF2B5EF4-FFF2-40B4-BE49-F238E27FC236}">
                <a16:creationId xmlns:a16="http://schemas.microsoft.com/office/drawing/2014/main" id="{609D81C1-1C0F-3A4E-AD74-1E66D779A6AE}"/>
              </a:ext>
            </a:extLst>
          </p:cNvPr>
          <p:cNvSpPr/>
          <p:nvPr/>
        </p:nvSpPr>
        <p:spPr>
          <a:xfrm>
            <a:off x="9710059" y="252200"/>
            <a:ext cx="1215528"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515676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Västerbotten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Västerbottens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8297078"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39454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Västernorr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Västernorrlands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ernorr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526743528"/>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1,2</a:t>
                      </a:r>
                    </a:p>
                  </a:txBody>
                  <a:tcPr anchor="b"/>
                </a:tc>
                <a:tc>
                  <a:txBody>
                    <a:bodyPr/>
                    <a:lstStyle/>
                    <a:p>
                      <a:pPr algn="l"/>
                      <a:r>
                        <a:rPr lang="sv-SE" sz="1000" dirty="0">
                          <a:latin typeface="+mn-lt"/>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275</a:t>
                      </a:r>
                    </a:p>
                  </a:txBody>
                  <a:tcPr anchor="b"/>
                </a:tc>
                <a:extLst>
                  <a:ext uri="{0D108BD9-81ED-4DB2-BD59-A6C34878D82A}">
                    <a16:rowId xmlns:a16="http://schemas.microsoft.com/office/drawing/2014/main" val="3541417454"/>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1,8</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7,7</a:t>
                      </a:r>
                    </a:p>
                  </a:txBody>
                  <a:tcPr anchor="b"/>
                </a:tc>
                <a:extLst>
                  <a:ext uri="{0D108BD9-81ED-4DB2-BD59-A6C34878D82A}">
                    <a16:rowId xmlns:a16="http://schemas.microsoft.com/office/drawing/2014/main" val="1885876313"/>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0,04</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22020205"/>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84</a:t>
                      </a:r>
                    </a:p>
                  </a:txBody>
                  <a:tcPr anchor="b"/>
                </a:tc>
                <a:extLst>
                  <a:ext uri="{0D108BD9-81ED-4DB2-BD59-A6C34878D82A}">
                    <a16:rowId xmlns:a16="http://schemas.microsoft.com/office/drawing/2014/main" val="3641014417"/>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0,1</a:t>
                      </a:r>
                    </a:p>
                  </a:txBody>
                  <a:tcPr anchor="b"/>
                </a:tc>
                <a:tc>
                  <a:txBody>
                    <a:bodyPr/>
                    <a:lstStyle/>
                    <a:p>
                      <a:pPr algn="l"/>
                      <a:r>
                        <a:rPr lang="sv-SE" sz="1000" dirty="0">
                          <a:latin typeface="+mn-lt"/>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205</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1</a:t>
                      </a:r>
                    </a:p>
                  </a:txBody>
                  <a:tcPr anchor="b"/>
                </a:tc>
                <a:tc>
                  <a:txBody>
                    <a:bodyPr/>
                    <a:lstStyle/>
                    <a:p>
                      <a:pPr algn="l"/>
                      <a:r>
                        <a:rPr lang="sv-SE" sz="1000" dirty="0">
                          <a:latin typeface="+mn-lt"/>
                        </a:rPr>
                        <a:t>2021</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1</a:t>
                      </a:r>
                    </a:p>
                  </a:txBody>
                  <a:tcPr anchor="b"/>
                </a:tc>
                <a:extLst>
                  <a:ext uri="{0D108BD9-81ED-4DB2-BD59-A6C34878D82A}">
                    <a16:rowId xmlns:a16="http://schemas.microsoft.com/office/drawing/2014/main" val="2663332968"/>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0,004</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a:solidFill>
                            <a:srgbClr val="000000"/>
                          </a:solidFill>
                          <a:effectLst/>
                          <a:latin typeface="+mn-lt"/>
                        </a:rPr>
                        <a:t>337</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p>
                  </a:txBody>
                  <a:tcPr anchor="b"/>
                </a:tc>
                <a:extLst>
                  <a:ext uri="{0D108BD9-81ED-4DB2-BD59-A6C34878D82A}">
                    <a16:rowId xmlns:a16="http://schemas.microsoft.com/office/drawing/2014/main" val="763952690"/>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0,02</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890385771"/>
                  </a:ext>
                </a:extLst>
              </a:tr>
              <a:tr h="220839">
                <a:tc>
                  <a:txBody>
                    <a:bodyPr/>
                    <a:lstStyle/>
                    <a:p>
                      <a:pPr algn="l" fontAlgn="b"/>
                      <a:r>
                        <a:rPr lang="sv-SE" sz="1000" b="0" i="0" u="none" strike="noStrike" dirty="0">
                          <a:solidFill>
                            <a:srgbClr val="000000"/>
                          </a:solidFill>
                          <a:effectLst/>
                          <a:latin typeface="+mn-lt"/>
                        </a:rPr>
                        <a:t>Läkemedel (tabletter och </a:t>
                      </a:r>
                      <a:r>
                        <a:rPr lang="sv-SE" sz="1000" b="0" i="0" u="none" strike="noStrike" dirty="0" err="1">
                          <a:solidFill>
                            <a:srgbClr val="000000"/>
                          </a:solidFill>
                          <a:effectLst/>
                          <a:latin typeface="+mn-lt"/>
                        </a:rPr>
                        <a:t>kapslar,st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18</a:t>
                      </a:r>
                    </a:p>
                  </a:txBody>
                  <a:tcPr anchor="b"/>
                </a:tc>
                <a:extLst>
                  <a:ext uri="{0D108BD9-81ED-4DB2-BD59-A6C34878D82A}">
                    <a16:rowId xmlns:a16="http://schemas.microsoft.com/office/drawing/2014/main" val="2903450063"/>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0,1</a:t>
                      </a:r>
                    </a:p>
                  </a:txBody>
                  <a:tcPr anchor="b"/>
                </a:tc>
                <a:tc>
                  <a:txBody>
                    <a:bodyPr/>
                    <a:lstStyle/>
                    <a:p>
                      <a:pPr algn="l"/>
                      <a:r>
                        <a:rPr lang="sv-SE" sz="1000" dirty="0">
                          <a:latin typeface="+mn-lt"/>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219403276"/>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960</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644811822"/>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Västernorrlands län</a:t>
            </a:r>
          </a:p>
        </p:txBody>
      </p:sp>
      <p:sp>
        <p:nvSpPr>
          <p:cNvPr id="21" name="Rektangel 20" descr="Länk tillbaka till Brottsbekämpningsområde Nord">
            <a:hlinkClick r:id="rId2" action="ppaction://hlinksldjump"/>
            <a:extLst>
              <a:ext uri="{FF2B5EF4-FFF2-40B4-BE49-F238E27FC236}">
                <a16:creationId xmlns:a16="http://schemas.microsoft.com/office/drawing/2014/main" id="{BCA1B0BD-8FA3-424D-AC91-25524C14B33B}"/>
              </a:ext>
            </a:extLst>
          </p:cNvPr>
          <p:cNvSpPr/>
          <p:nvPr/>
        </p:nvSpPr>
        <p:spPr>
          <a:xfrm>
            <a:off x="8266999" y="252200"/>
            <a:ext cx="1417330" cy="30198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2" action="ppaction://hlinksldjump"/>
            <a:extLst>
              <a:ext uri="{FF2B5EF4-FFF2-40B4-BE49-F238E27FC236}">
                <a16:creationId xmlns:a16="http://schemas.microsoft.com/office/drawing/2014/main" id="{A9C98F4A-C907-A346-8877-02EE8419CF54}"/>
              </a:ext>
            </a:extLst>
          </p:cNvPr>
          <p:cNvSpPr/>
          <p:nvPr/>
        </p:nvSpPr>
        <p:spPr>
          <a:xfrm>
            <a:off x="650727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Västernorrlands län">
            <a:hlinkClick r:id="rId3" action="ppaction://hlinksldjump"/>
            <a:extLst>
              <a:ext uri="{FF2B5EF4-FFF2-40B4-BE49-F238E27FC236}">
                <a16:creationId xmlns:a16="http://schemas.microsoft.com/office/drawing/2014/main" id="{0780CAF0-976C-C64D-9398-349D099B6D30}"/>
              </a:ext>
            </a:extLst>
          </p:cNvPr>
          <p:cNvSpPr/>
          <p:nvPr/>
        </p:nvSpPr>
        <p:spPr>
          <a:xfrm>
            <a:off x="9582458" y="252200"/>
            <a:ext cx="134312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228986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ortsättning Västernorr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Västernorrlands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ernorr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818781381"/>
              </p:ext>
            </p:extLst>
          </p:nvPr>
        </p:nvGraphicFramePr>
        <p:xfrm>
          <a:off x="479425" y="1891950"/>
          <a:ext cx="11233151" cy="1615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551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4 107</a:t>
                      </a:r>
                    </a:p>
                  </a:txBody>
                  <a:tcPr anchor="b"/>
                </a:tc>
                <a:extLst>
                  <a:ext uri="{0D108BD9-81ED-4DB2-BD59-A6C34878D82A}">
                    <a16:rowId xmlns:a16="http://schemas.microsoft.com/office/drawing/2014/main" val="3616086372"/>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368235544"/>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504996280"/>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308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9</a:t>
                      </a:r>
                    </a:p>
                  </a:txBody>
                  <a:tcPr/>
                </a:tc>
                <a:tc>
                  <a:txBody>
                    <a:bodyPr/>
                    <a:lstStyle/>
                    <a:p>
                      <a:pPr algn="l" fontAlgn="b"/>
                      <a:r>
                        <a:rPr lang="sv-SE" sz="1000" b="0" i="0" u="none" strike="noStrike" dirty="0">
                          <a:solidFill>
                            <a:srgbClr val="000000"/>
                          </a:solidFill>
                          <a:effectLst/>
                          <a:latin typeface="+mn-lt"/>
                        </a:rPr>
                        <a:t>484</a:t>
                      </a:r>
                    </a:p>
                  </a:txBody>
                  <a:tcPr/>
                </a:tc>
                <a:extLst>
                  <a:ext uri="{0D108BD9-81ED-4DB2-BD59-A6C34878D82A}">
                    <a16:rowId xmlns:a16="http://schemas.microsoft.com/office/drawing/2014/main" val="66194619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dirty="0">
                          <a:solidFill>
                            <a:schemeClr val="bg1"/>
                          </a:solidFill>
                          <a:effectLst/>
                          <a:latin typeface="+mn-lt"/>
                        </a:rPr>
                        <a:t>40</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27</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749017590"/>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CC53746-3FB3-6743-AE57-CA3833DD9D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Västernorrlands län</a:t>
            </a:r>
          </a:p>
        </p:txBody>
      </p:sp>
      <p:sp>
        <p:nvSpPr>
          <p:cNvPr id="16" name="Rektangel 15" descr="Länk tillbaka till Brottsbekämpningsområde Nord">
            <a:hlinkClick r:id="rId2" action="ppaction://hlinksldjump"/>
            <a:extLst>
              <a:ext uri="{FF2B5EF4-FFF2-40B4-BE49-F238E27FC236}">
                <a16:creationId xmlns:a16="http://schemas.microsoft.com/office/drawing/2014/main" id="{8409F472-ED30-5848-AECC-0EDA41CBD996}"/>
              </a:ext>
            </a:extLst>
          </p:cNvPr>
          <p:cNvSpPr/>
          <p:nvPr/>
        </p:nvSpPr>
        <p:spPr>
          <a:xfrm>
            <a:off x="8382000" y="238345"/>
            <a:ext cx="1176108" cy="3435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2" action="ppaction://hlinksldjump"/>
            <a:extLst>
              <a:ext uri="{FF2B5EF4-FFF2-40B4-BE49-F238E27FC236}">
                <a16:creationId xmlns:a16="http://schemas.microsoft.com/office/drawing/2014/main" id="{24B7FA27-AF87-6C4D-A49A-B9BE6B7B5E15}"/>
              </a:ext>
            </a:extLst>
          </p:cNvPr>
          <p:cNvSpPr/>
          <p:nvPr/>
        </p:nvSpPr>
        <p:spPr>
          <a:xfrm>
            <a:off x="661811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Västernorrlands län">
            <a:hlinkClick r:id="rId3" action="ppaction://hlinksldjump"/>
            <a:extLst>
              <a:ext uri="{FF2B5EF4-FFF2-40B4-BE49-F238E27FC236}">
                <a16:creationId xmlns:a16="http://schemas.microsoft.com/office/drawing/2014/main" id="{4F0BCFCE-9B6B-3C4E-B2F8-6D7F81BF28AB}"/>
              </a:ext>
            </a:extLst>
          </p:cNvPr>
          <p:cNvSpPr/>
          <p:nvPr/>
        </p:nvSpPr>
        <p:spPr>
          <a:xfrm>
            <a:off x="9582458" y="252200"/>
            <a:ext cx="134312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053202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Västernorr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Västernorrlands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2320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alarna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Dalarnas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Dalarna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496721496"/>
              </p:ext>
            </p:extLst>
          </p:nvPr>
        </p:nvGraphicFramePr>
        <p:xfrm>
          <a:off x="479425" y="1891950"/>
          <a:ext cx="11233151" cy="30937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1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endParaRPr lang="sv-SE" sz="1100" b="0" i="0" u="none" strike="noStrike">
                        <a:solidFill>
                          <a:srgbClr val="000000"/>
                        </a:solidFill>
                        <a:effectLst/>
                        <a:latin typeface="+mn-lt"/>
                      </a:endParaRPr>
                    </a:p>
                  </a:txBody>
                  <a:tcPr anchor="b"/>
                </a:tc>
                <a:tc>
                  <a:txBody>
                    <a:bodyPr/>
                    <a:lstStyle/>
                    <a:p>
                      <a:pPr algn="l" fontAlgn="b"/>
                      <a:endParaRPr lang="sv-SE" sz="1100" b="0" i="0" u="none" strike="noStrike">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0,007</a:t>
                      </a:r>
                    </a:p>
                  </a:txBody>
                  <a:tcPr/>
                </a:tc>
                <a:extLst>
                  <a:ext uri="{0D108BD9-81ED-4DB2-BD59-A6C34878D82A}">
                    <a16:rowId xmlns:a16="http://schemas.microsoft.com/office/drawing/2014/main" val="912162884"/>
                  </a:ext>
                </a:extLst>
              </a:tr>
              <a:tr h="220839">
                <a:tc>
                  <a:txBody>
                    <a:bodyPr/>
                    <a:lstStyle/>
                    <a:p>
                      <a:pPr algn="l" fontAlgn="b"/>
                      <a:r>
                        <a:rPr lang="sv-SE" sz="1100" b="0" i="0" u="none" strike="noStrike" dirty="0">
                          <a:solidFill>
                            <a:srgbClr val="000000"/>
                          </a:solidFill>
                          <a:effectLst/>
                          <a:latin typeface="+mn-lt"/>
                        </a:rPr>
                        <a:t>Ammunition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100" b="0" i="0" u="none" strike="noStrike">
                        <a:solidFill>
                          <a:srgbClr val="000000"/>
                        </a:solidFill>
                        <a:effectLst/>
                        <a:latin typeface="+mn-lt"/>
                      </a:endParaRPr>
                    </a:p>
                  </a:txBody>
                  <a:tcPr anchor="b"/>
                </a:tc>
                <a:tc>
                  <a:txBody>
                    <a:bodyPr/>
                    <a:lstStyle/>
                    <a:p>
                      <a:pPr algn="l" fontAlgn="b"/>
                      <a:endParaRPr lang="sv-SE" sz="1100" b="0" i="0" u="none" strike="noStrike">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16</a:t>
                      </a:r>
                    </a:p>
                  </a:txBody>
                  <a:tcPr/>
                </a:tc>
                <a:extLst>
                  <a:ext uri="{0D108BD9-81ED-4DB2-BD59-A6C34878D82A}">
                    <a16:rowId xmlns:a16="http://schemas.microsoft.com/office/drawing/2014/main" val="1041869818"/>
                  </a:ext>
                </a:extLst>
              </a:tr>
              <a:tr h="220839">
                <a:tc>
                  <a:txBody>
                    <a:bodyPr/>
                    <a:lstStyle/>
                    <a:p>
                      <a:pPr algn="l" fontAlgn="b"/>
                      <a:r>
                        <a:rPr lang="sv-SE" sz="1100" b="0" i="0" u="none" strike="noStrike" dirty="0">
                          <a:solidFill>
                            <a:srgbClr val="000000"/>
                          </a:solidFill>
                          <a:effectLst/>
                          <a:latin typeface="+mn-lt"/>
                        </a:rPr>
                        <a:t>Cannabis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0,09</a:t>
                      </a:r>
                    </a:p>
                  </a:txBody>
                  <a:tcPr/>
                </a:tc>
                <a:extLst>
                  <a:ext uri="{0D108BD9-81ED-4DB2-BD59-A6C34878D82A}">
                    <a16:rowId xmlns:a16="http://schemas.microsoft.com/office/drawing/2014/main" val="2303927347"/>
                  </a:ext>
                </a:extLst>
              </a:tr>
              <a:tr h="220839">
                <a:tc>
                  <a:txBody>
                    <a:bodyPr/>
                    <a:lstStyle/>
                    <a:p>
                      <a:pPr algn="l" fontAlgn="b"/>
                      <a:r>
                        <a:rPr lang="sv-SE" sz="11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61,4</a:t>
                      </a:r>
                    </a:p>
                  </a:txBody>
                  <a:tcPr/>
                </a:tc>
                <a:extLst>
                  <a:ext uri="{0D108BD9-81ED-4DB2-BD59-A6C34878D82A}">
                    <a16:rowId xmlns:a16="http://schemas.microsoft.com/office/drawing/2014/main" val="1584868791"/>
                  </a:ext>
                </a:extLst>
              </a:tr>
              <a:tr h="220839">
                <a:tc>
                  <a:txBody>
                    <a:bodyPr/>
                    <a:lstStyle/>
                    <a:p>
                      <a:pPr algn="l" fontAlgn="b"/>
                      <a:r>
                        <a:rPr lang="sv-SE" sz="11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0,01</a:t>
                      </a:r>
                    </a:p>
                  </a:txBody>
                  <a:tcPr/>
                </a:tc>
                <a:extLst>
                  <a:ext uri="{0D108BD9-81ED-4DB2-BD59-A6C34878D82A}">
                    <a16:rowId xmlns:a16="http://schemas.microsoft.com/office/drawing/2014/main" val="322020205"/>
                  </a:ext>
                </a:extLst>
              </a:tr>
              <a:tr h="220839">
                <a:tc>
                  <a:txBody>
                    <a:bodyPr/>
                    <a:lstStyle/>
                    <a:p>
                      <a:pPr algn="l" fontAlgn="b"/>
                      <a:r>
                        <a:rPr lang="sv-SE" sz="11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0,002</a:t>
                      </a:r>
                    </a:p>
                  </a:txBody>
                  <a:tcPr/>
                </a:tc>
                <a:extLst>
                  <a:ext uri="{0D108BD9-81ED-4DB2-BD59-A6C34878D82A}">
                    <a16:rowId xmlns:a16="http://schemas.microsoft.com/office/drawing/2014/main" val="3164729196"/>
                  </a:ext>
                </a:extLst>
              </a:tr>
              <a:tr h="220839">
                <a:tc>
                  <a:txBody>
                    <a:bodyPr/>
                    <a:lstStyle/>
                    <a:p>
                      <a:pPr algn="l" fontAlgn="b"/>
                      <a:r>
                        <a:rPr lang="sv-SE" sz="1100" b="0" i="0" u="none" strike="noStrike" dirty="0">
                          <a:solidFill>
                            <a:srgbClr val="000000"/>
                          </a:solidFill>
                          <a:effectLst/>
                          <a:latin typeface="+mn-lt"/>
                        </a:rPr>
                        <a:t>Dopningsmedel (tabletter, vialer och kapslar,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134</a:t>
                      </a:r>
                    </a:p>
                  </a:txBody>
                  <a:tcPr/>
                </a:tc>
                <a:extLst>
                  <a:ext uri="{0D108BD9-81ED-4DB2-BD59-A6C34878D82A}">
                    <a16:rowId xmlns:a16="http://schemas.microsoft.com/office/drawing/2014/main" val="1533597409"/>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100" b="0" i="0" u="none" strike="noStrike" dirty="0">
                          <a:solidFill>
                            <a:srgbClr val="000000"/>
                          </a:solidFill>
                          <a:effectLst/>
                          <a:latin typeface="+mn-lt"/>
                        </a:rPr>
                        <a:t>Ecstasy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0,0003</a:t>
                      </a:r>
                    </a:p>
                  </a:txBody>
                  <a:tcPr/>
                </a:tc>
                <a:extLst>
                  <a:ext uri="{0D108BD9-81ED-4DB2-BD59-A6C34878D82A}">
                    <a16:rowId xmlns:a16="http://schemas.microsoft.com/office/drawing/2014/main" val="82737781"/>
                  </a:ext>
                </a:extLst>
              </a:tr>
              <a:tr h="220839">
                <a:tc>
                  <a:txBody>
                    <a:bodyPr/>
                    <a:lstStyle/>
                    <a:p>
                      <a:pPr algn="l" fontAlgn="b"/>
                      <a:r>
                        <a:rPr lang="sv-SE" sz="1100" b="0" i="0" u="none" strike="noStrike" dirty="0">
                          <a:solidFill>
                            <a:srgbClr val="000000"/>
                          </a:solidFill>
                          <a:effectLst/>
                          <a:latin typeface="+mn-lt"/>
                        </a:rPr>
                        <a:t>Ecstasy (tabletter,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67</a:t>
                      </a:r>
                    </a:p>
                  </a:txBody>
                  <a:tcPr/>
                </a:tc>
                <a:extLst>
                  <a:ext uri="{0D108BD9-81ED-4DB2-BD59-A6C34878D82A}">
                    <a16:rowId xmlns:a16="http://schemas.microsoft.com/office/drawing/2014/main" val="94940202"/>
                  </a:ext>
                </a:extLst>
              </a:tr>
              <a:tr h="220839">
                <a:tc>
                  <a:txBody>
                    <a:bodyPr/>
                    <a:lstStyle/>
                    <a:p>
                      <a:pPr algn="l" fontAlgn="b"/>
                      <a:r>
                        <a:rPr lang="sv-SE" sz="1100" b="0" i="0" u="none" strike="noStrike" dirty="0">
                          <a:solidFill>
                            <a:srgbClr val="000000"/>
                          </a:solidFill>
                          <a:effectLst/>
                          <a:latin typeface="+mn-lt"/>
                        </a:rPr>
                        <a:t>Farliga föremål och andra vapen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a:t>
                      </a:r>
                    </a:p>
                  </a:txBody>
                  <a:tcPr/>
                </a:tc>
                <a:extLst>
                  <a:ext uri="{0D108BD9-81ED-4DB2-BD59-A6C34878D82A}">
                    <a16:rowId xmlns:a16="http://schemas.microsoft.com/office/drawing/2014/main" val="890920560"/>
                  </a:ext>
                </a:extLst>
              </a:tr>
              <a:tr h="220839">
                <a:tc>
                  <a:txBody>
                    <a:bodyPr/>
                    <a:lstStyle/>
                    <a:p>
                      <a:pPr algn="l" fontAlgn="b"/>
                      <a:r>
                        <a:rPr lang="sv-SE" sz="11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6</a:t>
                      </a:r>
                    </a:p>
                  </a:txBody>
                  <a:tcPr/>
                </a:tc>
                <a:extLst>
                  <a:ext uri="{0D108BD9-81ED-4DB2-BD59-A6C34878D82A}">
                    <a16:rowId xmlns:a16="http://schemas.microsoft.com/office/drawing/2014/main" val="419074453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Dalarnas län</a:t>
            </a:r>
          </a:p>
        </p:txBody>
      </p:sp>
      <p:sp>
        <p:nvSpPr>
          <p:cNvPr id="16" name="Rektangel 15" descr="Länk till Brottsbekämpningsområde Väst">
            <a:hlinkClick r:id="rId3" action="ppaction://hlinksldjump"/>
            <a:extLst>
              <a:ext uri="{FF2B5EF4-FFF2-40B4-BE49-F238E27FC236}">
                <a16:creationId xmlns:a16="http://schemas.microsoft.com/office/drawing/2014/main" id="{C6621E28-090B-984F-9CD3-64557E18AB83}"/>
              </a:ext>
            </a:extLst>
          </p:cNvPr>
          <p:cNvSpPr/>
          <p:nvPr/>
        </p:nvSpPr>
        <p:spPr>
          <a:xfrm>
            <a:off x="8866909" y="180238"/>
            <a:ext cx="108065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2" action="ppaction://hlinksldjump"/>
            <a:extLst>
              <a:ext uri="{FF2B5EF4-FFF2-40B4-BE49-F238E27FC236}">
                <a16:creationId xmlns:a16="http://schemas.microsoft.com/office/drawing/2014/main" id="{FCE9FB60-8A2D-D041-8412-5470443C9F65}"/>
              </a:ext>
            </a:extLst>
          </p:cNvPr>
          <p:cNvSpPr/>
          <p:nvPr/>
        </p:nvSpPr>
        <p:spPr>
          <a:xfrm>
            <a:off x="719695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Dalarnas län">
            <a:hlinkClick r:id="rId4" action="ppaction://hlinksldjump"/>
            <a:extLst>
              <a:ext uri="{FF2B5EF4-FFF2-40B4-BE49-F238E27FC236}">
                <a16:creationId xmlns:a16="http://schemas.microsoft.com/office/drawing/2014/main" id="{7F81B623-092E-AD42-AEA0-8B29939BFFF5}"/>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53D5E34F-C165-E643-93CE-2ED93AA4F32A}"/>
              </a:ext>
            </a:extLst>
          </p:cNvPr>
          <p:cNvSpPr txBox="1"/>
          <p:nvPr/>
        </p:nvSpPr>
        <p:spPr>
          <a:xfrm>
            <a:off x="400833" y="6463431"/>
            <a:ext cx="2595582" cy="215444"/>
          </a:xfrm>
          <a:prstGeom prst="rect">
            <a:avLst/>
          </a:prstGeom>
          <a:noFill/>
        </p:spPr>
        <p:txBody>
          <a:bodyPr wrap="none" rtlCol="0">
            <a:spAutoFit/>
          </a:bodyPr>
          <a:lstStyle/>
          <a:p>
            <a:r>
              <a:rPr lang="sv-SE" sz="800" i="1" dirty="0"/>
              <a:t>Obs! Dalarnas län tillhörde område Väst under 2020 </a:t>
            </a:r>
          </a:p>
        </p:txBody>
      </p:sp>
    </p:spTree>
    <p:extLst>
      <p:ext uri="{BB962C8B-B14F-4D97-AF65-F5344CB8AC3E}">
        <p14:creationId xmlns:p14="http://schemas.microsoft.com/office/powerpoint/2010/main" val="21361292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alarna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Dalarnas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Dalarna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996215719"/>
              </p:ext>
            </p:extLst>
          </p:nvPr>
        </p:nvGraphicFramePr>
        <p:xfrm>
          <a:off x="479425" y="1891950"/>
          <a:ext cx="11233151" cy="1859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1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0,01</a:t>
                      </a:r>
                    </a:p>
                  </a:txBody>
                  <a:tcPr/>
                </a:tc>
                <a:extLst>
                  <a:ext uri="{0D108BD9-81ED-4DB2-BD59-A6C34878D82A}">
                    <a16:rowId xmlns:a16="http://schemas.microsoft.com/office/drawing/2014/main" val="428652518"/>
                  </a:ext>
                </a:extLst>
              </a:tr>
              <a:tr h="220839">
                <a:tc>
                  <a:txBody>
                    <a:bodyPr/>
                    <a:lstStyle/>
                    <a:p>
                      <a:pPr algn="l" fontAlgn="b"/>
                      <a:r>
                        <a:rPr lang="sv-SE" sz="1100" b="0" i="0" u="none" strike="noStrike" dirty="0" err="1">
                          <a:solidFill>
                            <a:srgbClr val="000000"/>
                          </a:solidFill>
                          <a:effectLst/>
                          <a:latin typeface="+mn-lt"/>
                        </a:rPr>
                        <a:t>Tramadol</a:t>
                      </a:r>
                      <a:r>
                        <a:rPr lang="sv-SE" sz="1100" b="0" i="0" u="none" strike="noStrike" dirty="0">
                          <a:solidFill>
                            <a:srgbClr val="000000"/>
                          </a:solidFill>
                          <a:effectLst/>
                          <a:latin typeface="+mn-lt"/>
                        </a:rPr>
                        <a:t> (tabletter,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158</a:t>
                      </a:r>
                    </a:p>
                  </a:txBody>
                  <a:tcPr/>
                </a:tc>
                <a:extLst>
                  <a:ext uri="{0D108BD9-81ED-4DB2-BD59-A6C34878D82A}">
                    <a16:rowId xmlns:a16="http://schemas.microsoft.com/office/drawing/2014/main" val="373980419"/>
                  </a:ext>
                </a:extLst>
              </a:tr>
              <a:tr h="220839">
                <a:tc>
                  <a:txBody>
                    <a:bodyPr/>
                    <a:lstStyle/>
                    <a:p>
                      <a:pPr algn="l" fontAlgn="b"/>
                      <a:r>
                        <a:rPr lang="sv-SE" sz="11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0,01</a:t>
                      </a:r>
                    </a:p>
                  </a:txBody>
                  <a:tcPr/>
                </a:tc>
                <a:extLst>
                  <a:ext uri="{0D108BD9-81ED-4DB2-BD59-A6C34878D82A}">
                    <a16:rowId xmlns:a16="http://schemas.microsoft.com/office/drawing/2014/main" val="2418174155"/>
                  </a:ext>
                </a:extLst>
              </a:tr>
              <a:tr h="220839">
                <a:tc>
                  <a:txBody>
                    <a:bodyPr/>
                    <a:lstStyle/>
                    <a:p>
                      <a:pPr algn="l" fontAlgn="b"/>
                      <a:r>
                        <a:rPr lang="sv-SE" sz="1100" b="0" i="0" u="none" strike="noStrike" dirty="0">
                          <a:solidFill>
                            <a:srgbClr val="000000"/>
                          </a:solidFill>
                          <a:effectLst/>
                          <a:latin typeface="+mn-lt"/>
                        </a:rPr>
                        <a:t>Övrig narkotika och narkotiska läkemedel (tabletter och kapslar, </a:t>
                      </a:r>
                      <a:r>
                        <a:rPr lang="sv-SE" sz="1100" b="0" i="0" u="none" strike="noStrike" dirty="0" err="1">
                          <a:solidFill>
                            <a:srgbClr val="000000"/>
                          </a:solidFill>
                          <a:effectLst/>
                          <a:latin typeface="+mn-lt"/>
                        </a:rPr>
                        <a:t>st</a:t>
                      </a:r>
                      <a:r>
                        <a:rPr lang="sv-SE" sz="11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123</a:t>
                      </a:r>
                    </a:p>
                  </a:txBody>
                  <a:tcPr/>
                </a:tc>
                <a:extLst>
                  <a:ext uri="{0D108BD9-81ED-4DB2-BD59-A6C34878D82A}">
                    <a16:rowId xmlns:a16="http://schemas.microsoft.com/office/drawing/2014/main" val="763952690"/>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7</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32</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Dalarnas län</a:t>
            </a:r>
          </a:p>
        </p:txBody>
      </p:sp>
      <p:sp>
        <p:nvSpPr>
          <p:cNvPr id="16" name="Rektangel 15" descr="Länk till Brottsbekämpningsområde Väst">
            <a:hlinkClick r:id="rId3" action="ppaction://hlinksldjump"/>
            <a:extLst>
              <a:ext uri="{FF2B5EF4-FFF2-40B4-BE49-F238E27FC236}">
                <a16:creationId xmlns:a16="http://schemas.microsoft.com/office/drawing/2014/main" id="{C6621E28-090B-984F-9CD3-64557E18AB83}"/>
              </a:ext>
            </a:extLst>
          </p:cNvPr>
          <p:cNvSpPr/>
          <p:nvPr/>
        </p:nvSpPr>
        <p:spPr>
          <a:xfrm>
            <a:off x="8783782" y="180238"/>
            <a:ext cx="106177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2" action="ppaction://hlinksldjump"/>
            <a:extLst>
              <a:ext uri="{FF2B5EF4-FFF2-40B4-BE49-F238E27FC236}">
                <a16:creationId xmlns:a16="http://schemas.microsoft.com/office/drawing/2014/main" id="{FCE9FB60-8A2D-D041-8412-5470443C9F65}"/>
              </a:ext>
            </a:extLst>
          </p:cNvPr>
          <p:cNvSpPr/>
          <p:nvPr/>
        </p:nvSpPr>
        <p:spPr>
          <a:xfrm>
            <a:off x="721080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Dalarnas län">
            <a:hlinkClick r:id="rId4" action="ppaction://hlinksldjump"/>
            <a:extLst>
              <a:ext uri="{FF2B5EF4-FFF2-40B4-BE49-F238E27FC236}">
                <a16:creationId xmlns:a16="http://schemas.microsoft.com/office/drawing/2014/main" id="{7F81B623-092E-AD42-AEA0-8B29939BFFF5}"/>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6B67B0D1-3EAA-0840-A1FD-F33E2A5B8754}"/>
              </a:ext>
            </a:extLst>
          </p:cNvPr>
          <p:cNvSpPr txBox="1"/>
          <p:nvPr/>
        </p:nvSpPr>
        <p:spPr>
          <a:xfrm>
            <a:off x="400833" y="6463431"/>
            <a:ext cx="2595582" cy="215444"/>
          </a:xfrm>
          <a:prstGeom prst="rect">
            <a:avLst/>
          </a:prstGeom>
          <a:noFill/>
        </p:spPr>
        <p:txBody>
          <a:bodyPr wrap="none" rtlCol="0">
            <a:spAutoFit/>
          </a:bodyPr>
          <a:lstStyle/>
          <a:p>
            <a:r>
              <a:rPr lang="sv-SE" sz="800" i="1" dirty="0"/>
              <a:t>Obs! Dalarnas län tillhörde område Väst under 2020 </a:t>
            </a:r>
          </a:p>
        </p:txBody>
      </p:sp>
    </p:spTree>
    <p:extLst>
      <p:ext uri="{BB962C8B-B14F-4D97-AF65-F5344CB8AC3E}">
        <p14:creationId xmlns:p14="http://schemas.microsoft.com/office/powerpoint/2010/main" val="2829026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Dalarna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Dalarnas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429000"/>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29183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rm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Värmlands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Värm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136653908"/>
              </p:ext>
            </p:extLst>
          </p:nvPr>
        </p:nvGraphicFramePr>
        <p:xfrm>
          <a:off x="479425" y="1891950"/>
          <a:ext cx="11233151" cy="4145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0,13</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a:t>
                      </a:r>
                    </a:p>
                  </a:txBody>
                  <a:tcPr anchor="b"/>
                </a:tc>
                <a:extLst>
                  <a:ext uri="{0D108BD9-81ED-4DB2-BD59-A6C34878D82A}">
                    <a16:rowId xmlns:a16="http://schemas.microsoft.com/office/drawing/2014/main" val="919657772"/>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9</a:t>
                      </a:r>
                    </a:p>
                  </a:txBody>
                  <a:tcPr anchor="b"/>
                </a:tc>
                <a:tc>
                  <a:txBody>
                    <a:bodyPr/>
                    <a:lstStyle/>
                    <a:p>
                      <a:pPr algn="l" fontAlgn="b"/>
                      <a:r>
                        <a:rPr lang="sv-SE" sz="1000" b="0" i="0" u="none" strike="noStrike">
                          <a:solidFill>
                            <a:srgbClr val="000000"/>
                          </a:solidFill>
                          <a:effectLst/>
                          <a:latin typeface="+mn-lt"/>
                        </a:rPr>
                        <a:t>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0,16</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128 360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5 600</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0,0095</a:t>
                      </a:r>
                    </a:p>
                  </a:txBody>
                  <a:tcPr anchor="b"/>
                </a:tc>
                <a:extLst>
                  <a:ext uri="{0D108BD9-81ED-4DB2-BD59-A6C34878D82A}">
                    <a16:rowId xmlns:a16="http://schemas.microsoft.com/office/drawing/2014/main" val="4087418418"/>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242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40</a:t>
                      </a:r>
                    </a:p>
                  </a:txBody>
                  <a:tcPr anchor="b"/>
                </a:tc>
                <a:extLst>
                  <a:ext uri="{0D108BD9-81ED-4DB2-BD59-A6C34878D82A}">
                    <a16:rowId xmlns:a16="http://schemas.microsoft.com/office/drawing/2014/main" val="444678226"/>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Ecstasy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0,00377</a:t>
                      </a:r>
                    </a:p>
                  </a:txBody>
                  <a:tcPr anchor="b"/>
                </a:tc>
                <a:extLst>
                  <a:ext uri="{0D108BD9-81ED-4DB2-BD59-A6C34878D82A}">
                    <a16:rowId xmlns:a16="http://schemas.microsoft.com/office/drawing/2014/main" val="2790769487"/>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86948379"/>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9</a:t>
                      </a:r>
                    </a:p>
                  </a:txBody>
                  <a:tcPr anchor="b"/>
                </a:tc>
                <a:extLst>
                  <a:ext uri="{0D108BD9-81ED-4DB2-BD59-A6C34878D82A}">
                    <a16:rowId xmlns:a16="http://schemas.microsoft.com/office/drawing/2014/main" val="411584596"/>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a:solidFill>
                            <a:srgbClr val="000000"/>
                          </a:solidFill>
                          <a:effectLst/>
                          <a:latin typeface="+mn-lt"/>
                        </a:rPr>
                        <a:t>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9</a:t>
                      </a:r>
                    </a:p>
                  </a:txBody>
                  <a:tcPr anchor="b"/>
                </a:tc>
                <a:extLst>
                  <a:ext uri="{0D108BD9-81ED-4DB2-BD59-A6C34878D82A}">
                    <a16:rowId xmlns:a16="http://schemas.microsoft.com/office/drawing/2014/main" val="2086916890"/>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243211800"/>
                  </a:ext>
                </a:extLst>
              </a:tr>
              <a:tr h="220839">
                <a:tc>
                  <a:txBody>
                    <a:bodyPr/>
                    <a:lstStyle/>
                    <a:p>
                      <a:pPr algn="l" fontAlgn="b"/>
                      <a:r>
                        <a:rPr lang="sv-SE" sz="1000" b="0" i="0" u="none" strike="noStrike" dirty="0">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689981592"/>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0,04</a:t>
                      </a:r>
                    </a:p>
                  </a:txBody>
                  <a:tcPr anchor="b"/>
                </a:tc>
                <a:extLst>
                  <a:ext uri="{0D108BD9-81ED-4DB2-BD59-A6C34878D82A}">
                    <a16:rowId xmlns:a16="http://schemas.microsoft.com/office/drawing/2014/main" val="3547536497"/>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162065732"/>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30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128,5</a:t>
                      </a:r>
                    </a:p>
                  </a:txBody>
                  <a:tcPr anchor="b"/>
                </a:tc>
                <a:extLst>
                  <a:ext uri="{0D108BD9-81ED-4DB2-BD59-A6C34878D82A}">
                    <a16:rowId xmlns:a16="http://schemas.microsoft.com/office/drawing/2014/main" val="371690293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Värmlands län</a:t>
            </a:r>
          </a:p>
        </p:txBody>
      </p:sp>
      <p:sp>
        <p:nvSpPr>
          <p:cNvPr id="16" name="Rubrik 3" descr="Text Forts. nästa sida...">
            <a:extLst>
              <a:ext uri="{FF2B5EF4-FFF2-40B4-BE49-F238E27FC236}">
                <a16:creationId xmlns:a16="http://schemas.microsoft.com/office/drawing/2014/main" id="{8EF9E5AF-89C8-0640-A5DD-29E297A844ED}"/>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8" name="textruta 27">
            <a:extLst>
              <a:ext uri="{FF2B5EF4-FFF2-40B4-BE49-F238E27FC236}">
                <a16:creationId xmlns:a16="http://schemas.microsoft.com/office/drawing/2014/main" id="{EEA1A55E-A1F0-4843-9017-1A0DB618DFDF}"/>
              </a:ext>
            </a:extLst>
          </p:cNvPr>
          <p:cNvSpPr txBox="1"/>
          <p:nvPr/>
        </p:nvSpPr>
        <p:spPr>
          <a:xfrm>
            <a:off x="400833" y="6463431"/>
            <a:ext cx="2704587" cy="215444"/>
          </a:xfrm>
          <a:prstGeom prst="rect">
            <a:avLst/>
          </a:prstGeom>
          <a:noFill/>
        </p:spPr>
        <p:txBody>
          <a:bodyPr wrap="none" rtlCol="0">
            <a:spAutoFit/>
          </a:bodyPr>
          <a:lstStyle/>
          <a:p>
            <a:r>
              <a:rPr lang="sv-SE" sz="800" i="1" dirty="0"/>
              <a:t>Obs! Värmlands län tillhörde område Väst under 2020. </a:t>
            </a:r>
          </a:p>
        </p:txBody>
      </p:sp>
      <p:sp>
        <p:nvSpPr>
          <p:cNvPr id="29" name="Rektangel 28" descr="Länk tillbaka till Brottsbekämpningsområde Väst">
            <a:hlinkClick r:id="rId3" action="ppaction://hlinksldjump"/>
            <a:extLst>
              <a:ext uri="{FF2B5EF4-FFF2-40B4-BE49-F238E27FC236}">
                <a16:creationId xmlns:a16="http://schemas.microsoft.com/office/drawing/2014/main" id="{8359F3A3-BBFF-7741-B0C4-305AF6B0278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Väst">
            <a:hlinkClick r:id="rId2" action="ppaction://hlinksldjump"/>
            <a:extLst>
              <a:ext uri="{FF2B5EF4-FFF2-40B4-BE49-F238E27FC236}">
                <a16:creationId xmlns:a16="http://schemas.microsoft.com/office/drawing/2014/main" id="{C0C41AAC-4D9E-C443-985D-DBB52272044A}"/>
              </a:ext>
            </a:extLst>
          </p:cNvPr>
          <p:cNvSpPr/>
          <p:nvPr/>
        </p:nvSpPr>
        <p:spPr>
          <a:xfrm>
            <a:off x="8603674" y="180238"/>
            <a:ext cx="109901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baka till Lokal beslagsstatistik">
            <a:hlinkClick r:id="rId3" action="ppaction://hlinksldjump"/>
            <a:extLst>
              <a:ext uri="{FF2B5EF4-FFF2-40B4-BE49-F238E27FC236}">
                <a16:creationId xmlns:a16="http://schemas.microsoft.com/office/drawing/2014/main" id="{B67EA6B0-99DC-D545-A0EE-3F6A0F4A9A18}"/>
              </a:ext>
            </a:extLst>
          </p:cNvPr>
          <p:cNvSpPr/>
          <p:nvPr/>
        </p:nvSpPr>
        <p:spPr>
          <a:xfrm>
            <a:off x="703489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descr="Länk till Brottsbekämpningsområde Väst Värmlands län">
            <a:hlinkClick r:id="rId4" action="ppaction://hlinksldjump"/>
            <a:extLst>
              <a:ext uri="{FF2B5EF4-FFF2-40B4-BE49-F238E27FC236}">
                <a16:creationId xmlns:a16="http://schemas.microsoft.com/office/drawing/2014/main" id="{3BDDAFB8-AE44-D448-8126-51D3578FD873}"/>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35307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3437993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2394741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6CEB9FAD-8CCD-9844-8197-376A10DE9B3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268828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rm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Värmlands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rm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597559258"/>
              </p:ext>
            </p:extLst>
          </p:nvPr>
        </p:nvGraphicFramePr>
        <p:xfrm>
          <a:off x="479425" y="1891950"/>
          <a:ext cx="11233151" cy="3139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792695112"/>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10,97</a:t>
                      </a:r>
                    </a:p>
                  </a:txBody>
                  <a:tcPr/>
                </a:tc>
                <a:extLst>
                  <a:ext uri="{0D108BD9-81ED-4DB2-BD59-A6C34878D82A}">
                    <a16:rowId xmlns:a16="http://schemas.microsoft.com/office/drawing/2014/main" val="364481182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479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705880960"/>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1171271919"/>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9</a:t>
                      </a:r>
                    </a:p>
                  </a:txBody>
                  <a:tcPr/>
                </a:tc>
                <a:extLst>
                  <a:ext uri="{0D108BD9-81ED-4DB2-BD59-A6C34878D82A}">
                    <a16:rowId xmlns:a16="http://schemas.microsoft.com/office/drawing/2014/main" val="557460513"/>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158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005330363"/>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0,0015</a:t>
                      </a:r>
                    </a:p>
                  </a:txBody>
                  <a:tcPr/>
                </a:tc>
                <a:extLst>
                  <a:ext uri="{0D108BD9-81ED-4DB2-BD59-A6C34878D82A}">
                    <a16:rowId xmlns:a16="http://schemas.microsoft.com/office/drawing/2014/main" val="2558623450"/>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0,00008</a:t>
                      </a:r>
                    </a:p>
                  </a:txBody>
                  <a:tcPr anchor="b"/>
                </a:tc>
                <a:extLst>
                  <a:ext uri="{0D108BD9-81ED-4DB2-BD59-A6C34878D82A}">
                    <a16:rowId xmlns:a16="http://schemas.microsoft.com/office/drawing/2014/main" val="862661186"/>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315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12</a:t>
                      </a:r>
                    </a:p>
                  </a:txBody>
                  <a:tcPr/>
                </a:tc>
                <a:tc>
                  <a:txBody>
                    <a:bodyPr/>
                    <a:lstStyle/>
                    <a:p>
                      <a:pPr algn="l" fontAlgn="b"/>
                      <a:r>
                        <a:rPr lang="sv-SE" sz="1000" b="0" i="0" u="none" strike="noStrike" dirty="0">
                          <a:solidFill>
                            <a:srgbClr val="000000"/>
                          </a:solidFill>
                          <a:effectLst/>
                          <a:latin typeface="+mn-lt"/>
                        </a:rPr>
                        <a:t>50311,5</a:t>
                      </a:r>
                    </a:p>
                  </a:txBody>
                  <a:tcPr/>
                </a:tc>
                <a:extLst>
                  <a:ext uri="{0D108BD9-81ED-4DB2-BD59-A6C34878D82A}">
                    <a16:rowId xmlns:a16="http://schemas.microsoft.com/office/drawing/2014/main" val="2448260593"/>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69</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65</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Värmlands län</a:t>
            </a:r>
          </a:p>
        </p:txBody>
      </p:sp>
      <p:sp>
        <p:nvSpPr>
          <p:cNvPr id="16" name="Rektangel 15" descr="Länk till Brottsbekämpningsområde Väst">
            <a:hlinkClick r:id="rId3" action="ppaction://hlinksldjump"/>
            <a:extLst>
              <a:ext uri="{FF2B5EF4-FFF2-40B4-BE49-F238E27FC236}">
                <a16:creationId xmlns:a16="http://schemas.microsoft.com/office/drawing/2014/main" id="{8784F3AE-4E3A-5248-B33B-931AA89BCC23}"/>
              </a:ext>
            </a:extLst>
          </p:cNvPr>
          <p:cNvSpPr/>
          <p:nvPr/>
        </p:nvSpPr>
        <p:spPr>
          <a:xfrm>
            <a:off x="8603674" y="180238"/>
            <a:ext cx="109901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2" action="ppaction://hlinksldjump"/>
            <a:extLst>
              <a:ext uri="{FF2B5EF4-FFF2-40B4-BE49-F238E27FC236}">
                <a16:creationId xmlns:a16="http://schemas.microsoft.com/office/drawing/2014/main" id="{BA951B75-702C-9D4E-991A-33A9D1E0EFF3}"/>
              </a:ext>
            </a:extLst>
          </p:cNvPr>
          <p:cNvSpPr/>
          <p:nvPr/>
        </p:nvSpPr>
        <p:spPr>
          <a:xfrm>
            <a:off x="703489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Värmlands län">
            <a:hlinkClick r:id="rId4" action="ppaction://hlinksldjump"/>
            <a:extLst>
              <a:ext uri="{FF2B5EF4-FFF2-40B4-BE49-F238E27FC236}">
                <a16:creationId xmlns:a16="http://schemas.microsoft.com/office/drawing/2014/main" id="{7B33F210-C3BA-554B-BB83-71D1D68EF005}"/>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A3241D8D-A52D-7449-BB96-85EC36D4E2C2}"/>
              </a:ext>
            </a:extLst>
          </p:cNvPr>
          <p:cNvSpPr txBox="1"/>
          <p:nvPr/>
        </p:nvSpPr>
        <p:spPr>
          <a:xfrm>
            <a:off x="400833" y="6463431"/>
            <a:ext cx="2704587" cy="215444"/>
          </a:xfrm>
          <a:prstGeom prst="rect">
            <a:avLst/>
          </a:prstGeom>
          <a:noFill/>
        </p:spPr>
        <p:txBody>
          <a:bodyPr wrap="none" rtlCol="0">
            <a:spAutoFit/>
          </a:bodyPr>
          <a:lstStyle/>
          <a:p>
            <a:r>
              <a:rPr lang="sv-SE" sz="800" i="1" dirty="0"/>
              <a:t>Obs! Värmlands län tillhörde område Väst under 2020. </a:t>
            </a:r>
          </a:p>
        </p:txBody>
      </p:sp>
    </p:spTree>
    <p:extLst>
      <p:ext uri="{BB962C8B-B14F-4D97-AF65-F5344CB8AC3E}">
        <p14:creationId xmlns:p14="http://schemas.microsoft.com/office/powerpoint/2010/main" val="14343769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rm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Värmlands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429000"/>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905556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rm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Svinesund</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rm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681427427"/>
              </p:ext>
            </p:extLst>
          </p:nvPr>
        </p:nvGraphicFramePr>
        <p:xfrm>
          <a:off x="479425" y="1891950"/>
          <a:ext cx="7344743" cy="38100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Amfetamin (kg)</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4</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9,9</a:t>
                      </a:r>
                    </a:p>
                  </a:txBody>
                  <a:tcPr anchor="b"/>
                </a:tc>
                <a:extLst>
                  <a:ext uri="{0D108BD9-81ED-4DB2-BD59-A6C34878D82A}">
                    <a16:rowId xmlns:a16="http://schemas.microsoft.com/office/drawing/2014/main" val="2303927347"/>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Cannabis (kg)</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0,02</a:t>
                      </a:r>
                    </a:p>
                  </a:txBody>
                  <a:tcPr anchor="b"/>
                </a:tc>
                <a:extLst>
                  <a:ext uri="{0D108BD9-81ED-4DB2-BD59-A6C34878D82A}">
                    <a16:rowId xmlns:a16="http://schemas.microsoft.com/office/drawing/2014/main" val="1584868791"/>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Cannabisharts (kg)</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10</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23,7</a:t>
                      </a:r>
                    </a:p>
                  </a:txBody>
                  <a:tcPr anchor="b"/>
                </a:tc>
                <a:extLst>
                  <a:ext uri="{0D108BD9-81ED-4DB2-BD59-A6C34878D82A}">
                    <a16:rowId xmlns:a16="http://schemas.microsoft.com/office/drawing/2014/main" val="322020205"/>
                  </a:ext>
                </a:extLst>
              </a:tr>
              <a:tr h="220839">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Dopningsmedel (flytande, liter)</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3</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0,005</a:t>
                      </a:r>
                    </a:p>
                  </a:txBody>
                  <a:tcPr anchor="b"/>
                </a:tc>
                <a:extLst>
                  <a:ext uri="{0D108BD9-81ED-4DB2-BD59-A6C34878D82A}">
                    <a16:rowId xmlns:a16="http://schemas.microsoft.com/office/drawing/2014/main" val="3164729196"/>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Dopningsmedel (tabletter, vialer och kapslar,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63</a:t>
                      </a:r>
                    </a:p>
                  </a:txBody>
                  <a:tcPr anchor="b"/>
                </a:tc>
                <a:extLst>
                  <a:ext uri="{0D108BD9-81ED-4DB2-BD59-A6C34878D82A}">
                    <a16:rowId xmlns:a16="http://schemas.microsoft.com/office/drawing/2014/main" val="4087418418"/>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Farliga föremål och andra vapen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6</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7</a:t>
                      </a:r>
                    </a:p>
                  </a:txBody>
                  <a:tcPr anchor="b"/>
                </a:tc>
                <a:extLst>
                  <a:ext uri="{0D108BD9-81ED-4DB2-BD59-A6C34878D82A}">
                    <a16:rowId xmlns:a16="http://schemas.microsoft.com/office/drawing/2014/main" val="444678226"/>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Kat torkad (kg)</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2</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0,03</a:t>
                      </a:r>
                    </a:p>
                  </a:txBody>
                  <a:tcPr anchor="b"/>
                </a:tc>
                <a:extLst>
                  <a:ext uri="{0D108BD9-81ED-4DB2-BD59-A6C34878D82A}">
                    <a16:rowId xmlns:a16="http://schemas.microsoft.com/office/drawing/2014/main" val="386948379"/>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Kokain (kg)</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7</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0,008</a:t>
                      </a:r>
                    </a:p>
                  </a:txBody>
                  <a:tcPr anchor="b"/>
                </a:tc>
                <a:extLst>
                  <a:ext uri="{0D108BD9-81ED-4DB2-BD59-A6C34878D82A}">
                    <a16:rowId xmlns:a16="http://schemas.microsoft.com/office/drawing/2014/main" val="411584596"/>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Metamfetamin (kg)</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0,005</a:t>
                      </a:r>
                    </a:p>
                  </a:txBody>
                  <a:tcPr anchor="b"/>
                </a:tc>
                <a:extLst>
                  <a:ext uri="{0D108BD9-81ED-4DB2-BD59-A6C34878D82A}">
                    <a16:rowId xmlns:a16="http://schemas.microsoft.com/office/drawing/2014/main" val="2086916890"/>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Skjutvapen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a:solidFill>
                            <a:srgbClr val="000000"/>
                          </a:solidFill>
                          <a:effectLst/>
                          <a:latin typeface="+mn-lt"/>
                          <a:ea typeface="+mn-ea"/>
                          <a:cs typeface="+mn-cs"/>
                        </a:rPr>
                        <a:t>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p>
                  </a:txBody>
                  <a:tcPr anchor="b"/>
                </a:tc>
                <a:extLst>
                  <a:ext uri="{0D108BD9-81ED-4DB2-BD59-A6C34878D82A}">
                    <a16:rowId xmlns:a16="http://schemas.microsoft.com/office/drawing/2014/main" val="4243211800"/>
                  </a:ext>
                </a:extLst>
              </a:tr>
              <a:tr h="220839">
                <a:tc>
                  <a:txBody>
                    <a:bodyPr/>
                    <a:lstStyle/>
                    <a:p>
                      <a:pPr marL="0" algn="l" defTabSz="914400" rtl="0" eaLnBrk="1" fontAlgn="b" latinLnBrk="0" hangingPunct="1"/>
                      <a:r>
                        <a:rPr lang="sv-SE" sz="1000" b="0" i="0" u="none" strike="noStrike" kern="1200" dirty="0" err="1">
                          <a:solidFill>
                            <a:srgbClr val="000000"/>
                          </a:solidFill>
                          <a:effectLst/>
                          <a:latin typeface="+mn-lt"/>
                          <a:ea typeface="+mn-ea"/>
                          <a:cs typeface="+mn-cs"/>
                        </a:rPr>
                        <a:t>Tramadol</a:t>
                      </a:r>
                      <a:r>
                        <a:rPr lang="sv-SE" sz="1000" b="0" i="0" u="none" strike="noStrike" kern="1200" dirty="0">
                          <a:solidFill>
                            <a:srgbClr val="000000"/>
                          </a:solidFill>
                          <a:effectLst/>
                          <a:latin typeface="+mn-lt"/>
                          <a:ea typeface="+mn-ea"/>
                          <a:cs typeface="+mn-cs"/>
                        </a:rPr>
                        <a:t> (tabletter,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5</a:t>
                      </a:r>
                    </a:p>
                  </a:txBody>
                  <a:tcPr anchor="b"/>
                </a:tc>
                <a:extLst>
                  <a:ext uri="{0D108BD9-81ED-4DB2-BD59-A6C34878D82A}">
                    <a16:rowId xmlns:a16="http://schemas.microsoft.com/office/drawing/2014/main" val="689981592"/>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Övrig narkotika och narkotiska läkemedel (pulver, kg)</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0,0008</a:t>
                      </a:r>
                    </a:p>
                  </a:txBody>
                  <a:tcPr anchor="b"/>
                </a:tc>
                <a:extLst>
                  <a:ext uri="{0D108BD9-81ED-4DB2-BD59-A6C34878D82A}">
                    <a16:rowId xmlns:a16="http://schemas.microsoft.com/office/drawing/2014/main" val="3547536497"/>
                  </a:ext>
                </a:extLst>
              </a:tr>
              <a:tr h="220839">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Övrig narkotika och narkotiska läkemedel (tabletter och kapslar, </a:t>
                      </a:r>
                      <a:r>
                        <a:rPr lang="sv-SE" sz="1000" b="0" i="0" u="none" strike="noStrike" kern="1200" dirty="0" err="1">
                          <a:solidFill>
                            <a:srgbClr val="000000"/>
                          </a:solidFill>
                          <a:effectLst/>
                          <a:latin typeface="+mn-lt"/>
                          <a:ea typeface="+mn-ea"/>
                          <a:cs typeface="+mn-cs"/>
                        </a:rPr>
                        <a:t>st</a:t>
                      </a:r>
                      <a:r>
                        <a:rPr lang="sv-SE" sz="1000" b="0" i="0" u="none" strike="noStrike" kern="1200" dirty="0">
                          <a:solidFill>
                            <a:srgbClr val="000000"/>
                          </a:solidFill>
                          <a:effectLst/>
                          <a:latin typeface="+mn-lt"/>
                          <a:ea typeface="+mn-ea"/>
                          <a:cs typeface="+mn-cs"/>
                        </a:rPr>
                        <a:t>)</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2021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1</a:t>
                      </a:r>
                    </a:p>
                  </a:txBody>
                  <a:tcPr anchor="b"/>
                </a:tc>
                <a:tc>
                  <a:txBody>
                    <a:bodyPr/>
                    <a:lstStyle/>
                    <a:p>
                      <a:pPr marL="0" algn="l" defTabSz="914400" rtl="0" eaLnBrk="1" fontAlgn="b" latinLnBrk="0" hangingPunct="1"/>
                      <a:r>
                        <a:rPr lang="sv-SE" sz="1000" b="0" i="0" u="none" strike="noStrike" kern="1200" dirty="0">
                          <a:solidFill>
                            <a:srgbClr val="000000"/>
                          </a:solidFill>
                          <a:effectLst/>
                          <a:latin typeface="+mn-lt"/>
                          <a:ea typeface="+mn-ea"/>
                          <a:cs typeface="+mn-cs"/>
                        </a:rPr>
                        <a:t>36</a:t>
                      </a:r>
                    </a:p>
                  </a:txBody>
                  <a:tcPr anchor="b"/>
                </a:tc>
                <a:extLst>
                  <a:ext uri="{0D108BD9-81ED-4DB2-BD59-A6C34878D82A}">
                    <a16:rowId xmlns:a16="http://schemas.microsoft.com/office/drawing/2014/main" val="216206573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50</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extLst>
                  <a:ext uri="{0D108BD9-81ED-4DB2-BD59-A6C34878D82A}">
                    <a16:rowId xmlns:a16="http://schemas.microsoft.com/office/drawing/2014/main" val="371690293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3"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Svinesund</a:t>
            </a:r>
          </a:p>
        </p:txBody>
      </p:sp>
      <p:sp>
        <p:nvSpPr>
          <p:cNvPr id="21" name="Rektangel 20" descr="Länk till Brottsbekämpningsområde Väst">
            <a:hlinkClick r:id="rId2" action="ppaction://hlinksldjump"/>
            <a:extLst>
              <a:ext uri="{FF2B5EF4-FFF2-40B4-BE49-F238E27FC236}">
                <a16:creationId xmlns:a16="http://schemas.microsoft.com/office/drawing/2014/main" id="{81FFB2FF-44BC-A444-AA66-0732519D7705}"/>
              </a:ext>
            </a:extLst>
          </p:cNvPr>
          <p:cNvSpPr/>
          <p:nvPr/>
        </p:nvSpPr>
        <p:spPr>
          <a:xfrm>
            <a:off x="8950037" y="180238"/>
            <a:ext cx="105270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2" action="ppaction://hlinksldjump"/>
            <a:extLst>
              <a:ext uri="{FF2B5EF4-FFF2-40B4-BE49-F238E27FC236}">
                <a16:creationId xmlns:a16="http://schemas.microsoft.com/office/drawing/2014/main" id="{12374F12-FE94-2646-9DE8-6D77634C215E}"/>
              </a:ext>
            </a:extLst>
          </p:cNvPr>
          <p:cNvSpPr/>
          <p:nvPr/>
        </p:nvSpPr>
        <p:spPr>
          <a:xfrm>
            <a:off x="720114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Väst Värmlands län">
            <a:hlinkClick r:id="rId4" action="ppaction://hlinksldjump"/>
            <a:extLst>
              <a:ext uri="{FF2B5EF4-FFF2-40B4-BE49-F238E27FC236}">
                <a16:creationId xmlns:a16="http://schemas.microsoft.com/office/drawing/2014/main" id="{AD946B59-6FED-8B48-B649-1AD4E15EEA19}"/>
              </a:ext>
            </a:extLst>
          </p:cNvPr>
          <p:cNvSpPr/>
          <p:nvPr/>
        </p:nvSpPr>
        <p:spPr>
          <a:xfrm>
            <a:off x="10102240" y="260648"/>
            <a:ext cx="77554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147EDA32-8B5D-944A-8325-C6F597FF33A2}"/>
              </a:ext>
            </a:extLst>
          </p:cNvPr>
          <p:cNvSpPr txBox="1"/>
          <p:nvPr/>
        </p:nvSpPr>
        <p:spPr>
          <a:xfrm>
            <a:off x="400833" y="6463431"/>
            <a:ext cx="2528256" cy="215444"/>
          </a:xfrm>
          <a:prstGeom prst="rect">
            <a:avLst/>
          </a:prstGeom>
          <a:noFill/>
        </p:spPr>
        <p:txBody>
          <a:bodyPr wrap="none" rtlCol="0">
            <a:spAutoFit/>
          </a:bodyPr>
          <a:lstStyle/>
          <a:p>
            <a:r>
              <a:rPr lang="sv-SE" sz="800" i="1" dirty="0"/>
              <a:t>Obs! Svinesund tillhörde område Väst under 2020. </a:t>
            </a:r>
          </a:p>
        </p:txBody>
      </p:sp>
    </p:spTree>
    <p:extLst>
      <p:ext uri="{BB962C8B-B14F-4D97-AF65-F5344CB8AC3E}">
        <p14:creationId xmlns:p14="http://schemas.microsoft.com/office/powerpoint/2010/main" val="38984908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rm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Svinesund</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429000"/>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854983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Vä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Beslagsstatistik område Väst totalt </a:t>
            </a:r>
          </a:p>
        </p:txBody>
      </p:sp>
      <p:grpSp>
        <p:nvGrpSpPr>
          <p:cNvPr id="29" name="Grupp 28">
            <a:extLst>
              <a:ext uri="{FF2B5EF4-FFF2-40B4-BE49-F238E27FC236}">
                <a16:creationId xmlns:a16="http://schemas.microsoft.com/office/drawing/2014/main" id="{9AAB89C6-0332-C848-891B-81E986B2810F}"/>
              </a:ext>
              <a:ext uri="{C183D7F6-B498-43B3-948B-1728B52AA6E4}">
                <adec:decorative xmlns:adec="http://schemas.microsoft.com/office/drawing/2017/decorative" val="1"/>
              </a:ext>
            </a:extLst>
          </p:cNvPr>
          <p:cNvGrpSpPr/>
          <p:nvPr/>
        </p:nvGrpSpPr>
        <p:grpSpPr>
          <a:xfrm>
            <a:off x="6637568" y="260648"/>
            <a:ext cx="5849419" cy="250742"/>
            <a:chOff x="6344337" y="177007"/>
            <a:chExt cx="5849419"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6344337" y="220291"/>
              <a:ext cx="4240678" cy="2066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Väst</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996952"/>
            <a:ext cx="7168436" cy="356496"/>
            <a:chOff x="750921" y="3068960"/>
            <a:chExt cx="7168436"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3" y="3133056"/>
              <a:ext cx="6631564"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Väst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3621983"/>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Hallands län</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185019"/>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Jönköpings län</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4771339"/>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Västra Götalands län</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86" name="Rektangel 85" descr="Gul platta med text">
            <a:extLst>
              <a:ext uri="{FF2B5EF4-FFF2-40B4-BE49-F238E27FC236}">
                <a16:creationId xmlns:a16="http://schemas.microsoft.com/office/drawing/2014/main" id="{D90F1A9B-97F1-6C4F-8442-6EBB1994072B}"/>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descr="Länk för att fortsätta till Beslagsstatistik Brottsbekämpningsområde Väst total">
            <a:hlinkClick r:id="rId4" action="ppaction://hlinksldjump"/>
            <a:extLst>
              <a:ext uri="{FF2B5EF4-FFF2-40B4-BE49-F238E27FC236}">
                <a16:creationId xmlns:a16="http://schemas.microsoft.com/office/drawing/2014/main" id="{2A172857-3FCE-5147-8A49-75929D0D8BD3}"/>
              </a:ext>
            </a:extLst>
          </p:cNvPr>
          <p:cNvSpPr/>
          <p:nvPr/>
        </p:nvSpPr>
        <p:spPr>
          <a:xfrm>
            <a:off x="656492" y="2854509"/>
            <a:ext cx="6631564" cy="669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descr="Länk för att fortsätta till Beslagsstatistik Hallands län">
            <a:hlinkClick r:id="rId5" action="ppaction://hlinksldjump"/>
            <a:extLst>
              <a:ext uri="{FF2B5EF4-FFF2-40B4-BE49-F238E27FC236}">
                <a16:creationId xmlns:a16="http://schemas.microsoft.com/office/drawing/2014/main" id="{14402859-D36D-7640-984A-5997F052BA34}"/>
              </a:ext>
            </a:extLst>
          </p:cNvPr>
          <p:cNvSpPr/>
          <p:nvPr/>
        </p:nvSpPr>
        <p:spPr>
          <a:xfrm>
            <a:off x="656492" y="4100243"/>
            <a:ext cx="6631564" cy="53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descr="Länk för att fortsätta till Beslagsstatistik Jönköpings län">
            <a:hlinkClick r:id="rId5" action="ppaction://hlinksldjump"/>
            <a:extLst>
              <a:ext uri="{FF2B5EF4-FFF2-40B4-BE49-F238E27FC236}">
                <a16:creationId xmlns:a16="http://schemas.microsoft.com/office/drawing/2014/main" id="{99E99AA3-6178-B645-8974-BA4D99F4886B}"/>
              </a:ext>
            </a:extLst>
          </p:cNvPr>
          <p:cNvSpPr/>
          <p:nvPr/>
        </p:nvSpPr>
        <p:spPr>
          <a:xfrm>
            <a:off x="656492" y="4658028"/>
            <a:ext cx="6631564" cy="420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descr="Länk för att fortsätta till Beslagsstatistik Västra Götalands län">
            <a:hlinkClick r:id="rId6" action="ppaction://hlinksldjump"/>
            <a:extLst>
              <a:ext uri="{FF2B5EF4-FFF2-40B4-BE49-F238E27FC236}">
                <a16:creationId xmlns:a16="http://schemas.microsoft.com/office/drawing/2014/main" id="{9E1D7DB6-D5B5-D846-B097-45645451BAD4}"/>
              </a:ext>
            </a:extLst>
          </p:cNvPr>
          <p:cNvSpPr/>
          <p:nvPr/>
        </p:nvSpPr>
        <p:spPr>
          <a:xfrm>
            <a:off x="643966" y="4724400"/>
            <a:ext cx="6631564" cy="462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ubrik 1" descr="Text med Kom ihåg information">
            <a:extLst>
              <a:ext uri="{FF2B5EF4-FFF2-40B4-BE49-F238E27FC236}">
                <a16:creationId xmlns:a16="http://schemas.microsoft.com/office/drawing/2014/main" id="{AA31B59F-F6D4-A740-B3BF-A4D9FBB19245}"/>
              </a:ext>
            </a:extLst>
          </p:cNvPr>
          <p:cNvSpPr txBox="1">
            <a:spLocks/>
          </p:cNvSpPr>
          <p:nvPr/>
        </p:nvSpPr>
        <p:spPr>
          <a:xfrm>
            <a:off x="8427672" y="1836795"/>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2" name="Rektangel 1" descr="Länk till alla Brottsbekämpningsområde Väst">
            <a:hlinkClick r:id="rId7" action="ppaction://hlinksldjump"/>
            <a:extLst>
              <a:ext uri="{FF2B5EF4-FFF2-40B4-BE49-F238E27FC236}">
                <a16:creationId xmlns:a16="http://schemas.microsoft.com/office/drawing/2014/main" id="{96D2400E-0731-1545-82E2-5DC5C3E24533}"/>
              </a:ext>
            </a:extLst>
          </p:cNvPr>
          <p:cNvSpPr/>
          <p:nvPr/>
        </p:nvSpPr>
        <p:spPr>
          <a:xfrm>
            <a:off x="8657770" y="180238"/>
            <a:ext cx="22204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descr="Länk för att fortsätta till Beslagsstatistik Hallands län">
            <a:hlinkClick r:id="rId8" action="ppaction://hlinksldjump"/>
            <a:extLst>
              <a:ext uri="{FF2B5EF4-FFF2-40B4-BE49-F238E27FC236}">
                <a16:creationId xmlns:a16="http://schemas.microsoft.com/office/drawing/2014/main" id="{2990A2A9-7DC2-AE48-B132-D178CDDB33C1}"/>
              </a:ext>
            </a:extLst>
          </p:cNvPr>
          <p:cNvSpPr/>
          <p:nvPr/>
        </p:nvSpPr>
        <p:spPr>
          <a:xfrm>
            <a:off x="696248" y="3543651"/>
            <a:ext cx="6631564" cy="53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ubrik 1">
            <a:extLst>
              <a:ext uri="{FF2B5EF4-FFF2-40B4-BE49-F238E27FC236}">
                <a16:creationId xmlns:a16="http://schemas.microsoft.com/office/drawing/2014/main" id="{887AE77D-56CA-AE42-87ED-0CFE22EFA87E}"/>
              </a:ext>
            </a:extLst>
          </p:cNvPr>
          <p:cNvSpPr txBox="1">
            <a:spLocks/>
          </p:cNvSpPr>
          <p:nvPr/>
        </p:nvSpPr>
        <p:spPr>
          <a:xfrm>
            <a:off x="509047" y="1799427"/>
            <a:ext cx="5033914" cy="463006"/>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Obs! Dalarnas och Värmlands län samt Svinesund tillhör sedan 2021 område Nord.</a:t>
            </a:r>
          </a:p>
        </p:txBody>
      </p:sp>
    </p:spTree>
    <p:extLst>
      <p:ext uri="{BB962C8B-B14F-4D97-AF65-F5344CB8AC3E}">
        <p14:creationId xmlns:p14="http://schemas.microsoft.com/office/powerpoint/2010/main" val="15084328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Väst">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FDB70911-FE62-2B48-A4B1-C6763608BD5C}"/>
              </a:ext>
            </a:extLst>
          </p:cNvPr>
          <p:cNvSpPr/>
          <p:nvPr/>
        </p:nvSpPr>
        <p:spPr>
          <a:xfrm>
            <a:off x="8133521" y="180238"/>
            <a:ext cx="22204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lokal beslagsstatistik">
            <a:hlinkClick r:id="rId3" action="ppaction://hlinksldjump"/>
            <a:extLst>
              <a:ext uri="{FF2B5EF4-FFF2-40B4-BE49-F238E27FC236}">
                <a16:creationId xmlns:a16="http://schemas.microsoft.com/office/drawing/2014/main" id="{FB0C2F5C-1A1B-8B41-9BE4-57786742D7A4}"/>
              </a:ext>
            </a:extLst>
          </p:cNvPr>
          <p:cNvSpPr/>
          <p:nvPr/>
        </p:nvSpPr>
        <p:spPr>
          <a:xfrm>
            <a:off x="63337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33612549-0290-0E4D-A686-AF6D3BBC1A8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855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7121269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8147148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E2178796-9A03-CF48-9FC3-C92825CFDE6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4" action="ppaction://hlinksldjump"/>
            <a:extLst>
              <a:ext uri="{FF2B5EF4-FFF2-40B4-BE49-F238E27FC236}">
                <a16:creationId xmlns:a16="http://schemas.microsoft.com/office/drawing/2014/main" id="{BD1198FD-2812-FD43-BBCE-874922365292}"/>
              </a:ext>
            </a:extLst>
          </p:cNvPr>
          <p:cNvSpPr/>
          <p:nvPr/>
        </p:nvSpPr>
        <p:spPr>
          <a:xfrm>
            <a:off x="9365673" y="180238"/>
            <a:ext cx="988323"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7CFABE52-0766-3848-90FC-FF3AFBAC90FD}"/>
              </a:ext>
            </a:extLst>
          </p:cNvPr>
          <p:cNvSpPr/>
          <p:nvPr/>
        </p:nvSpPr>
        <p:spPr>
          <a:xfrm>
            <a:off x="764997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6" action="ppaction://hlinksldjump"/>
            <a:extLst>
              <a:ext uri="{FF2B5EF4-FFF2-40B4-BE49-F238E27FC236}">
                <a16:creationId xmlns:a16="http://schemas.microsoft.com/office/drawing/2014/main" id="{159681A1-9C82-0440-B8F5-59633411329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437522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1414123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28133236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453A32D-96DB-DE49-9B13-D21B22DC3B3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4" action="ppaction://hlinksldjump"/>
            <a:extLst>
              <a:ext uri="{FF2B5EF4-FFF2-40B4-BE49-F238E27FC236}">
                <a16:creationId xmlns:a16="http://schemas.microsoft.com/office/drawing/2014/main" id="{D6161788-3064-2E43-AC11-106E317E3967}"/>
              </a:ext>
            </a:extLst>
          </p:cNvPr>
          <p:cNvSpPr/>
          <p:nvPr/>
        </p:nvSpPr>
        <p:spPr>
          <a:xfrm>
            <a:off x="9365673" y="180238"/>
            <a:ext cx="988323"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45D890C-90A0-CB48-91A8-E2AE5C619473}"/>
              </a:ext>
            </a:extLst>
          </p:cNvPr>
          <p:cNvSpPr/>
          <p:nvPr/>
        </p:nvSpPr>
        <p:spPr>
          <a:xfrm>
            <a:off x="771924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6" action="ppaction://hlinksldjump"/>
            <a:extLst>
              <a:ext uri="{FF2B5EF4-FFF2-40B4-BE49-F238E27FC236}">
                <a16:creationId xmlns:a16="http://schemas.microsoft.com/office/drawing/2014/main" id="{5370587D-1720-2545-B131-BA93CE211621}"/>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40124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6554721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78743453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7" name="Rektangel 16" descr="Länk tillbaka till Brottsbekämpningsområde Väst">
            <a:hlinkClick r:id="rId4" action="ppaction://hlinksldjump"/>
            <a:extLst>
              <a:ext uri="{FF2B5EF4-FFF2-40B4-BE49-F238E27FC236}">
                <a16:creationId xmlns:a16="http://schemas.microsoft.com/office/drawing/2014/main" id="{CADF0F44-351F-864A-BB88-EB46725D6E2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F852FF82-436E-2445-ABF2-D3F23A08F0D0}"/>
              </a:ext>
            </a:extLst>
          </p:cNvPr>
          <p:cNvSpPr/>
          <p:nvPr/>
        </p:nvSpPr>
        <p:spPr>
          <a:xfrm>
            <a:off x="9310255" y="180238"/>
            <a:ext cx="104374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5" action="ppaction://hlinksldjump"/>
            <a:extLst>
              <a:ext uri="{FF2B5EF4-FFF2-40B4-BE49-F238E27FC236}">
                <a16:creationId xmlns:a16="http://schemas.microsoft.com/office/drawing/2014/main" id="{3B17324B-F5E5-4C4A-A0A4-7B121EEF0940}"/>
              </a:ext>
            </a:extLst>
          </p:cNvPr>
          <p:cNvSpPr/>
          <p:nvPr/>
        </p:nvSpPr>
        <p:spPr>
          <a:xfrm>
            <a:off x="751143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6" action="ppaction://hlinksldjump"/>
            <a:extLst>
              <a:ext uri="{FF2B5EF4-FFF2-40B4-BE49-F238E27FC236}">
                <a16:creationId xmlns:a16="http://schemas.microsoft.com/office/drawing/2014/main" id="{34E6EA06-D460-5343-9312-BEB1EA34076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55068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64770201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82880091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2044FDE9-B8CF-BC48-8194-78BDBBB0C7C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2F85303B-01BB-6045-8EA5-126DA2862E0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AA7C326-A0D9-4A4E-A50A-6823D4F6CED2}"/>
              </a:ext>
            </a:extLst>
          </p:cNvPr>
          <p:cNvSpPr/>
          <p:nvPr/>
        </p:nvSpPr>
        <p:spPr>
          <a:xfrm>
            <a:off x="9254836" y="180238"/>
            <a:ext cx="1099160"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9543E3EC-24E3-0E48-B7A0-344ECA41F1B5}"/>
              </a:ext>
            </a:extLst>
          </p:cNvPr>
          <p:cNvSpPr/>
          <p:nvPr/>
        </p:nvSpPr>
        <p:spPr>
          <a:xfrm>
            <a:off x="767768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7110B91D-6681-C343-B791-73718DFE5BA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038063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at färs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6647538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18982773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52966CFC-76A5-7E42-9D90-E920FEFC6A4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0637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88084655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0872500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07DF660D-B739-E94C-8BCA-497BFF72506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069111CA-6D65-8647-8AA1-0FA6B60A43E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D32A746F-F75D-9D43-8EAE-0CBCE50CEA91}"/>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2F3C67F7-C1DE-C349-A8B2-C2EC40258031}"/>
              </a:ext>
            </a:extLst>
          </p:cNvPr>
          <p:cNvSpPr/>
          <p:nvPr/>
        </p:nvSpPr>
        <p:spPr>
          <a:xfrm>
            <a:off x="773310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24DF670F-3D36-0448-8C9A-7C1048F6CDA9}"/>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46891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färs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1942348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9624922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725B89F-5887-1041-88D4-AD76E8A9CE8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D3AC3F5F-CA7D-524A-94B1-ABE38AD04C1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7FE95A65-A1ED-B349-88E3-73C728A94C4A}"/>
              </a:ext>
            </a:extLst>
          </p:cNvPr>
          <p:cNvSpPr/>
          <p:nvPr/>
        </p:nvSpPr>
        <p:spPr>
          <a:xfrm>
            <a:off x="9240982" y="180238"/>
            <a:ext cx="11130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574F89F2-364D-0843-8AD3-DA282B434EC0}"/>
              </a:ext>
            </a:extLst>
          </p:cNvPr>
          <p:cNvSpPr/>
          <p:nvPr/>
        </p:nvSpPr>
        <p:spPr>
          <a:xfrm>
            <a:off x="76915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13707802-A389-0D41-97B3-42D8D9790751}"/>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1398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2069011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6143504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725B89F-5887-1041-88D4-AD76E8A9CE8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1CE7B1B1-5721-0F4B-BEF1-20854D28168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B7A57950-ACB6-344F-9377-DFAA98F6E382}"/>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4A410791-DD43-A944-BCD3-50E04C7E175C}"/>
              </a:ext>
            </a:extLst>
          </p:cNvPr>
          <p:cNvSpPr/>
          <p:nvPr/>
        </p:nvSpPr>
        <p:spPr>
          <a:xfrm>
            <a:off x="77885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B33D3831-C4D1-D242-8297-7CFEDED3E4D2}"/>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4583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0472060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1497137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FB6A4CF4-C66F-8143-B9B6-52BA523723E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80F7261A-3462-A44A-89C6-3F5D43D30D5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6C52B12-B5BA-864B-8700-76370A1A4171}"/>
              </a:ext>
            </a:extLst>
          </p:cNvPr>
          <p:cNvSpPr/>
          <p:nvPr/>
        </p:nvSpPr>
        <p:spPr>
          <a:xfrm>
            <a:off x="9240982" y="180238"/>
            <a:ext cx="127461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4B49658D-D6B4-B045-B2A1-0B6F39053317}"/>
              </a:ext>
            </a:extLst>
          </p:cNvPr>
          <p:cNvSpPr/>
          <p:nvPr/>
        </p:nvSpPr>
        <p:spPr>
          <a:xfrm>
            <a:off x="776081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3B655172-8BF3-8640-A9DF-E56990D5E39A}"/>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17404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1271129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6705782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854D475-67EB-F34F-956E-20000960058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5D041038-7DCC-E24A-A0F9-70E574B25FA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1DB31AE2-5544-A042-B6FD-9608A325775E}"/>
              </a:ext>
            </a:extLst>
          </p:cNvPr>
          <p:cNvSpPr/>
          <p:nvPr/>
        </p:nvSpPr>
        <p:spPr>
          <a:xfrm>
            <a:off x="9282545" y="180238"/>
            <a:ext cx="1251560"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4E0F6EB1-A530-F642-AB5D-30E843185876}"/>
              </a:ext>
            </a:extLst>
          </p:cNvPr>
          <p:cNvSpPr/>
          <p:nvPr/>
        </p:nvSpPr>
        <p:spPr>
          <a:xfrm>
            <a:off x="771925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F65F817E-12CE-854C-B766-B74BD1801BB5}"/>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27642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575601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84705397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4A52917F-37F5-834C-8F8C-7B7EB44CB3D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F96B8648-E139-D648-8D98-E0CB0E1030E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22B842C9-C151-AF44-AC5F-EE7057844DE7}"/>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1B578AF3-0BAB-114D-9A65-47D52A8D407A}"/>
              </a:ext>
            </a:extLst>
          </p:cNvPr>
          <p:cNvSpPr/>
          <p:nvPr/>
        </p:nvSpPr>
        <p:spPr>
          <a:xfrm>
            <a:off x="760841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021781A9-6A0C-8E44-8035-B8CF003A1ECA}"/>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340371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6140429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7811229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32773A04-F2B7-CD47-92A7-333B12C856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FBFBF2D6-15B6-2A4F-B1A2-2B835FFB113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DE311249-B4EF-9B41-AF6C-3EFF2D41E07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CDEF3F8-96DF-204B-A2C9-3F2093CC3C22}"/>
              </a:ext>
            </a:extLst>
          </p:cNvPr>
          <p:cNvSpPr/>
          <p:nvPr/>
        </p:nvSpPr>
        <p:spPr>
          <a:xfrm>
            <a:off x="9337964" y="180238"/>
            <a:ext cx="101603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2547A3C-0358-C34E-8AC2-664834C6D205}"/>
              </a:ext>
            </a:extLst>
          </p:cNvPr>
          <p:cNvSpPr/>
          <p:nvPr/>
        </p:nvSpPr>
        <p:spPr>
          <a:xfrm>
            <a:off x="76915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23625F87-EE3D-6547-9D9E-0DF8E504A88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52524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0763559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9358459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2044FDE9-B8CF-BC48-8194-78BDBBB0C7C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1336122D-FF7F-FE40-9994-71B557BA5DA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D25A4DFB-CC01-B14B-B533-9FEF25948157}"/>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41E49BCE-5531-8C4D-939A-BBC9C267245A}"/>
              </a:ext>
            </a:extLst>
          </p:cNvPr>
          <p:cNvSpPr/>
          <p:nvPr/>
        </p:nvSpPr>
        <p:spPr>
          <a:xfrm>
            <a:off x="751143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1D17830F-3CE2-8746-9E54-C189EB330AF3}"/>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339461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38937414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600595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4102926-3F0B-B345-9CCD-39DA11F3E36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B6321F33-F846-2A41-988B-C4BEBF4F277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671198DD-089A-2C4E-9A2A-5BBF00D8BEAC}"/>
              </a:ext>
            </a:extLst>
          </p:cNvPr>
          <p:cNvSpPr/>
          <p:nvPr/>
        </p:nvSpPr>
        <p:spPr>
          <a:xfrm>
            <a:off x="9365673" y="180238"/>
            <a:ext cx="988323"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76E02183-E491-5B4B-8FC0-24E9511B3B84}"/>
              </a:ext>
            </a:extLst>
          </p:cNvPr>
          <p:cNvSpPr/>
          <p:nvPr/>
        </p:nvSpPr>
        <p:spPr>
          <a:xfrm>
            <a:off x="75529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0E4CA30B-F614-8748-A404-0742D449E81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84181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9099329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52331004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4AE4D21-B217-094C-8F7C-681D66984D9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8901ADDA-A964-4D47-8A19-F3F2160388D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3A66FF7A-1F63-F847-A4CD-422E3F60D03A}"/>
              </a:ext>
            </a:extLst>
          </p:cNvPr>
          <p:cNvSpPr/>
          <p:nvPr/>
        </p:nvSpPr>
        <p:spPr>
          <a:xfrm>
            <a:off x="9310255" y="180238"/>
            <a:ext cx="104374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9F9AAF1-B15D-8448-BE7F-F5FC36D65540}"/>
              </a:ext>
            </a:extLst>
          </p:cNvPr>
          <p:cNvSpPr/>
          <p:nvPr/>
        </p:nvSpPr>
        <p:spPr>
          <a:xfrm>
            <a:off x="76361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D50E59C9-D08A-D34B-BB81-88B77B6036DC}"/>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62851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34111809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2490092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1E22E36-CA3A-8B4B-B6BE-6225198BE91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4921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9550070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54135682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130D2BE-5F40-EB4D-ABF0-D6A7A96FCD1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954E1512-CC36-684C-8E78-63FA816AD34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6DE81D56-C6ED-4640-85BA-453B54707EE8}"/>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7CB3DF6E-9633-654E-96A4-8DB8E467CC46}"/>
              </a:ext>
            </a:extLst>
          </p:cNvPr>
          <p:cNvSpPr/>
          <p:nvPr/>
        </p:nvSpPr>
        <p:spPr>
          <a:xfrm>
            <a:off x="764997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9C87D323-4310-4643-9624-3934767E4B9D}"/>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68841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0337190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6454112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3ED0B13-9B98-1B48-9444-B7A7F9F4928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D17C0D8E-6597-1E47-9544-E054BF6EBFA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D1CC7982-A7FC-FB4A-9E69-48B4FC97DE05}"/>
              </a:ext>
            </a:extLst>
          </p:cNvPr>
          <p:cNvSpPr/>
          <p:nvPr/>
        </p:nvSpPr>
        <p:spPr>
          <a:xfrm>
            <a:off x="9324109" y="180238"/>
            <a:ext cx="102988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6CCDF2E3-0705-D840-833E-848F91F4E2CA}"/>
              </a:ext>
            </a:extLst>
          </p:cNvPr>
          <p:cNvSpPr/>
          <p:nvPr/>
        </p:nvSpPr>
        <p:spPr>
          <a:xfrm>
            <a:off x="763612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40DD8D18-713F-3044-A2F1-6BF75F55899F}"/>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76872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15807940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8" name="Rektangel 17" descr="Piltecken till föregående sida">
            <a:hlinkClick r:id="" action="ppaction://hlinkshowjump?jump=previousslide"/>
            <a:extLst>
              <a:ext uri="{FF2B5EF4-FFF2-40B4-BE49-F238E27FC236}">
                <a16:creationId xmlns:a16="http://schemas.microsoft.com/office/drawing/2014/main" id="{83F3B939-1466-6D4E-A9E7-E87ECEDEFB5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baka till Brottsbekämpningsområde Väst">
            <a:hlinkClick r:id="rId3" action="ppaction://hlinksldjump"/>
            <a:extLst>
              <a:ext uri="{FF2B5EF4-FFF2-40B4-BE49-F238E27FC236}">
                <a16:creationId xmlns:a16="http://schemas.microsoft.com/office/drawing/2014/main" id="{869ED8F5-C386-F249-8C1B-26D065A5BD8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3" action="ppaction://hlinksldjump"/>
            <a:extLst>
              <a:ext uri="{FF2B5EF4-FFF2-40B4-BE49-F238E27FC236}">
                <a16:creationId xmlns:a16="http://schemas.microsoft.com/office/drawing/2014/main" id="{9B29C68B-B532-2945-ACF7-36FBA70689CB}"/>
              </a:ext>
            </a:extLst>
          </p:cNvPr>
          <p:cNvSpPr/>
          <p:nvPr/>
        </p:nvSpPr>
        <p:spPr>
          <a:xfrm>
            <a:off x="9351818" y="180238"/>
            <a:ext cx="100217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4" action="ppaction://hlinksldjump"/>
            <a:extLst>
              <a:ext uri="{FF2B5EF4-FFF2-40B4-BE49-F238E27FC236}">
                <a16:creationId xmlns:a16="http://schemas.microsoft.com/office/drawing/2014/main" id="{8148591A-F09B-5742-B479-4CC582BE9233}"/>
              </a:ext>
            </a:extLst>
          </p:cNvPr>
          <p:cNvSpPr/>
          <p:nvPr/>
        </p:nvSpPr>
        <p:spPr>
          <a:xfrm>
            <a:off x="751143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5" action="ppaction://hlinksldjump"/>
            <a:extLst>
              <a:ext uri="{FF2B5EF4-FFF2-40B4-BE49-F238E27FC236}">
                <a16:creationId xmlns:a16="http://schemas.microsoft.com/office/drawing/2014/main" id="{F96450AE-FF7D-064D-B5EE-F82E8CCE548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10809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2" action="ppaction://hlinksldjump"/>
            <a:extLst>
              <a:ext uri="{FF2B5EF4-FFF2-40B4-BE49-F238E27FC236}">
                <a16:creationId xmlns:a16="http://schemas.microsoft.com/office/drawing/2014/main" id="{3083C809-8CEA-CA49-BF98-AC99F690DE0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CB882D0D-54C5-E945-B426-0C8255376A64}"/>
              </a:ext>
            </a:extLst>
          </p:cNvPr>
          <p:cNvSpPr/>
          <p:nvPr/>
        </p:nvSpPr>
        <p:spPr>
          <a:xfrm>
            <a:off x="8133521" y="180238"/>
            <a:ext cx="22204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C9A43E9C-6B96-6A49-AA79-E5D0EB48861D}"/>
              </a:ext>
            </a:extLst>
          </p:cNvPr>
          <p:cNvSpPr/>
          <p:nvPr/>
        </p:nvSpPr>
        <p:spPr>
          <a:xfrm>
            <a:off x="63337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8089376A-0781-1849-9225-9DC20EF09C6D}"/>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5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0032288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0440328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DFD335B-1DC6-6D47-92E1-5CFD0AFD262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5B04F9E0-656C-B84B-BD8C-19DA92C7D90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26E25188-4ECB-3C49-96DD-8BFA3A378FA8}"/>
              </a:ext>
            </a:extLst>
          </p:cNvPr>
          <p:cNvSpPr/>
          <p:nvPr/>
        </p:nvSpPr>
        <p:spPr>
          <a:xfrm>
            <a:off x="9351818" y="180238"/>
            <a:ext cx="100217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28BD689-391F-AD4C-B075-CF22289D49E5}"/>
              </a:ext>
            </a:extLst>
          </p:cNvPr>
          <p:cNvSpPr/>
          <p:nvPr/>
        </p:nvSpPr>
        <p:spPr>
          <a:xfrm>
            <a:off x="756685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50B48A79-EC9A-3343-8E36-710B912C77E5}"/>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16688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736576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1805509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ADFD335B-1DC6-6D47-92E1-5CFD0AFD262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189AEC7F-9D67-6340-95F7-A2A16C3B8A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234DAB55-C092-4D48-934A-14F7AB7229D3}"/>
              </a:ext>
            </a:extLst>
          </p:cNvPr>
          <p:cNvSpPr/>
          <p:nvPr/>
        </p:nvSpPr>
        <p:spPr>
          <a:xfrm>
            <a:off x="9282545" y="180238"/>
            <a:ext cx="107145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069DB30-946F-E245-9C7E-0DB0CBDBF073}"/>
              </a:ext>
            </a:extLst>
          </p:cNvPr>
          <p:cNvSpPr/>
          <p:nvPr/>
        </p:nvSpPr>
        <p:spPr>
          <a:xfrm>
            <a:off x="762226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BD45FF93-B237-C24E-8C7A-107D421BCE5E}"/>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95030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8248534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9524637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E8EBB71C-5E50-2E46-B210-5BBCB16D8EB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C95B2ECA-FCFC-F44B-8E70-6D90697968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47EEA2EF-AEE1-014A-9855-0B82BF99C687}"/>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3ACFE762-7055-B34D-9096-2B631CF10973}"/>
              </a:ext>
            </a:extLst>
          </p:cNvPr>
          <p:cNvSpPr/>
          <p:nvPr/>
        </p:nvSpPr>
        <p:spPr>
          <a:xfrm>
            <a:off x="75529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BBF573D6-442B-2145-8ED8-5715B1FE85DD}"/>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9319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8" name="Rektangel 17" descr="Piltecken till föregående sida">
            <a:hlinkClick r:id="" action="ppaction://hlinkshowjump?jump=previousslide"/>
            <a:extLst>
              <a:ext uri="{FF2B5EF4-FFF2-40B4-BE49-F238E27FC236}">
                <a16:creationId xmlns:a16="http://schemas.microsoft.com/office/drawing/2014/main" id="{736E8BEB-EED0-8B45-B6DD-580D443D790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baka till Brottsbekämpningsområde Väst">
            <a:hlinkClick r:id="rId3" action="ppaction://hlinksldjump"/>
            <a:extLst>
              <a:ext uri="{FF2B5EF4-FFF2-40B4-BE49-F238E27FC236}">
                <a16:creationId xmlns:a16="http://schemas.microsoft.com/office/drawing/2014/main" id="{24850CAA-473D-AA4A-83CF-B104C1F9F01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3" action="ppaction://hlinksldjump"/>
            <a:extLst>
              <a:ext uri="{FF2B5EF4-FFF2-40B4-BE49-F238E27FC236}">
                <a16:creationId xmlns:a16="http://schemas.microsoft.com/office/drawing/2014/main" id="{A3F48711-CD17-7B41-A753-AFDFFEE3EAFD}"/>
              </a:ext>
            </a:extLst>
          </p:cNvPr>
          <p:cNvSpPr/>
          <p:nvPr/>
        </p:nvSpPr>
        <p:spPr>
          <a:xfrm>
            <a:off x="9337964" y="180238"/>
            <a:ext cx="101603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4" action="ppaction://hlinksldjump"/>
            <a:extLst>
              <a:ext uri="{FF2B5EF4-FFF2-40B4-BE49-F238E27FC236}">
                <a16:creationId xmlns:a16="http://schemas.microsoft.com/office/drawing/2014/main" id="{2DBE36DF-0797-B449-B2AC-58C66F108B7D}"/>
              </a:ext>
            </a:extLst>
          </p:cNvPr>
          <p:cNvSpPr/>
          <p:nvPr/>
        </p:nvSpPr>
        <p:spPr>
          <a:xfrm>
            <a:off x="760841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5" action="ppaction://hlinksldjump"/>
            <a:extLst>
              <a:ext uri="{FF2B5EF4-FFF2-40B4-BE49-F238E27FC236}">
                <a16:creationId xmlns:a16="http://schemas.microsoft.com/office/drawing/2014/main" id="{1BE09F58-E549-F640-9B80-94559BFE240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8015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dopningspreparat</a:t>
            </a:r>
          </a:p>
        </p:txBody>
      </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1252166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A44C4F6-948E-8546-ADF1-8C0A11DD23C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18" name="Rektangel 17" descr="Piltecken till föregående sida">
            <a:hlinkClick r:id="" action="ppaction://hlinkshowjump?jump=previousslide"/>
            <a:extLst>
              <a:ext uri="{FF2B5EF4-FFF2-40B4-BE49-F238E27FC236}">
                <a16:creationId xmlns:a16="http://schemas.microsoft.com/office/drawing/2014/main" id="{D64F6324-C0F6-6146-AF78-D5041A9D7A2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baka till Brottsbekämpningsområde Väst">
            <a:hlinkClick r:id="rId3" action="ppaction://hlinksldjump"/>
            <a:extLst>
              <a:ext uri="{FF2B5EF4-FFF2-40B4-BE49-F238E27FC236}">
                <a16:creationId xmlns:a16="http://schemas.microsoft.com/office/drawing/2014/main" id="{2C1AF8E9-41DE-8741-B22A-99C748BEF7B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3" action="ppaction://hlinksldjump"/>
            <a:extLst>
              <a:ext uri="{FF2B5EF4-FFF2-40B4-BE49-F238E27FC236}">
                <a16:creationId xmlns:a16="http://schemas.microsoft.com/office/drawing/2014/main" id="{72F86AD1-73D6-5A43-951A-A44E0A60A37A}"/>
              </a:ext>
            </a:extLst>
          </p:cNvPr>
          <p:cNvSpPr/>
          <p:nvPr/>
        </p:nvSpPr>
        <p:spPr>
          <a:xfrm>
            <a:off x="9351818" y="180238"/>
            <a:ext cx="1002178"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Lokal beslagsstatistik">
            <a:hlinkClick r:id="rId4" action="ppaction://hlinksldjump"/>
            <a:extLst>
              <a:ext uri="{FF2B5EF4-FFF2-40B4-BE49-F238E27FC236}">
                <a16:creationId xmlns:a16="http://schemas.microsoft.com/office/drawing/2014/main" id="{64B67144-CCA3-9E40-A01C-B4BB53A55FFB}"/>
              </a:ext>
            </a:extLst>
          </p:cNvPr>
          <p:cNvSpPr/>
          <p:nvPr/>
        </p:nvSpPr>
        <p:spPr>
          <a:xfrm>
            <a:off x="766383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Väst Total">
            <a:hlinkClick r:id="rId5" action="ppaction://hlinksldjump"/>
            <a:extLst>
              <a:ext uri="{FF2B5EF4-FFF2-40B4-BE49-F238E27FC236}">
                <a16:creationId xmlns:a16="http://schemas.microsoft.com/office/drawing/2014/main" id="{49B6BF33-F548-5745-99E2-2CF277A5C290}"/>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645807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Brottsbekämpningsområde Väst">
            <a:hlinkClick r:id="rId2" action="ppaction://hlinksldjump"/>
            <a:extLst>
              <a:ext uri="{FF2B5EF4-FFF2-40B4-BE49-F238E27FC236}">
                <a16:creationId xmlns:a16="http://schemas.microsoft.com/office/drawing/2014/main" id="{A5247D00-7160-E049-9302-7E87CAB897F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AAADF6F4-FE25-9342-9CBF-3E4205702243}"/>
              </a:ext>
            </a:extLst>
          </p:cNvPr>
          <p:cNvSpPr/>
          <p:nvPr/>
        </p:nvSpPr>
        <p:spPr>
          <a:xfrm>
            <a:off x="9337964" y="180238"/>
            <a:ext cx="101603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A3AE892F-87EB-974B-9784-F874C5FB49E5}"/>
              </a:ext>
            </a:extLst>
          </p:cNvPr>
          <p:cNvSpPr/>
          <p:nvPr/>
        </p:nvSpPr>
        <p:spPr>
          <a:xfrm>
            <a:off x="767768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01B5ED6C-8147-FD42-95B8-7BEAD83AAF8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94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Ecstasy (tabletter)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43105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5777668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524C406A-FC76-194F-959A-682C7F8149A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8058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9371242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848884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6B924BAF-A45F-884B-9E04-5C412648742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91D78213-F81D-BA4D-8325-CA5CF704753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0AC7BDC4-7157-9C45-B3FD-2D53F5D3FEEA}"/>
              </a:ext>
            </a:extLst>
          </p:cNvPr>
          <p:cNvSpPr/>
          <p:nvPr/>
        </p:nvSpPr>
        <p:spPr>
          <a:xfrm>
            <a:off x="9393382" y="180238"/>
            <a:ext cx="9606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CCD80451-AE77-5A48-B863-AE4AE884A508}"/>
              </a:ext>
            </a:extLst>
          </p:cNvPr>
          <p:cNvSpPr/>
          <p:nvPr/>
        </p:nvSpPr>
        <p:spPr>
          <a:xfrm>
            <a:off x="76361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4DC9C83A-3138-6E41-B65E-ED0A9CB7E4F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533931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4446813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9365093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9487DBA6-0025-6043-991B-FC7446DC50A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0D0BE6B4-61C0-C447-8A78-01D6C04032F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8005C1BF-AE75-7942-811D-723B2AD6E80F}"/>
              </a:ext>
            </a:extLst>
          </p:cNvPr>
          <p:cNvSpPr/>
          <p:nvPr/>
        </p:nvSpPr>
        <p:spPr>
          <a:xfrm>
            <a:off x="9310255" y="180238"/>
            <a:ext cx="104374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BC06977E-39F6-AC44-8B85-9E37827CE14C}"/>
              </a:ext>
            </a:extLst>
          </p:cNvPr>
          <p:cNvSpPr/>
          <p:nvPr/>
        </p:nvSpPr>
        <p:spPr>
          <a:xfrm>
            <a:off x="770539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196A6A5C-7BC6-2549-8161-79941C39F61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277472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3181480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12521208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B0446DB-93E8-4643-8DA7-9861E800852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5BBD6E2C-1A7B-F24F-9717-2D678E945CC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B828E6E0-76CC-B246-B6C6-D1D64B8AA652}"/>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B8E18E81-AE5A-4946-A6B6-CE21F74797D6}"/>
              </a:ext>
            </a:extLst>
          </p:cNvPr>
          <p:cNvSpPr/>
          <p:nvPr/>
        </p:nvSpPr>
        <p:spPr>
          <a:xfrm>
            <a:off x="770539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91FFC505-A6F2-634B-8DF7-6CF298A7BD14}"/>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52436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Brottsbekämpningsområde Väst">
            <a:hlinkClick r:id="rId2" action="ppaction://hlinksldjump"/>
            <a:extLst>
              <a:ext uri="{FF2B5EF4-FFF2-40B4-BE49-F238E27FC236}">
                <a16:creationId xmlns:a16="http://schemas.microsoft.com/office/drawing/2014/main" id="{45230F97-8263-0C42-8B6B-06D6DFA0DC8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E0480EAC-E3B9-FD4F-918C-F2E080CA003B}"/>
              </a:ext>
            </a:extLst>
          </p:cNvPr>
          <p:cNvSpPr/>
          <p:nvPr/>
        </p:nvSpPr>
        <p:spPr>
          <a:xfrm>
            <a:off x="9324109" y="180238"/>
            <a:ext cx="102988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F6D13600-A024-9843-8E54-3702470A19D0}"/>
              </a:ext>
            </a:extLst>
          </p:cNvPr>
          <p:cNvSpPr/>
          <p:nvPr/>
        </p:nvSpPr>
        <p:spPr>
          <a:xfrm>
            <a:off x="753914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2C997265-5904-A544-AF80-25D71C78234A}"/>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32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7064512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9723738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D64A96A-911C-DE40-B1FD-34AECB743C8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6DB7376F-DE40-0542-A568-23893E2D8F4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515EFF6F-C9B9-4445-B361-1AECBEF85417}"/>
              </a:ext>
            </a:extLst>
          </p:cNvPr>
          <p:cNvSpPr/>
          <p:nvPr/>
        </p:nvSpPr>
        <p:spPr>
          <a:xfrm>
            <a:off x="9351818" y="180238"/>
            <a:ext cx="102149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B4A11B41-563F-074C-AADF-AC55DCF39C48}"/>
              </a:ext>
            </a:extLst>
          </p:cNvPr>
          <p:cNvSpPr/>
          <p:nvPr/>
        </p:nvSpPr>
        <p:spPr>
          <a:xfrm>
            <a:off x="763612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55D02E78-14F8-8741-98A2-FBE8B8AA5B58}"/>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753743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 </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2351412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63297821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1B3380F-EDEF-5E44-868A-BB08080F683B}"/>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0E23DB4-A42F-4449-A01F-A7F3EEC2CDE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B4594CCC-B03E-7542-8A29-C0A6B6104DA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FA33CE1A-EC94-E647-9938-AE7DB2302DF4}"/>
              </a:ext>
            </a:extLst>
          </p:cNvPr>
          <p:cNvSpPr/>
          <p:nvPr/>
        </p:nvSpPr>
        <p:spPr>
          <a:xfrm>
            <a:off x="9268691" y="180238"/>
            <a:ext cx="108530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DA6578CD-5BFA-784C-96B9-2FC1D39862DA}"/>
              </a:ext>
            </a:extLst>
          </p:cNvPr>
          <p:cNvSpPr/>
          <p:nvPr/>
        </p:nvSpPr>
        <p:spPr>
          <a:xfrm>
            <a:off x="76915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7728C563-C4E6-7842-9147-60E91EDD38E7}"/>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209438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1381739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5363124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6BE45F1-C359-B64B-81DF-CD58875F645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AF99F967-00D5-4E4F-9261-56F4386A1B0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4DB17C68-17DC-FB4B-99AE-437820EF4B0E}"/>
              </a:ext>
            </a:extLst>
          </p:cNvPr>
          <p:cNvSpPr/>
          <p:nvPr/>
        </p:nvSpPr>
        <p:spPr>
          <a:xfrm>
            <a:off x="9227127" y="180238"/>
            <a:ext cx="11268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D17AAECE-355A-0D49-8379-F7E12E695007}"/>
              </a:ext>
            </a:extLst>
          </p:cNvPr>
          <p:cNvSpPr/>
          <p:nvPr/>
        </p:nvSpPr>
        <p:spPr>
          <a:xfrm>
            <a:off x="769154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553D861C-0BAF-434F-ACCD-E40D21A5F8B1}"/>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11964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3852803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2955724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C4D3D240-6925-5E4C-AC3A-9C2CA134CB4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4" action="ppaction://hlinksldjump"/>
            <a:extLst>
              <a:ext uri="{FF2B5EF4-FFF2-40B4-BE49-F238E27FC236}">
                <a16:creationId xmlns:a16="http://schemas.microsoft.com/office/drawing/2014/main" id="{4369E07B-6555-4D4D-9D68-51F979C6812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9A35AED2-0D01-D242-B876-09B3A0754878}"/>
              </a:ext>
            </a:extLst>
          </p:cNvPr>
          <p:cNvSpPr/>
          <p:nvPr/>
        </p:nvSpPr>
        <p:spPr>
          <a:xfrm>
            <a:off x="9379527" y="180238"/>
            <a:ext cx="974469"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530E081B-2CCA-0045-8F5B-2D4476101730}"/>
              </a:ext>
            </a:extLst>
          </p:cNvPr>
          <p:cNvSpPr/>
          <p:nvPr/>
        </p:nvSpPr>
        <p:spPr>
          <a:xfrm>
            <a:off x="764998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7BD0910E-621E-0948-9619-6F9A3A2C6CB8}"/>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12994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05452268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40633772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1C4CE016-09F9-A148-9C1C-04AEADEFC4D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85120332-6B44-D54C-9435-36451D6DB40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0AA36930-193F-4249-AFB2-30B914ACFF65}"/>
              </a:ext>
            </a:extLst>
          </p:cNvPr>
          <p:cNvSpPr/>
          <p:nvPr/>
        </p:nvSpPr>
        <p:spPr>
          <a:xfrm>
            <a:off x="9240982" y="180238"/>
            <a:ext cx="11130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18B2C844-2295-4F48-8DAD-31C29FEF3955}"/>
              </a:ext>
            </a:extLst>
          </p:cNvPr>
          <p:cNvSpPr/>
          <p:nvPr/>
        </p:nvSpPr>
        <p:spPr>
          <a:xfrm>
            <a:off x="762226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432DF129-24D6-554C-AA54-970911BF9956}"/>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00157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Brottsbekämpningsområde Väst">
            <a:hlinkClick r:id="rId2" action="ppaction://hlinksldjump"/>
            <a:extLst>
              <a:ext uri="{FF2B5EF4-FFF2-40B4-BE49-F238E27FC236}">
                <a16:creationId xmlns:a16="http://schemas.microsoft.com/office/drawing/2014/main" id="{44D1C0F6-612F-CA4C-A5B2-4F7D75D2614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Väst">
            <a:hlinkClick r:id="rId2" action="ppaction://hlinksldjump"/>
            <a:extLst>
              <a:ext uri="{FF2B5EF4-FFF2-40B4-BE49-F238E27FC236}">
                <a16:creationId xmlns:a16="http://schemas.microsoft.com/office/drawing/2014/main" id="{92F3EA40-2A10-F241-9CA3-A4797170C66B}"/>
              </a:ext>
            </a:extLst>
          </p:cNvPr>
          <p:cNvSpPr/>
          <p:nvPr/>
        </p:nvSpPr>
        <p:spPr>
          <a:xfrm>
            <a:off x="9324109" y="180238"/>
            <a:ext cx="102988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C3214F06-F0EA-B140-B8B7-5E776E68F0CD}"/>
              </a:ext>
            </a:extLst>
          </p:cNvPr>
          <p:cNvSpPr/>
          <p:nvPr/>
        </p:nvSpPr>
        <p:spPr>
          <a:xfrm>
            <a:off x="762226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Väst Total">
            <a:hlinkClick r:id="rId4" action="ppaction://hlinksldjump"/>
            <a:extLst>
              <a:ext uri="{FF2B5EF4-FFF2-40B4-BE49-F238E27FC236}">
                <a16:creationId xmlns:a16="http://schemas.microsoft.com/office/drawing/2014/main" id="{044BED3E-941A-3B46-B767-06D69D1F3FD9}"/>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568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Ecstasy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305376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1183182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E319578F-9C69-F34F-9793-49C12D9F962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57831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79846543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3023609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F2CB918-427A-924E-A772-9E25739A2A6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C8DF5BAD-9A31-EB44-B71D-1CAD0AA69AC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A8AE7042-3486-D343-BB43-64A7BBE0F45F}"/>
              </a:ext>
            </a:extLst>
          </p:cNvPr>
          <p:cNvSpPr/>
          <p:nvPr/>
        </p:nvSpPr>
        <p:spPr>
          <a:xfrm>
            <a:off x="9393382" y="180238"/>
            <a:ext cx="9606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3201CE8B-2FF5-AC48-80DD-D8BB8DAFF7AB}"/>
              </a:ext>
            </a:extLst>
          </p:cNvPr>
          <p:cNvSpPr/>
          <p:nvPr/>
        </p:nvSpPr>
        <p:spPr>
          <a:xfrm>
            <a:off x="760841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0769F8CE-9CF9-8F43-BFED-5F22AE27AF64}"/>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A28C0A42-0F63-2F4D-89AF-3BA9A26E0366}"/>
              </a:ext>
            </a:extLst>
          </p:cNvPr>
          <p:cNvSpPr txBox="1"/>
          <p:nvPr/>
        </p:nvSpPr>
        <p:spPr>
          <a:xfrm>
            <a:off x="400833" y="6463431"/>
            <a:ext cx="4762842" cy="215444"/>
          </a:xfrm>
          <a:prstGeom prst="rect">
            <a:avLst/>
          </a:prstGeom>
          <a:noFill/>
        </p:spPr>
        <p:txBody>
          <a:bodyPr wrap="none" rtlCol="0">
            <a:spAutoFit/>
          </a:bodyPr>
          <a:lstStyle/>
          <a:p>
            <a:r>
              <a:rPr lang="sv-SE" sz="800" i="1" dirty="0"/>
              <a:t>2020 - En ändring av klassificering av ett vapen har skett så utfallet är 2 beslag och 2 </a:t>
            </a:r>
            <a:r>
              <a:rPr lang="sv-SE" sz="800" i="1" dirty="0" err="1"/>
              <a:t>st</a:t>
            </a:r>
            <a:r>
              <a:rPr lang="sv-SE" sz="800" i="1" dirty="0"/>
              <a:t> skjutvapen.</a:t>
            </a:r>
          </a:p>
        </p:txBody>
      </p:sp>
    </p:spTree>
    <p:extLst>
      <p:ext uri="{BB962C8B-B14F-4D97-AF65-F5344CB8AC3E}">
        <p14:creationId xmlns:p14="http://schemas.microsoft.com/office/powerpoint/2010/main" val="41336220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1511749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2050807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000E9735-E644-454D-89E6-707C5D6BD53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1ACE50CE-A2B1-A646-8658-829B3DCB52F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792A85A4-3CE4-AC49-BA09-9B38AA66469C}"/>
              </a:ext>
            </a:extLst>
          </p:cNvPr>
          <p:cNvSpPr/>
          <p:nvPr/>
        </p:nvSpPr>
        <p:spPr>
          <a:xfrm>
            <a:off x="9240982" y="180238"/>
            <a:ext cx="1113014"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23FC9114-60E7-0A48-AF8E-CEA03C873732}"/>
              </a:ext>
            </a:extLst>
          </p:cNvPr>
          <p:cNvSpPr/>
          <p:nvPr/>
        </p:nvSpPr>
        <p:spPr>
          <a:xfrm>
            <a:off x="760841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08134EFE-9899-E748-9ACF-56B452AA3D24}"/>
              </a:ext>
            </a:extLst>
          </p:cNvPr>
          <p:cNvSpPr/>
          <p:nvPr/>
        </p:nvSpPr>
        <p:spPr>
          <a:xfrm>
            <a:off x="10568795" y="260648"/>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41276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3633905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3393388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E6BD95D-3EFD-8F44-9318-6C93E079DB4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DEF0485E-E0D5-5F48-A4D2-A2CBBE00589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Väst">
            <a:hlinkClick r:id="rId4" action="ppaction://hlinksldjump"/>
            <a:extLst>
              <a:ext uri="{FF2B5EF4-FFF2-40B4-BE49-F238E27FC236}">
                <a16:creationId xmlns:a16="http://schemas.microsoft.com/office/drawing/2014/main" id="{B304AE7F-A6EE-4D43-B33B-47F6D46B95C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7EBD7325-8617-0641-9F48-8E778E148602}"/>
              </a:ext>
            </a:extLst>
          </p:cNvPr>
          <p:cNvSpPr/>
          <p:nvPr/>
        </p:nvSpPr>
        <p:spPr>
          <a:xfrm>
            <a:off x="9296400" y="180238"/>
            <a:ext cx="105759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ADA0C016-548C-F44D-AE60-F69C0415C025}"/>
              </a:ext>
            </a:extLst>
          </p:cNvPr>
          <p:cNvSpPr/>
          <p:nvPr/>
        </p:nvSpPr>
        <p:spPr>
          <a:xfrm>
            <a:off x="769153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D8245BE9-87BD-244F-8E55-1ED82939105E}"/>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537213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0460926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91427125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63B10BB5-E5E4-AE41-9957-B49A395DA7A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4" action="ppaction://hlinksldjump"/>
            <a:extLst>
              <a:ext uri="{FF2B5EF4-FFF2-40B4-BE49-F238E27FC236}">
                <a16:creationId xmlns:a16="http://schemas.microsoft.com/office/drawing/2014/main" id="{DDF3F933-0D79-2448-93A6-7A4C98DD284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Väst">
            <a:hlinkClick r:id="rId4" action="ppaction://hlinksldjump"/>
            <a:extLst>
              <a:ext uri="{FF2B5EF4-FFF2-40B4-BE49-F238E27FC236}">
                <a16:creationId xmlns:a16="http://schemas.microsoft.com/office/drawing/2014/main" id="{DAEEAA2F-DBC6-304B-B277-E8F57B84D962}"/>
              </a:ext>
            </a:extLst>
          </p:cNvPr>
          <p:cNvSpPr/>
          <p:nvPr/>
        </p:nvSpPr>
        <p:spPr>
          <a:xfrm>
            <a:off x="9296400" y="180238"/>
            <a:ext cx="1057596"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5" action="ppaction://hlinksldjump"/>
            <a:extLst>
              <a:ext uri="{FF2B5EF4-FFF2-40B4-BE49-F238E27FC236}">
                <a16:creationId xmlns:a16="http://schemas.microsoft.com/office/drawing/2014/main" id="{5E5C8EA0-064F-3846-B9EC-5220589238FE}"/>
              </a:ext>
            </a:extLst>
          </p:cNvPr>
          <p:cNvSpPr/>
          <p:nvPr/>
        </p:nvSpPr>
        <p:spPr>
          <a:xfrm>
            <a:off x="759455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Väst Total">
            <a:hlinkClick r:id="rId6" action="ppaction://hlinksldjump"/>
            <a:extLst>
              <a:ext uri="{FF2B5EF4-FFF2-40B4-BE49-F238E27FC236}">
                <a16:creationId xmlns:a16="http://schemas.microsoft.com/office/drawing/2014/main" id="{F51B79F7-8738-4C49-939F-4D818E5624EB}"/>
              </a:ext>
            </a:extLst>
          </p:cNvPr>
          <p:cNvSpPr/>
          <p:nvPr/>
        </p:nvSpPr>
        <p:spPr>
          <a:xfrm>
            <a:off x="10543037" y="252200"/>
            <a:ext cx="37483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82132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Vä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a:t>
            </a:r>
            <a:br>
              <a:rPr lang="sv-SE" dirty="0"/>
            </a:br>
            <a:r>
              <a:rPr lang="sv-SE" dirty="0"/>
              <a:t>område Väst</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7627607" cy="36800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61620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al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Hallands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al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595518567"/>
              </p:ext>
            </p:extLst>
          </p:nvPr>
        </p:nvGraphicFramePr>
        <p:xfrm>
          <a:off x="479425" y="1891950"/>
          <a:ext cx="11233151" cy="32308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fontAlgn="b"/>
                      <a:r>
                        <a:rPr lang="sv-SE" sz="1000" b="0" i="0" u="none" strike="noStrike" dirty="0">
                          <a:solidFill>
                            <a:srgbClr val="000000"/>
                          </a:solidFill>
                          <a:effectLst/>
                          <a:latin typeface="+mn-lt"/>
                        </a:rPr>
                        <a:t>2020</a:t>
                      </a:r>
                    </a:p>
                  </a:txBody>
                  <a:tcPr anchor="b"/>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algn="l" fontAlgn="b"/>
                      <a:r>
                        <a:rPr lang="sv-SE" sz="1000" b="0" i="0" u="none" strike="noStrike" dirty="0">
                          <a:solidFill>
                            <a:srgbClr val="000000"/>
                          </a:solidFill>
                          <a:effectLst/>
                          <a:latin typeface="+mn-lt"/>
                        </a:rPr>
                        <a:t>2021</a:t>
                      </a:r>
                    </a:p>
                  </a:txBody>
                  <a:tcPr anchor="b"/>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0,004</a:t>
                      </a:r>
                    </a:p>
                  </a:txBody>
                  <a:tcPr anchor="b"/>
                </a:tc>
                <a:extLst>
                  <a:ext uri="{0D108BD9-81ED-4DB2-BD59-A6C34878D82A}">
                    <a16:rowId xmlns:a16="http://schemas.microsoft.com/office/drawing/2014/main" val="3733478484"/>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0,05</a:t>
                      </a:r>
                    </a:p>
                  </a:txBody>
                  <a:tcPr/>
                </a:tc>
                <a:extLst>
                  <a:ext uri="{0D108BD9-81ED-4DB2-BD59-A6C34878D82A}">
                    <a16:rowId xmlns:a16="http://schemas.microsoft.com/office/drawing/2014/main" val="3924578598"/>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0,0002</a:t>
                      </a:r>
                    </a:p>
                  </a:txBody>
                  <a:tcPr anchor="b"/>
                </a:tc>
                <a:extLst>
                  <a:ext uri="{0D108BD9-81ED-4DB2-BD59-A6C34878D82A}">
                    <a16:rowId xmlns:a16="http://schemas.microsoft.com/office/drawing/2014/main" val="3164729196"/>
                  </a:ext>
                </a:extLst>
              </a:tr>
              <a:tr h="0">
                <a:tc>
                  <a:txBody>
                    <a:bodyPr/>
                    <a:lstStyle/>
                    <a:p>
                      <a:pPr algn="l" fontAlgn="b"/>
                      <a:r>
                        <a:rPr lang="sv-SE" sz="1000" b="0" i="0" u="none" strike="noStrike" dirty="0">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725037566"/>
                  </a:ext>
                </a:extLst>
              </a:tr>
              <a:tr h="0">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90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969244180"/>
                  </a:ext>
                </a:extLst>
              </a:tr>
              <a:tr h="0">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52241024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tc>
                <a:tc>
                  <a:txBody>
                    <a:bodyPr/>
                    <a:lstStyle/>
                    <a:p>
                      <a:pPr algn="l" fontAlgn="b"/>
                      <a:r>
                        <a:rPr lang="sv-SE" sz="1000" b="0" i="0" u="none" strike="noStrike" dirty="0">
                          <a:solidFill>
                            <a:srgbClr val="000000"/>
                          </a:solidFill>
                          <a:effectLst/>
                          <a:latin typeface="+mn-lt"/>
                        </a:rPr>
                        <a:t>594</a:t>
                      </a:r>
                    </a:p>
                  </a:txBody>
                  <a:tcPr anchor="b"/>
                </a:tc>
                <a:extLst>
                  <a:ext uri="{0D108BD9-81ED-4DB2-BD59-A6C34878D82A}">
                    <a16:rowId xmlns:a16="http://schemas.microsoft.com/office/drawing/2014/main" val="763952690"/>
                  </a:ext>
                </a:extLst>
              </a:tr>
              <a:tr h="430797">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229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402</a:t>
                      </a:r>
                    </a:p>
                  </a:txBody>
                  <a:tcPr/>
                </a:tc>
                <a:extLst>
                  <a:ext uri="{0D108BD9-81ED-4DB2-BD59-A6C34878D82A}">
                    <a16:rowId xmlns:a16="http://schemas.microsoft.com/office/drawing/2014/main" val="121940327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Hallands län</a:t>
            </a:r>
          </a:p>
        </p:txBody>
      </p:sp>
      <p:sp>
        <p:nvSpPr>
          <p:cNvPr id="21" name="Rektangel 20" descr="Länk till Brottsbekämpningsområde Väst">
            <a:hlinkClick r:id="rId2" action="ppaction://hlinksldjump"/>
            <a:extLst>
              <a:ext uri="{FF2B5EF4-FFF2-40B4-BE49-F238E27FC236}">
                <a16:creationId xmlns:a16="http://schemas.microsoft.com/office/drawing/2014/main" id="{892C9CB4-2EB7-ED4B-8B06-8DBD8D89CFC4}"/>
              </a:ext>
            </a:extLst>
          </p:cNvPr>
          <p:cNvSpPr/>
          <p:nvPr/>
        </p:nvSpPr>
        <p:spPr>
          <a:xfrm>
            <a:off x="8866909" y="180238"/>
            <a:ext cx="97864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3" action="ppaction://hlinksldjump"/>
            <a:extLst>
              <a:ext uri="{FF2B5EF4-FFF2-40B4-BE49-F238E27FC236}">
                <a16:creationId xmlns:a16="http://schemas.microsoft.com/office/drawing/2014/main" id="{C25CFD3B-AC89-9F40-9F47-568C275680DA}"/>
              </a:ext>
            </a:extLst>
          </p:cNvPr>
          <p:cNvSpPr/>
          <p:nvPr/>
        </p:nvSpPr>
        <p:spPr>
          <a:xfrm>
            <a:off x="709997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Väst Hallands län">
            <a:hlinkClick r:id="rId4" action="ppaction://hlinksldjump"/>
            <a:extLst>
              <a:ext uri="{FF2B5EF4-FFF2-40B4-BE49-F238E27FC236}">
                <a16:creationId xmlns:a16="http://schemas.microsoft.com/office/drawing/2014/main" id="{A0427AD0-77F2-C041-9FD2-1C36B6418A59}"/>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descr="Text Forts. nästa sida...">
            <a:extLst>
              <a:ext uri="{FF2B5EF4-FFF2-40B4-BE49-F238E27FC236}">
                <a16:creationId xmlns:a16="http://schemas.microsoft.com/office/drawing/2014/main" id="{0CCB609C-62FE-F040-8726-C6B9293A1947}"/>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16364680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al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Hallands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al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65232740"/>
              </p:ext>
            </p:extLst>
          </p:nvPr>
        </p:nvGraphicFramePr>
        <p:xfrm>
          <a:off x="479425" y="1891950"/>
          <a:ext cx="11233151" cy="13716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1 393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3 586</a:t>
                      </a:r>
                    </a:p>
                  </a:txBody>
                  <a:tcPr anchor="b"/>
                </a:tc>
                <a:extLst>
                  <a:ext uri="{0D108BD9-81ED-4DB2-BD59-A6C34878D82A}">
                    <a16:rowId xmlns:a16="http://schemas.microsoft.com/office/drawing/2014/main" val="557460513"/>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1885860377"/>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499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157</a:t>
                      </a:r>
                    </a:p>
                  </a:txBody>
                  <a:tcPr/>
                </a:tc>
                <a:extLst>
                  <a:ext uri="{0D108BD9-81ED-4DB2-BD59-A6C34878D82A}">
                    <a16:rowId xmlns:a16="http://schemas.microsoft.com/office/drawing/2014/main" val="2005330363"/>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25</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31</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Hallands län</a:t>
            </a:r>
          </a:p>
        </p:txBody>
      </p:sp>
      <p:sp>
        <p:nvSpPr>
          <p:cNvPr id="16" name="Rektangel 15" descr="Länk till Brottsbekämpningsområde Väst">
            <a:hlinkClick r:id="rId2" action="ppaction://hlinksldjump"/>
            <a:extLst>
              <a:ext uri="{FF2B5EF4-FFF2-40B4-BE49-F238E27FC236}">
                <a16:creationId xmlns:a16="http://schemas.microsoft.com/office/drawing/2014/main" id="{6D7706AA-7AB9-304D-A272-DB9169B2C203}"/>
              </a:ext>
            </a:extLst>
          </p:cNvPr>
          <p:cNvSpPr/>
          <p:nvPr/>
        </p:nvSpPr>
        <p:spPr>
          <a:xfrm>
            <a:off x="8825345" y="180238"/>
            <a:ext cx="102021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39A42306-DF93-E54B-99D4-A9ACA5205264}"/>
              </a:ext>
            </a:extLst>
          </p:cNvPr>
          <p:cNvSpPr/>
          <p:nvPr/>
        </p:nvSpPr>
        <p:spPr>
          <a:xfrm>
            <a:off x="711382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Hallands län">
            <a:hlinkClick r:id="rId4" action="ppaction://hlinksldjump"/>
            <a:extLst>
              <a:ext uri="{FF2B5EF4-FFF2-40B4-BE49-F238E27FC236}">
                <a16:creationId xmlns:a16="http://schemas.microsoft.com/office/drawing/2014/main" id="{15422C00-F02A-1C46-B545-3D0AA5976F0A}"/>
              </a:ext>
            </a:extLst>
          </p:cNvPr>
          <p:cNvSpPr/>
          <p:nvPr/>
        </p:nvSpPr>
        <p:spPr>
          <a:xfrm>
            <a:off x="10034596" y="252200"/>
            <a:ext cx="84363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16262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Hal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Hallands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13285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Jönköping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Jönköpings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Jönköping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535613114"/>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0,0003</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0088201"/>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611</a:t>
                      </a:r>
                    </a:p>
                  </a:txBody>
                  <a:tcPr anchor="b"/>
                </a:tc>
                <a:extLst>
                  <a:ext uri="{0D108BD9-81ED-4DB2-BD59-A6C34878D82A}">
                    <a16:rowId xmlns:a16="http://schemas.microsoft.com/office/drawing/2014/main" val="1984748085"/>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1,2</a:t>
                      </a:r>
                    </a:p>
                  </a:txBody>
                  <a:tcPr anchor="b"/>
                </a:tc>
                <a:extLst>
                  <a:ext uri="{0D108BD9-81ED-4DB2-BD59-A6C34878D82A}">
                    <a16:rowId xmlns:a16="http://schemas.microsoft.com/office/drawing/2014/main" val="3434879552"/>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11,2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1,4</a:t>
                      </a:r>
                    </a:p>
                  </a:txBody>
                  <a:tcPr anchor="b"/>
                </a:tc>
                <a:extLst>
                  <a:ext uri="{0D108BD9-81ED-4DB2-BD59-A6C34878D82A}">
                    <a16:rowId xmlns:a16="http://schemas.microsoft.com/office/drawing/2014/main" val="779541746"/>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4 000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726694047"/>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0,2</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1,2</a:t>
                      </a:r>
                    </a:p>
                  </a:txBody>
                  <a:tcPr anchor="b"/>
                </a:tc>
                <a:extLst>
                  <a:ext uri="{0D108BD9-81ED-4DB2-BD59-A6C34878D82A}">
                    <a16:rowId xmlns:a16="http://schemas.microsoft.com/office/drawing/2014/main" val="1329156860"/>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438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5 763</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5,3</a:t>
                      </a:r>
                    </a:p>
                  </a:txBody>
                  <a:tcPr anchor="b"/>
                </a:tc>
                <a:extLst>
                  <a:ext uri="{0D108BD9-81ED-4DB2-BD59-A6C34878D82A}">
                    <a16:rowId xmlns:a16="http://schemas.microsoft.com/office/drawing/2014/main" val="322020205"/>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Ecstacy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1 023</a:t>
                      </a:r>
                    </a:p>
                  </a:txBody>
                  <a:tcPr anchor="b"/>
                </a:tc>
                <a:extLst>
                  <a:ext uri="{0D108BD9-81ED-4DB2-BD59-A6C34878D82A}">
                    <a16:rowId xmlns:a16="http://schemas.microsoft.com/office/drawing/2014/main" val="1934463950"/>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a:solidFill>
                            <a:srgbClr val="000000"/>
                          </a:solidFill>
                          <a:effectLst/>
                          <a:latin typeface="+mn-lt"/>
                        </a:rPr>
                        <a:t>1 496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6 862</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18</a:t>
                      </a:r>
                    </a:p>
                  </a:txBody>
                  <a:tcPr anchor="b"/>
                </a:tc>
                <a:extLst>
                  <a:ext uri="{0D108BD9-81ED-4DB2-BD59-A6C34878D82A}">
                    <a16:rowId xmlns:a16="http://schemas.microsoft.com/office/drawing/2014/main" val="4099203928"/>
                  </a:ext>
                </a:extLst>
              </a:tr>
              <a:tr h="0">
                <a:tc>
                  <a:txBody>
                    <a:bodyPr/>
                    <a:lstStyle/>
                    <a:p>
                      <a:pPr algn="l" fontAlgn="b"/>
                      <a:r>
                        <a:rPr lang="sv-SE" sz="1000" b="0" i="0" u="none" strike="noStrike" dirty="0">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6,5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39,9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81,1</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34310097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Jönköpings län</a:t>
            </a:r>
          </a:p>
        </p:txBody>
      </p:sp>
      <p:sp>
        <p:nvSpPr>
          <p:cNvPr id="26" name="Rubrik 3" descr="Text Forts. nästa sida...">
            <a:extLst>
              <a:ext uri="{FF2B5EF4-FFF2-40B4-BE49-F238E27FC236}">
                <a16:creationId xmlns:a16="http://schemas.microsoft.com/office/drawing/2014/main" id="{A3A4EDD8-3E6E-BB40-B4AE-7950016BB095}"/>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Väst">
            <a:hlinkClick r:id="rId2" action="ppaction://hlinksldjump"/>
            <a:extLst>
              <a:ext uri="{FF2B5EF4-FFF2-40B4-BE49-F238E27FC236}">
                <a16:creationId xmlns:a16="http://schemas.microsoft.com/office/drawing/2014/main" id="{684DAB8C-66AC-B943-B0FA-CB904636655C}"/>
              </a:ext>
            </a:extLst>
          </p:cNvPr>
          <p:cNvSpPr/>
          <p:nvPr/>
        </p:nvSpPr>
        <p:spPr>
          <a:xfrm>
            <a:off x="8617527" y="180238"/>
            <a:ext cx="105211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Lokal beslagsstatistik">
            <a:hlinkClick r:id="rId3" action="ppaction://hlinksldjump"/>
            <a:extLst>
              <a:ext uri="{FF2B5EF4-FFF2-40B4-BE49-F238E27FC236}">
                <a16:creationId xmlns:a16="http://schemas.microsoft.com/office/drawing/2014/main" id="{5BF8842D-1AFD-874B-8156-0E7BEF306D06}"/>
              </a:ext>
            </a:extLst>
          </p:cNvPr>
          <p:cNvSpPr/>
          <p:nvPr/>
        </p:nvSpPr>
        <p:spPr>
          <a:xfrm>
            <a:off x="699332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Väst Jönköpings län">
            <a:hlinkClick r:id="rId4" action="ppaction://hlinksldjump"/>
            <a:extLst>
              <a:ext uri="{FF2B5EF4-FFF2-40B4-BE49-F238E27FC236}">
                <a16:creationId xmlns:a16="http://schemas.microsoft.com/office/drawing/2014/main" id="{C06BF611-9628-0547-B64D-C40B3304A64A}"/>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94110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Jönköping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Jönköpings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Jönköping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678195369"/>
              </p:ext>
            </p:extLst>
          </p:nvPr>
        </p:nvGraphicFramePr>
        <p:xfrm>
          <a:off x="479425" y="1891950"/>
          <a:ext cx="11233151" cy="36271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p>
                  </a:txBody>
                  <a:tcPr anchor="b"/>
                </a:tc>
                <a:extLst>
                  <a:ext uri="{0D108BD9-81ED-4DB2-BD59-A6C34878D82A}">
                    <a16:rowId xmlns:a16="http://schemas.microsoft.com/office/drawing/2014/main" val="1185448480"/>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448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1 541</a:t>
                      </a:r>
                    </a:p>
                  </a:txBody>
                  <a:tcPr anchor="b"/>
                </a:tc>
                <a:extLst>
                  <a:ext uri="{0D108BD9-81ED-4DB2-BD59-A6C34878D82A}">
                    <a16:rowId xmlns:a16="http://schemas.microsoft.com/office/drawing/2014/main" val="2585469104"/>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865829455"/>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15,8</a:t>
                      </a:r>
                    </a:p>
                  </a:txBody>
                  <a:tcPr anchor="b"/>
                </a:tc>
                <a:extLst>
                  <a:ext uri="{0D108BD9-81ED-4DB2-BD59-A6C34878D82A}">
                    <a16:rowId xmlns:a16="http://schemas.microsoft.com/office/drawing/2014/main" val="3968477068"/>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111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380983326"/>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1547874105"/>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488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2 915</a:t>
                      </a:r>
                    </a:p>
                  </a:txBody>
                  <a:tcPr anchor="b"/>
                </a:tc>
                <a:extLst>
                  <a:ext uri="{0D108BD9-81ED-4DB2-BD59-A6C34878D82A}">
                    <a16:rowId xmlns:a16="http://schemas.microsoft.com/office/drawing/2014/main" val="4047386236"/>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603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720690358"/>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1,2</a:t>
                      </a:r>
                    </a:p>
                  </a:txBody>
                  <a:tcPr anchor="b"/>
                </a:tc>
                <a:extLst>
                  <a:ext uri="{0D108BD9-81ED-4DB2-BD59-A6C34878D82A}">
                    <a16:rowId xmlns:a16="http://schemas.microsoft.com/office/drawing/2014/main" val="3340840806"/>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11</a:t>
                      </a:r>
                    </a:p>
                  </a:txBody>
                  <a:tcPr anchor="b"/>
                </a:tc>
                <a:tc>
                  <a:txBody>
                    <a:bodyPr/>
                    <a:lstStyle/>
                    <a:p>
                      <a:pPr algn="l" fontAlgn="b"/>
                      <a:r>
                        <a:rPr lang="sv-SE" sz="1000" b="0" i="0" u="none" strike="noStrike" dirty="0">
                          <a:solidFill>
                            <a:srgbClr val="000000"/>
                          </a:solidFill>
                          <a:effectLst/>
                          <a:latin typeface="+mn-lt"/>
                        </a:rPr>
                        <a:t>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8,4</a:t>
                      </a:r>
                    </a:p>
                  </a:txBody>
                  <a:tcPr anchor="b"/>
                </a:tc>
                <a:extLst>
                  <a:ext uri="{0D108BD9-81ED-4DB2-BD59-A6C34878D82A}">
                    <a16:rowId xmlns:a16="http://schemas.microsoft.com/office/drawing/2014/main" val="3630071322"/>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7</a:t>
                      </a:r>
                    </a:p>
                  </a:txBody>
                  <a:tcPr/>
                </a:tc>
                <a:tc>
                  <a:txBody>
                    <a:bodyPr/>
                    <a:lstStyle/>
                    <a:p>
                      <a:pPr algn="l" fontAlgn="b"/>
                      <a:r>
                        <a:rPr lang="sv-SE" sz="1000" b="0" i="0" u="none" strike="noStrike" dirty="0">
                          <a:solidFill>
                            <a:srgbClr val="000000"/>
                          </a:solidFill>
                          <a:effectLst/>
                          <a:latin typeface="+mn-lt"/>
                        </a:rPr>
                        <a:t>813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55</a:t>
                      </a:r>
                    </a:p>
                  </a:txBody>
                  <a:tcPr/>
                </a:tc>
                <a:tc>
                  <a:txBody>
                    <a:bodyPr/>
                    <a:lstStyle/>
                    <a:p>
                      <a:pPr algn="l" fontAlgn="b"/>
                      <a:r>
                        <a:rPr lang="sv-SE" sz="1000" b="0" i="0" u="none" strike="noStrike" dirty="0">
                          <a:solidFill>
                            <a:srgbClr val="000000"/>
                          </a:solidFill>
                          <a:effectLst/>
                          <a:latin typeface="+mn-lt"/>
                        </a:rPr>
                        <a:t>7 307</a:t>
                      </a:r>
                    </a:p>
                  </a:txBody>
                  <a:tcPr/>
                </a:tc>
                <a:extLst>
                  <a:ext uri="{0D108BD9-81ED-4DB2-BD59-A6C34878D82A}">
                    <a16:rowId xmlns:a16="http://schemas.microsoft.com/office/drawing/2014/main" val="4238861374"/>
                  </a:ext>
                </a:extLst>
              </a:tr>
              <a:tr h="220839">
                <a:tc>
                  <a:txBody>
                    <a:bodyPr/>
                    <a:lstStyle/>
                    <a:p>
                      <a:pPr algn="l" fontAlgn="b"/>
                      <a:r>
                        <a:rPr lang="sv-SE" sz="1000" b="1" i="0" u="none" strike="noStrike" dirty="0">
                          <a:solidFill>
                            <a:schemeClr val="bg1"/>
                          </a:solidFill>
                          <a:effectLst/>
                          <a:latin typeface="+mn-lt"/>
                        </a:rPr>
                        <a:t>Totalsumma</a:t>
                      </a:r>
                    </a:p>
                  </a:txBody>
                  <a:tcPr anchor="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77</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157</a:t>
                      </a:r>
                    </a:p>
                  </a:txBody>
                  <a:tcPr anchor="b">
                    <a:solidFill>
                      <a:schemeClr val="tx2"/>
                    </a:solidFill>
                  </a:tcPr>
                </a:tc>
                <a:tc>
                  <a:txBody>
                    <a:bodyPr/>
                    <a:lstStyle/>
                    <a:p>
                      <a:pPr algn="l" fontAlgn="b"/>
                      <a:endParaRPr lang="sv-SE" sz="1000" b="0" i="0" u="none" strike="noStrike" dirty="0">
                        <a:solidFill>
                          <a:srgbClr val="000000"/>
                        </a:solidFill>
                        <a:effectLst/>
                        <a:latin typeface="+mn-lt"/>
                      </a:endParaRPr>
                    </a:p>
                  </a:txBody>
                  <a:tcPr anchor="b">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Jönköpings län</a:t>
            </a:r>
          </a:p>
        </p:txBody>
      </p:sp>
      <p:sp>
        <p:nvSpPr>
          <p:cNvPr id="16" name="Rektangel 15" descr="Länk till Brottsbekämpningsområde Väst">
            <a:hlinkClick r:id="rId2" action="ppaction://hlinksldjump"/>
            <a:extLst>
              <a:ext uri="{FF2B5EF4-FFF2-40B4-BE49-F238E27FC236}">
                <a16:creationId xmlns:a16="http://schemas.microsoft.com/office/drawing/2014/main" id="{B25FEC36-CD44-1C4A-82CF-8382F9DF9E12}"/>
              </a:ext>
            </a:extLst>
          </p:cNvPr>
          <p:cNvSpPr/>
          <p:nvPr/>
        </p:nvSpPr>
        <p:spPr>
          <a:xfrm>
            <a:off x="8589818" y="180238"/>
            <a:ext cx="1079821"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77B67FCB-30A4-9647-BC0A-BD798176E7A2}"/>
              </a:ext>
            </a:extLst>
          </p:cNvPr>
          <p:cNvSpPr/>
          <p:nvPr/>
        </p:nvSpPr>
        <p:spPr>
          <a:xfrm>
            <a:off x="689634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Jönköpings län">
            <a:hlinkClick r:id="rId4" action="ppaction://hlinksldjump"/>
            <a:extLst>
              <a:ext uri="{FF2B5EF4-FFF2-40B4-BE49-F238E27FC236}">
                <a16:creationId xmlns:a16="http://schemas.microsoft.com/office/drawing/2014/main" id="{0B148D30-F5E2-1A4D-A4B3-0D3F08D5F313}"/>
              </a:ext>
            </a:extLst>
          </p:cNvPr>
          <p:cNvSpPr/>
          <p:nvPr/>
        </p:nvSpPr>
        <p:spPr>
          <a:xfrm>
            <a:off x="9858679" y="252200"/>
            <a:ext cx="1037896"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59003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85639379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2143614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1D86EBB-F362-0349-B18D-3051064DF51F}"/>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03915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Jönköping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Jönköpings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202287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ra Göta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Västra Götalands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ra Göta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712196570"/>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43</a:t>
                      </a:r>
                    </a:p>
                  </a:txBody>
                  <a:tcPr anchor="b"/>
                </a:tc>
                <a:tc>
                  <a:txBody>
                    <a:bodyPr/>
                    <a:lstStyle/>
                    <a:p>
                      <a:pPr algn="l" fontAlgn="b"/>
                      <a:r>
                        <a:rPr lang="sv-SE" sz="1000" b="0" i="0" u="none" strike="noStrike" dirty="0">
                          <a:solidFill>
                            <a:srgbClr val="000000"/>
                          </a:solidFill>
                          <a:effectLst/>
                          <a:latin typeface="+mn-lt"/>
                        </a:rPr>
                        <a:t>1,6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59</a:t>
                      </a:r>
                    </a:p>
                  </a:txBody>
                  <a:tcPr anchor="b"/>
                </a:tc>
                <a:tc>
                  <a:txBody>
                    <a:bodyPr/>
                    <a:lstStyle/>
                    <a:p>
                      <a:pPr algn="l" fontAlgn="b"/>
                      <a:r>
                        <a:rPr lang="sv-SE" sz="1000" b="0" i="0" u="none" strike="noStrike" dirty="0">
                          <a:solidFill>
                            <a:srgbClr val="000000"/>
                          </a:solidFill>
                          <a:effectLst/>
                          <a:latin typeface="+mn-lt"/>
                        </a:rPr>
                        <a:t>56,7</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1 826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293</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127</a:t>
                      </a:r>
                    </a:p>
                  </a:txBody>
                  <a:tcPr anchor="b"/>
                </a:tc>
                <a:tc>
                  <a:txBody>
                    <a:bodyPr/>
                    <a:lstStyle/>
                    <a:p>
                      <a:pPr algn="l" fontAlgn="b"/>
                      <a:r>
                        <a:rPr lang="sv-SE" sz="1000" b="0" i="0" u="none" strike="noStrike" dirty="0">
                          <a:solidFill>
                            <a:srgbClr val="000000"/>
                          </a:solidFill>
                          <a:effectLst/>
                          <a:latin typeface="+mn-lt"/>
                        </a:rPr>
                        <a:t>33,9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75</a:t>
                      </a:r>
                    </a:p>
                  </a:txBody>
                  <a:tcPr anchor="b"/>
                </a:tc>
                <a:tc>
                  <a:txBody>
                    <a:bodyPr/>
                    <a:lstStyle/>
                    <a:p>
                      <a:pPr algn="l" fontAlgn="b"/>
                      <a:r>
                        <a:rPr lang="sv-SE" sz="1000" b="0" i="0" u="none" strike="noStrike" dirty="0">
                          <a:solidFill>
                            <a:srgbClr val="000000"/>
                          </a:solidFill>
                          <a:effectLst/>
                          <a:latin typeface="+mn-lt"/>
                        </a:rPr>
                        <a:t>17,5</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102</a:t>
                      </a:r>
                    </a:p>
                  </a:txBody>
                  <a:tcPr anchor="b"/>
                </a:tc>
                <a:tc>
                  <a:txBody>
                    <a:bodyPr/>
                    <a:lstStyle/>
                    <a:p>
                      <a:pPr algn="l" fontAlgn="b"/>
                      <a:r>
                        <a:rPr lang="sv-SE" sz="1000" b="0" i="0" u="none" strike="noStrike" dirty="0">
                          <a:solidFill>
                            <a:srgbClr val="000000"/>
                          </a:solidFill>
                          <a:effectLst/>
                          <a:latin typeface="+mn-lt"/>
                        </a:rPr>
                        <a:t>1997,6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58</a:t>
                      </a:r>
                    </a:p>
                  </a:txBody>
                  <a:tcPr anchor="b"/>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36</a:t>
                      </a:r>
                    </a:p>
                  </a:txBody>
                  <a:tcPr anchor="b"/>
                </a:tc>
                <a:tc>
                  <a:txBody>
                    <a:bodyPr/>
                    <a:lstStyle/>
                    <a:p>
                      <a:pPr algn="l" fontAlgn="b"/>
                      <a:r>
                        <a:rPr lang="sv-SE" sz="1000" b="0" i="0" u="none" strike="noStrike">
                          <a:solidFill>
                            <a:srgbClr val="000000"/>
                          </a:solidFill>
                          <a:effectLst/>
                          <a:latin typeface="+mn-lt"/>
                        </a:rPr>
                        <a:t>418 193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77</a:t>
                      </a:r>
                    </a:p>
                  </a:txBody>
                  <a:tcPr anchor="b"/>
                </a:tc>
                <a:tc>
                  <a:txBody>
                    <a:bodyPr/>
                    <a:lstStyle/>
                    <a:p>
                      <a:pPr algn="l" fontAlgn="b"/>
                      <a:r>
                        <a:rPr lang="sv-SE" sz="1000" b="0" i="0" u="none" strike="noStrike" dirty="0">
                          <a:solidFill>
                            <a:srgbClr val="000000"/>
                          </a:solidFill>
                          <a:effectLst/>
                          <a:latin typeface="+mn-lt"/>
                        </a:rPr>
                        <a:t>479 814</a:t>
                      </a: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21</a:t>
                      </a:r>
                    </a:p>
                  </a:txBody>
                  <a:tcPr anchor="b"/>
                </a:tc>
                <a:tc>
                  <a:txBody>
                    <a:bodyPr/>
                    <a:lstStyle/>
                    <a:p>
                      <a:pPr algn="l" fontAlgn="b"/>
                      <a:r>
                        <a:rPr lang="sv-SE" sz="1000" b="0" i="0" u="none" strike="noStrike">
                          <a:solidFill>
                            <a:srgbClr val="000000"/>
                          </a:solidFill>
                          <a:effectLst/>
                          <a:latin typeface="+mn-lt"/>
                        </a:rPr>
                        <a:t>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23</a:t>
                      </a:r>
                    </a:p>
                  </a:txBody>
                  <a:tcPr anchor="b"/>
                </a:tc>
                <a:tc>
                  <a:txBody>
                    <a:bodyPr/>
                    <a:lstStyle/>
                    <a:p>
                      <a:pPr algn="l" fontAlgn="b"/>
                      <a:r>
                        <a:rPr lang="sv-SE" sz="1000" b="0" i="0" u="none" strike="noStrike" dirty="0">
                          <a:solidFill>
                            <a:srgbClr val="000000"/>
                          </a:solidFill>
                          <a:effectLst/>
                          <a:latin typeface="+mn-lt"/>
                        </a:rPr>
                        <a:t>1,9</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2,3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0,09</a:t>
                      </a:r>
                    </a:p>
                  </a:txBody>
                  <a:tcPr anchor="b"/>
                </a:tc>
                <a:extLst>
                  <a:ext uri="{0D108BD9-81ED-4DB2-BD59-A6C34878D82A}">
                    <a16:rowId xmlns:a16="http://schemas.microsoft.com/office/drawing/2014/main" val="763952690"/>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43</a:t>
                      </a:r>
                    </a:p>
                  </a:txBody>
                  <a:tcPr anchor="b"/>
                </a:tc>
                <a:tc>
                  <a:txBody>
                    <a:bodyPr/>
                    <a:lstStyle/>
                    <a:p>
                      <a:pPr algn="l" fontAlgn="b"/>
                      <a:r>
                        <a:rPr lang="sv-SE" sz="1000" b="0" i="0" u="none" strike="noStrike">
                          <a:solidFill>
                            <a:srgbClr val="000000"/>
                          </a:solidFill>
                          <a:effectLst/>
                          <a:latin typeface="+mn-lt"/>
                        </a:rPr>
                        <a:t>7 562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49</a:t>
                      </a:r>
                    </a:p>
                  </a:txBody>
                  <a:tcPr anchor="b"/>
                </a:tc>
                <a:tc>
                  <a:txBody>
                    <a:bodyPr/>
                    <a:lstStyle/>
                    <a:p>
                      <a:pPr algn="l" fontAlgn="b"/>
                      <a:r>
                        <a:rPr lang="sv-SE" sz="1000" b="0" i="0" u="none" strike="noStrike" dirty="0">
                          <a:solidFill>
                            <a:srgbClr val="000000"/>
                          </a:solidFill>
                          <a:effectLst/>
                          <a:latin typeface="+mn-lt"/>
                        </a:rPr>
                        <a:t>16 904</a:t>
                      </a:r>
                    </a:p>
                  </a:txBody>
                  <a:tcPr anchor="b"/>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0,07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0,5</a:t>
                      </a:r>
                    </a:p>
                  </a:txBody>
                  <a:tcPr anchor="b"/>
                </a:tc>
                <a:extLst>
                  <a:ext uri="{0D108BD9-81ED-4DB2-BD59-A6C34878D82A}">
                    <a16:rowId xmlns:a16="http://schemas.microsoft.com/office/drawing/2014/main" val="3644811822"/>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21</a:t>
                      </a:r>
                    </a:p>
                  </a:txBody>
                  <a:tcPr anchor="b"/>
                </a:tc>
                <a:tc>
                  <a:txBody>
                    <a:bodyPr/>
                    <a:lstStyle/>
                    <a:p>
                      <a:pPr algn="l" fontAlgn="b"/>
                      <a:r>
                        <a:rPr lang="sv-SE" sz="1000" b="0" i="0" u="none" strike="noStrike">
                          <a:solidFill>
                            <a:srgbClr val="000000"/>
                          </a:solidFill>
                          <a:effectLst/>
                          <a:latin typeface="+mn-lt"/>
                        </a:rPr>
                        <a:t>1 604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399</a:t>
                      </a:r>
                    </a:p>
                  </a:txBody>
                  <a:tcPr anchor="b"/>
                </a:tc>
                <a:extLst>
                  <a:ext uri="{0D108BD9-81ED-4DB2-BD59-A6C34878D82A}">
                    <a16:rowId xmlns:a16="http://schemas.microsoft.com/office/drawing/2014/main" val="1171271919"/>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5 446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33</a:t>
                      </a:r>
                    </a:p>
                  </a:txBody>
                  <a:tcPr anchor="b"/>
                </a:tc>
                <a:tc>
                  <a:txBody>
                    <a:bodyPr/>
                    <a:lstStyle/>
                    <a:p>
                      <a:pPr algn="l" fontAlgn="b"/>
                      <a:r>
                        <a:rPr lang="sv-SE" sz="1000" b="0" i="0" u="none" strike="noStrike" dirty="0">
                          <a:solidFill>
                            <a:srgbClr val="000000"/>
                          </a:solidFill>
                          <a:effectLst/>
                          <a:latin typeface="+mn-lt"/>
                        </a:rPr>
                        <a:t>6 444</a:t>
                      </a:r>
                    </a:p>
                  </a:txBody>
                  <a:tcPr anchor="b"/>
                </a:tc>
                <a:extLst>
                  <a:ext uri="{0D108BD9-81ED-4DB2-BD59-A6C34878D82A}">
                    <a16:rowId xmlns:a16="http://schemas.microsoft.com/office/drawing/2014/main" val="557460513"/>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45</a:t>
                      </a:r>
                    </a:p>
                  </a:txBody>
                  <a:tcPr anchor="b"/>
                </a:tc>
                <a:tc>
                  <a:txBody>
                    <a:bodyPr/>
                    <a:lstStyle/>
                    <a:p>
                      <a:pPr algn="l" fontAlgn="b"/>
                      <a:r>
                        <a:rPr lang="sv-SE" sz="1000" b="0" i="0" u="none" strike="noStrike" dirty="0">
                          <a:solidFill>
                            <a:srgbClr val="000000"/>
                          </a:solidFill>
                          <a:effectLst/>
                          <a:latin typeface="+mn-lt"/>
                        </a:rPr>
                        <a:t>106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46</a:t>
                      </a:r>
                    </a:p>
                  </a:txBody>
                  <a:tcPr anchor="b"/>
                </a:tc>
                <a:tc>
                  <a:txBody>
                    <a:bodyPr/>
                    <a:lstStyle/>
                    <a:p>
                      <a:pPr algn="l" fontAlgn="b"/>
                      <a:r>
                        <a:rPr lang="sv-SE" sz="1000" b="0" i="0" u="none" strike="noStrike" dirty="0">
                          <a:solidFill>
                            <a:srgbClr val="000000"/>
                          </a:solidFill>
                          <a:effectLst/>
                          <a:latin typeface="+mn-lt"/>
                        </a:rPr>
                        <a:t>99</a:t>
                      </a:r>
                    </a:p>
                  </a:txBody>
                  <a:tcPr anchor="b"/>
                </a:tc>
                <a:extLst>
                  <a:ext uri="{0D108BD9-81ED-4DB2-BD59-A6C34878D82A}">
                    <a16:rowId xmlns:a16="http://schemas.microsoft.com/office/drawing/2014/main" val="87605252"/>
                  </a:ext>
                </a:extLst>
              </a:tr>
              <a:tr h="220839">
                <a:tc>
                  <a:txBody>
                    <a:bodyPr/>
                    <a:lstStyle/>
                    <a:p>
                      <a:pPr algn="l" fontAlgn="b"/>
                      <a:r>
                        <a:rPr lang="sv-SE" sz="1000" b="0" i="0" u="none" strike="noStrike">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15</a:t>
                      </a:r>
                    </a:p>
                  </a:txBody>
                  <a:tcPr anchor="b"/>
                </a:tc>
                <a:tc>
                  <a:txBody>
                    <a:bodyPr/>
                    <a:lstStyle/>
                    <a:p>
                      <a:pPr algn="l" fontAlgn="b"/>
                      <a:r>
                        <a:rPr lang="sv-SE" sz="1000" b="0" i="0" u="none" strike="noStrike" dirty="0">
                          <a:solidFill>
                            <a:srgbClr val="000000"/>
                          </a:solidFill>
                          <a:effectLst/>
                          <a:latin typeface="+mn-lt"/>
                        </a:rPr>
                        <a:t>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0,6</a:t>
                      </a:r>
                    </a:p>
                  </a:txBody>
                  <a:tcPr anchor="b"/>
                </a:tc>
                <a:extLst>
                  <a:ext uri="{0D108BD9-81ED-4DB2-BD59-A6C34878D82A}">
                    <a16:rowId xmlns:a16="http://schemas.microsoft.com/office/drawing/2014/main" val="31855563"/>
                  </a:ext>
                </a:extLst>
              </a:tr>
              <a:tr h="220839">
                <a:tc>
                  <a:txBody>
                    <a:bodyPr/>
                    <a:lstStyle/>
                    <a:p>
                      <a:pPr algn="l" fontAlgn="b"/>
                      <a:r>
                        <a:rPr lang="sv-SE" sz="1000" b="0" i="0" u="none" strike="noStrike">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59,3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34,9</a:t>
                      </a:r>
                    </a:p>
                  </a:txBody>
                  <a:tcPr anchor="b"/>
                </a:tc>
                <a:extLst>
                  <a:ext uri="{0D108BD9-81ED-4DB2-BD59-A6C34878D82A}">
                    <a16:rowId xmlns:a16="http://schemas.microsoft.com/office/drawing/2014/main" val="3606431148"/>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42</a:t>
                      </a:r>
                    </a:p>
                  </a:txBody>
                  <a:tcPr anchor="b"/>
                </a:tc>
                <a:tc>
                  <a:txBody>
                    <a:bodyPr/>
                    <a:lstStyle/>
                    <a:p>
                      <a:pPr algn="l" fontAlgn="b"/>
                      <a:r>
                        <a:rPr lang="sv-SE" sz="1000" b="0" i="0" u="none" strike="noStrike" dirty="0">
                          <a:solidFill>
                            <a:srgbClr val="000000"/>
                          </a:solidFill>
                          <a:effectLst/>
                          <a:latin typeface="+mn-lt"/>
                        </a:rPr>
                        <a:t>261,8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31</a:t>
                      </a:r>
                    </a:p>
                  </a:txBody>
                  <a:tcPr anchor="b"/>
                </a:tc>
                <a:tc>
                  <a:txBody>
                    <a:bodyPr/>
                    <a:lstStyle/>
                    <a:p>
                      <a:pPr algn="l" fontAlgn="b"/>
                      <a:r>
                        <a:rPr lang="sv-SE" sz="1000" b="0" i="0" u="none" strike="noStrike" dirty="0">
                          <a:solidFill>
                            <a:srgbClr val="000000"/>
                          </a:solidFill>
                          <a:effectLst/>
                          <a:latin typeface="+mn-lt"/>
                        </a:rPr>
                        <a:t>222,5</a:t>
                      </a:r>
                    </a:p>
                  </a:txBody>
                  <a:tcPr anchor="b"/>
                </a:tc>
                <a:extLst>
                  <a:ext uri="{0D108BD9-81ED-4DB2-BD59-A6C34878D82A}">
                    <a16:rowId xmlns:a16="http://schemas.microsoft.com/office/drawing/2014/main" val="620305023"/>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Västra Götalands län</a:t>
            </a:r>
          </a:p>
        </p:txBody>
      </p:sp>
      <p:sp>
        <p:nvSpPr>
          <p:cNvPr id="26" name="Rubrik 3" descr="Text Forts. nästa sida...">
            <a:extLst>
              <a:ext uri="{FF2B5EF4-FFF2-40B4-BE49-F238E27FC236}">
                <a16:creationId xmlns:a16="http://schemas.microsoft.com/office/drawing/2014/main" id="{9FB84AFE-84F4-EC43-ABAD-E717DADF8DAE}"/>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Väst">
            <a:hlinkClick r:id="rId2" action="ppaction://hlinksldjump"/>
            <a:extLst>
              <a:ext uri="{FF2B5EF4-FFF2-40B4-BE49-F238E27FC236}">
                <a16:creationId xmlns:a16="http://schemas.microsoft.com/office/drawing/2014/main" id="{5A66BA7E-BE73-2048-89AA-43050B4CFBA3}"/>
              </a:ext>
            </a:extLst>
          </p:cNvPr>
          <p:cNvSpPr/>
          <p:nvPr/>
        </p:nvSpPr>
        <p:spPr>
          <a:xfrm>
            <a:off x="8243455" y="180238"/>
            <a:ext cx="1029802"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Lokal beslagsstatistik">
            <a:hlinkClick r:id="rId3" action="ppaction://hlinksldjump"/>
            <a:extLst>
              <a:ext uri="{FF2B5EF4-FFF2-40B4-BE49-F238E27FC236}">
                <a16:creationId xmlns:a16="http://schemas.microsoft.com/office/drawing/2014/main" id="{DFDE8334-C0F9-7B4B-A932-38474BFB8585}"/>
              </a:ext>
            </a:extLst>
          </p:cNvPr>
          <p:cNvSpPr/>
          <p:nvPr/>
        </p:nvSpPr>
        <p:spPr>
          <a:xfrm>
            <a:off x="652767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Väst Västra Götalands län">
            <a:hlinkClick r:id="rId4" action="ppaction://hlinksldjump"/>
            <a:extLst>
              <a:ext uri="{FF2B5EF4-FFF2-40B4-BE49-F238E27FC236}">
                <a16:creationId xmlns:a16="http://schemas.microsoft.com/office/drawing/2014/main" id="{D2AE0919-F6D7-A04A-BE20-877351EEC764}"/>
              </a:ext>
            </a:extLst>
          </p:cNvPr>
          <p:cNvSpPr/>
          <p:nvPr/>
        </p:nvSpPr>
        <p:spPr>
          <a:xfrm>
            <a:off x="9462296" y="252200"/>
            <a:ext cx="141593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34913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ra Göta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Västra Götalands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ra Göta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077461480"/>
              </p:ext>
            </p:extLst>
          </p:nvPr>
        </p:nvGraphicFramePr>
        <p:xfrm>
          <a:off x="479425" y="1891950"/>
          <a:ext cx="11233151" cy="34747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32</a:t>
                      </a:r>
                    </a:p>
                  </a:txBody>
                  <a:tcPr anchor="b"/>
                </a:tc>
                <a:tc>
                  <a:txBody>
                    <a:bodyPr/>
                    <a:lstStyle/>
                    <a:p>
                      <a:pPr algn="l" fontAlgn="b"/>
                      <a:r>
                        <a:rPr lang="sv-SE" sz="1000" b="0" i="0" u="none" strike="noStrike" dirty="0">
                          <a:solidFill>
                            <a:srgbClr val="000000"/>
                          </a:solidFill>
                          <a:effectLst/>
                          <a:latin typeface="+mn-lt"/>
                        </a:rPr>
                        <a:t>89,5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28</a:t>
                      </a:r>
                    </a:p>
                  </a:txBody>
                  <a:tcPr anchor="b"/>
                </a:tc>
                <a:tc>
                  <a:txBody>
                    <a:bodyPr/>
                    <a:lstStyle/>
                    <a:p>
                      <a:pPr algn="l" fontAlgn="b"/>
                      <a:r>
                        <a:rPr lang="sv-SE" sz="1000" b="0" i="0" u="none" strike="noStrike" dirty="0">
                          <a:solidFill>
                            <a:srgbClr val="000000"/>
                          </a:solidFill>
                          <a:effectLst/>
                          <a:latin typeface="+mn-lt"/>
                        </a:rPr>
                        <a:t>158,9</a:t>
                      </a:r>
                    </a:p>
                  </a:txBody>
                  <a:tcPr anchor="b"/>
                </a:tc>
                <a:extLst>
                  <a:ext uri="{0D108BD9-81ED-4DB2-BD59-A6C34878D82A}">
                    <a16:rowId xmlns:a16="http://schemas.microsoft.com/office/drawing/2014/main" val="665774305"/>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7</a:t>
                      </a:r>
                    </a:p>
                  </a:txBody>
                  <a:tcPr anchor="b"/>
                </a:tc>
                <a:tc>
                  <a:txBody>
                    <a:bodyPr/>
                    <a:lstStyle/>
                    <a:p>
                      <a:pPr algn="l" fontAlgn="b"/>
                      <a:r>
                        <a:rPr lang="sv-SE" sz="1000" b="0" i="0" u="none" strike="noStrike">
                          <a:solidFill>
                            <a:srgbClr val="000000"/>
                          </a:solidFill>
                          <a:effectLst/>
                          <a:latin typeface="+mn-lt"/>
                        </a:rPr>
                        <a:t>54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461</a:t>
                      </a:r>
                    </a:p>
                  </a:txBody>
                  <a:tcPr anchor="b"/>
                </a:tc>
                <a:extLst>
                  <a:ext uri="{0D108BD9-81ED-4DB2-BD59-A6C34878D82A}">
                    <a16:rowId xmlns:a16="http://schemas.microsoft.com/office/drawing/2014/main" val="2331175012"/>
                  </a:ext>
                </a:extLst>
              </a:tr>
              <a:tr h="220839">
                <a:tc>
                  <a:txBody>
                    <a:bodyPr/>
                    <a:lstStyle/>
                    <a:p>
                      <a:pPr algn="l" fontAlgn="b"/>
                      <a:r>
                        <a:rPr lang="sv-SE" sz="1000" b="0" i="0" u="none" strike="noStrike">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0,1</a:t>
                      </a:r>
                    </a:p>
                  </a:txBody>
                  <a:tcPr anchor="b"/>
                </a:tc>
                <a:extLst>
                  <a:ext uri="{0D108BD9-81ED-4DB2-BD59-A6C34878D82A}">
                    <a16:rowId xmlns:a16="http://schemas.microsoft.com/office/drawing/2014/main" val="3539549743"/>
                  </a:ext>
                </a:extLst>
              </a:tr>
              <a:tr h="220839">
                <a:tc>
                  <a:txBody>
                    <a:bodyPr/>
                    <a:lstStyle/>
                    <a:p>
                      <a:pPr algn="l" fontAlgn="b"/>
                      <a:r>
                        <a:rPr lang="sv-SE" sz="1000" b="0" i="0" u="none" strike="noStrike">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6,2</a:t>
                      </a:r>
                    </a:p>
                  </a:txBody>
                  <a:tcPr anchor="b"/>
                </a:tc>
                <a:extLst>
                  <a:ext uri="{0D108BD9-81ED-4DB2-BD59-A6C34878D82A}">
                    <a16:rowId xmlns:a16="http://schemas.microsoft.com/office/drawing/2014/main" val="4219471043"/>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36</a:t>
                      </a:r>
                    </a:p>
                  </a:txBody>
                  <a:tcPr anchor="b"/>
                </a:tc>
                <a:tc>
                  <a:txBody>
                    <a:bodyPr/>
                    <a:lstStyle/>
                    <a:p>
                      <a:pPr algn="l" fontAlgn="b"/>
                      <a:r>
                        <a:rPr lang="sv-SE" sz="1000" b="0" i="0" u="none" strike="noStrike">
                          <a:solidFill>
                            <a:srgbClr val="000000"/>
                          </a:solidFill>
                          <a:effectLst/>
                          <a:latin typeface="+mn-lt"/>
                        </a:rPr>
                        <a:t>17 255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29</a:t>
                      </a:r>
                    </a:p>
                  </a:txBody>
                  <a:tcPr anchor="b"/>
                </a:tc>
                <a:tc>
                  <a:txBody>
                    <a:bodyPr/>
                    <a:lstStyle/>
                    <a:p>
                      <a:pPr algn="l" fontAlgn="b"/>
                      <a:r>
                        <a:rPr lang="sv-SE" sz="1000" b="0" i="0" u="none" strike="noStrike" dirty="0">
                          <a:solidFill>
                            <a:srgbClr val="000000"/>
                          </a:solidFill>
                          <a:effectLst/>
                          <a:latin typeface="+mn-lt"/>
                        </a:rPr>
                        <a:t>7 796,5</a:t>
                      </a:r>
                    </a:p>
                  </a:txBody>
                  <a:tcPr anchor="b"/>
                </a:tc>
                <a:extLst>
                  <a:ext uri="{0D108BD9-81ED-4DB2-BD59-A6C34878D82A}">
                    <a16:rowId xmlns:a16="http://schemas.microsoft.com/office/drawing/2014/main" val="2349681614"/>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0,1</a:t>
                      </a:r>
                    </a:p>
                  </a:txBody>
                  <a:tcPr anchor="b"/>
                </a:tc>
                <a:extLst>
                  <a:ext uri="{0D108BD9-81ED-4DB2-BD59-A6C34878D82A}">
                    <a16:rowId xmlns:a16="http://schemas.microsoft.com/office/drawing/2014/main" val="3443668301"/>
                  </a:ext>
                </a:extLst>
              </a:tr>
              <a:tr h="220839">
                <a:tc>
                  <a:txBody>
                    <a:bodyPr/>
                    <a:lstStyle/>
                    <a:p>
                      <a:pPr algn="l" fontAlgn="b"/>
                      <a:r>
                        <a:rPr lang="sv-SE" sz="1000" b="0" i="0" u="none" strike="noStrike">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0,1</a:t>
                      </a:r>
                    </a:p>
                  </a:txBody>
                  <a:tcPr anchor="b"/>
                </a:tc>
                <a:extLst>
                  <a:ext uri="{0D108BD9-81ED-4DB2-BD59-A6C34878D82A}">
                    <a16:rowId xmlns:a16="http://schemas.microsoft.com/office/drawing/2014/main" val="3288907865"/>
                  </a:ext>
                </a:extLst>
              </a:tr>
              <a:tr h="220839">
                <a:tc>
                  <a:txBody>
                    <a:bodyPr/>
                    <a:lstStyle/>
                    <a:p>
                      <a:pPr algn="l" fontAlgn="b"/>
                      <a:r>
                        <a:rPr lang="sv-SE" sz="1000" b="0" i="0" u="none" strike="noStrike">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20</a:t>
                      </a:r>
                    </a:p>
                  </a:txBody>
                  <a:tcPr anchor="b"/>
                </a:tc>
                <a:tc>
                  <a:txBody>
                    <a:bodyPr/>
                    <a:lstStyle/>
                    <a:p>
                      <a:pPr algn="l" fontAlgn="b"/>
                      <a:r>
                        <a:rPr lang="sv-SE" sz="1000" b="0" i="0" u="none" strike="noStrike">
                          <a:solidFill>
                            <a:srgbClr val="000000"/>
                          </a:solidFill>
                          <a:effectLst/>
                          <a:latin typeface="+mn-lt"/>
                        </a:rPr>
                        <a:t>2 519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49</a:t>
                      </a:r>
                    </a:p>
                  </a:txBody>
                  <a:tcPr anchor="b"/>
                </a:tc>
                <a:tc>
                  <a:txBody>
                    <a:bodyPr/>
                    <a:lstStyle/>
                    <a:p>
                      <a:pPr algn="l" fontAlgn="b"/>
                      <a:r>
                        <a:rPr lang="sv-SE" sz="1000" b="0" i="0" u="none" strike="noStrike" dirty="0">
                          <a:solidFill>
                            <a:srgbClr val="000000"/>
                          </a:solidFill>
                          <a:effectLst/>
                          <a:latin typeface="+mn-lt"/>
                        </a:rPr>
                        <a:t>252,5</a:t>
                      </a:r>
                    </a:p>
                  </a:txBody>
                  <a:tcPr anchor="b"/>
                </a:tc>
                <a:extLst>
                  <a:ext uri="{0D108BD9-81ED-4DB2-BD59-A6C34878D82A}">
                    <a16:rowId xmlns:a16="http://schemas.microsoft.com/office/drawing/2014/main" val="1319916271"/>
                  </a:ext>
                </a:extLst>
              </a:tr>
              <a:tr h="220839">
                <a:tc>
                  <a:txBody>
                    <a:bodyPr/>
                    <a:lstStyle/>
                    <a:p>
                      <a:pPr algn="l" fontAlgn="b"/>
                      <a:r>
                        <a:rPr lang="sv-SE" sz="1000" b="0" i="0" u="none" strike="noStrike">
                          <a:solidFill>
                            <a:srgbClr val="000000"/>
                          </a:solidFill>
                          <a:effectLst/>
                          <a:latin typeface="+mn-lt"/>
                        </a:rPr>
                        <a:t>Skjutvapen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5</a:t>
                      </a:r>
                    </a:p>
                  </a:txBody>
                  <a:tcPr anchor="b"/>
                </a:tc>
                <a:extLst>
                  <a:ext uri="{0D108BD9-81ED-4DB2-BD59-A6C34878D82A}">
                    <a16:rowId xmlns:a16="http://schemas.microsoft.com/office/drawing/2014/main" val="2117348703"/>
                  </a:ext>
                </a:extLst>
              </a:tr>
              <a:tr h="220839">
                <a:tc>
                  <a:txBody>
                    <a:bodyPr/>
                    <a:lstStyle/>
                    <a:p>
                      <a:pPr algn="l" fontAlgn="b"/>
                      <a:r>
                        <a:rPr lang="sv-SE" sz="1000" b="0" i="0" u="none" strike="noStrike">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32</a:t>
                      </a:r>
                    </a:p>
                  </a:txBody>
                  <a:tcPr anchor="b"/>
                </a:tc>
                <a:tc>
                  <a:txBody>
                    <a:bodyPr/>
                    <a:lstStyle/>
                    <a:p>
                      <a:pPr algn="l" fontAlgn="b"/>
                      <a:r>
                        <a:rPr lang="sv-SE" sz="1000" b="0" i="0" u="none" strike="noStrike" dirty="0">
                          <a:solidFill>
                            <a:srgbClr val="000000"/>
                          </a:solidFill>
                          <a:effectLst/>
                          <a:latin typeface="+mn-lt"/>
                        </a:rPr>
                        <a:t>3 076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45</a:t>
                      </a:r>
                    </a:p>
                  </a:txBody>
                  <a:tcPr anchor="b"/>
                </a:tc>
                <a:tc>
                  <a:txBody>
                    <a:bodyPr/>
                    <a:lstStyle/>
                    <a:p>
                      <a:pPr algn="l" fontAlgn="b"/>
                      <a:r>
                        <a:rPr lang="sv-SE" sz="1000" b="0" i="0" u="none" strike="noStrike" dirty="0">
                          <a:solidFill>
                            <a:srgbClr val="000000"/>
                          </a:solidFill>
                          <a:effectLst/>
                          <a:latin typeface="+mn-lt"/>
                        </a:rPr>
                        <a:t>1 433</a:t>
                      </a:r>
                    </a:p>
                  </a:txBody>
                  <a:tcPr anchor="b"/>
                </a:tc>
                <a:extLst>
                  <a:ext uri="{0D108BD9-81ED-4DB2-BD59-A6C34878D82A}">
                    <a16:rowId xmlns:a16="http://schemas.microsoft.com/office/drawing/2014/main" val="162245239"/>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25</a:t>
                      </a:r>
                    </a:p>
                  </a:txBody>
                  <a:tcPr/>
                </a:tc>
                <a:tc>
                  <a:txBody>
                    <a:bodyPr/>
                    <a:lstStyle/>
                    <a:p>
                      <a:pPr algn="l" fontAlgn="b"/>
                      <a:r>
                        <a:rPr lang="sv-SE" sz="1000" b="0" i="0" u="none" strike="noStrike" dirty="0">
                          <a:solidFill>
                            <a:srgbClr val="000000"/>
                          </a:solidFill>
                          <a:effectLst/>
                          <a:latin typeface="+mn-lt"/>
                        </a:rPr>
                        <a:t>3 216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23</a:t>
                      </a:r>
                    </a:p>
                  </a:txBody>
                  <a:tcPr/>
                </a:tc>
                <a:tc>
                  <a:txBody>
                    <a:bodyPr/>
                    <a:lstStyle/>
                    <a:p>
                      <a:pPr algn="l" fontAlgn="b"/>
                      <a:r>
                        <a:rPr lang="sv-SE" sz="1000" b="0" i="0" u="none" strike="noStrike" dirty="0">
                          <a:solidFill>
                            <a:srgbClr val="000000"/>
                          </a:solidFill>
                          <a:effectLst/>
                          <a:latin typeface="+mn-lt"/>
                        </a:rPr>
                        <a:t>1 421</a:t>
                      </a:r>
                    </a:p>
                  </a:txBody>
                  <a:tcPr/>
                </a:tc>
                <a:extLst>
                  <a:ext uri="{0D108BD9-81ED-4DB2-BD59-A6C34878D82A}">
                    <a16:rowId xmlns:a16="http://schemas.microsoft.com/office/drawing/2014/main" val="2027931736"/>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42</a:t>
                      </a:r>
                    </a:p>
                  </a:txBody>
                  <a:tcPr anchor="b"/>
                </a:tc>
                <a:tc>
                  <a:txBody>
                    <a:bodyPr/>
                    <a:lstStyle/>
                    <a:p>
                      <a:pPr algn="l" fontAlgn="b"/>
                      <a:r>
                        <a:rPr lang="sv-SE" sz="1000" b="0" i="0" u="none" strike="noStrike" dirty="0">
                          <a:solidFill>
                            <a:srgbClr val="000000"/>
                          </a:solidFill>
                          <a:effectLst/>
                          <a:latin typeface="+mn-lt"/>
                        </a:rPr>
                        <a:t>20 370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34</a:t>
                      </a:r>
                    </a:p>
                  </a:txBody>
                  <a:tcPr anchor="b"/>
                </a:tc>
                <a:tc>
                  <a:txBody>
                    <a:bodyPr/>
                    <a:lstStyle/>
                    <a:p>
                      <a:pPr algn="l" fontAlgn="b"/>
                      <a:r>
                        <a:rPr lang="sv-SE" sz="1000" b="0" i="0" u="none" strike="noStrike" dirty="0">
                          <a:solidFill>
                            <a:srgbClr val="000000"/>
                          </a:solidFill>
                          <a:effectLst/>
                          <a:latin typeface="+mn-lt"/>
                        </a:rPr>
                        <a:t>27 457</a:t>
                      </a:r>
                    </a:p>
                  </a:txBody>
                  <a:tcPr anchor="b"/>
                </a:tc>
                <a:extLst>
                  <a:ext uri="{0D108BD9-81ED-4DB2-BD59-A6C34878D82A}">
                    <a16:rowId xmlns:a16="http://schemas.microsoft.com/office/drawing/2014/main" val="259676545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Västra Götalands län</a:t>
            </a:r>
          </a:p>
        </p:txBody>
      </p:sp>
      <p:sp>
        <p:nvSpPr>
          <p:cNvPr id="16" name="Rubrik 3" descr="Text Forts. nästa sida...">
            <a:extLst>
              <a:ext uri="{FF2B5EF4-FFF2-40B4-BE49-F238E27FC236}">
                <a16:creationId xmlns:a16="http://schemas.microsoft.com/office/drawing/2014/main" id="{74ABFB91-D0E5-A64B-A868-77C1CD080F81}"/>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Väst">
            <a:hlinkClick r:id="rId2" action="ppaction://hlinksldjump"/>
            <a:extLst>
              <a:ext uri="{FF2B5EF4-FFF2-40B4-BE49-F238E27FC236}">
                <a16:creationId xmlns:a16="http://schemas.microsoft.com/office/drawing/2014/main" id="{6C997F9E-16D1-AE47-8EE6-7A426A8C6793}"/>
              </a:ext>
            </a:extLst>
          </p:cNvPr>
          <p:cNvSpPr/>
          <p:nvPr/>
        </p:nvSpPr>
        <p:spPr>
          <a:xfrm>
            <a:off x="8174182" y="180238"/>
            <a:ext cx="1099075"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3" action="ppaction://hlinksldjump"/>
            <a:extLst>
              <a:ext uri="{FF2B5EF4-FFF2-40B4-BE49-F238E27FC236}">
                <a16:creationId xmlns:a16="http://schemas.microsoft.com/office/drawing/2014/main" id="{EBFFB3A6-62F4-804E-82D0-8C9C80D6F888}"/>
              </a:ext>
            </a:extLst>
          </p:cNvPr>
          <p:cNvSpPr/>
          <p:nvPr/>
        </p:nvSpPr>
        <p:spPr>
          <a:xfrm>
            <a:off x="65138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Väst Västra Götalands län">
            <a:hlinkClick r:id="rId4" action="ppaction://hlinksldjump"/>
            <a:extLst>
              <a:ext uri="{FF2B5EF4-FFF2-40B4-BE49-F238E27FC236}">
                <a16:creationId xmlns:a16="http://schemas.microsoft.com/office/drawing/2014/main" id="{D1AA326A-D1E4-0648-8878-42079B964330}"/>
              </a:ext>
            </a:extLst>
          </p:cNvPr>
          <p:cNvSpPr/>
          <p:nvPr/>
        </p:nvSpPr>
        <p:spPr>
          <a:xfrm>
            <a:off x="9462296" y="252200"/>
            <a:ext cx="141593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756564BB-F300-324B-A746-9638EE7A4D8A}"/>
              </a:ext>
            </a:extLst>
          </p:cNvPr>
          <p:cNvSpPr txBox="1"/>
          <p:nvPr/>
        </p:nvSpPr>
        <p:spPr>
          <a:xfrm>
            <a:off x="400833" y="6463431"/>
            <a:ext cx="5245347" cy="215444"/>
          </a:xfrm>
          <a:prstGeom prst="rect">
            <a:avLst/>
          </a:prstGeom>
          <a:noFill/>
        </p:spPr>
        <p:txBody>
          <a:bodyPr wrap="none" rtlCol="0">
            <a:spAutoFit/>
          </a:bodyPr>
          <a:lstStyle/>
          <a:p>
            <a:r>
              <a:rPr lang="sv-SE" sz="800" i="1" dirty="0"/>
              <a:t>Skjutvapen 2020 - En ändring av klassificering av ett vapen har skett så utfallet är 2 beslag och 2 </a:t>
            </a:r>
            <a:r>
              <a:rPr lang="sv-SE" sz="800" i="1" dirty="0" err="1"/>
              <a:t>st</a:t>
            </a:r>
            <a:r>
              <a:rPr lang="sv-SE" sz="800" i="1" dirty="0"/>
              <a:t> skjutvapen.</a:t>
            </a:r>
          </a:p>
        </p:txBody>
      </p:sp>
    </p:spTree>
    <p:extLst>
      <p:ext uri="{BB962C8B-B14F-4D97-AF65-F5344CB8AC3E}">
        <p14:creationId xmlns:p14="http://schemas.microsoft.com/office/powerpoint/2010/main" val="12468697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ra Göta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Västra Götalands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Vä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Västra Göta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172905257"/>
              </p:ext>
            </p:extLst>
          </p:nvPr>
        </p:nvGraphicFramePr>
        <p:xfrm>
          <a:off x="479425" y="1891950"/>
          <a:ext cx="11233151" cy="1615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28</a:t>
                      </a:r>
                    </a:p>
                  </a:txBody>
                  <a:tcPr anchor="b"/>
                </a:tc>
                <a:tc>
                  <a:txBody>
                    <a:bodyPr/>
                    <a:lstStyle/>
                    <a:p>
                      <a:pPr algn="l" fontAlgn="b"/>
                      <a:r>
                        <a:rPr lang="sv-SE" sz="1000" b="0" i="0" u="none" strike="noStrike" dirty="0">
                          <a:solidFill>
                            <a:srgbClr val="000000"/>
                          </a:solidFill>
                          <a:effectLst/>
                          <a:latin typeface="+mn-lt"/>
                        </a:rPr>
                        <a:t>15 410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19</a:t>
                      </a:r>
                    </a:p>
                  </a:txBody>
                  <a:tcPr anchor="b"/>
                </a:tc>
                <a:tc>
                  <a:txBody>
                    <a:bodyPr/>
                    <a:lstStyle/>
                    <a:p>
                      <a:pPr algn="l" fontAlgn="b"/>
                      <a:r>
                        <a:rPr lang="sv-SE" sz="1000" b="0" i="0" u="none" strike="noStrike" dirty="0">
                          <a:solidFill>
                            <a:srgbClr val="000000"/>
                          </a:solidFill>
                          <a:effectLst/>
                          <a:latin typeface="+mn-lt"/>
                        </a:rPr>
                        <a:t>7 009</a:t>
                      </a:r>
                    </a:p>
                  </a:txBody>
                  <a:tcPr anchor="b"/>
                </a:tc>
                <a:extLst>
                  <a:ext uri="{0D108BD9-81ED-4DB2-BD59-A6C34878D82A}">
                    <a16:rowId xmlns:a16="http://schemas.microsoft.com/office/drawing/2014/main" val="1020994893"/>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26</a:t>
                      </a:r>
                    </a:p>
                  </a:txBody>
                  <a:tcPr anchor="b"/>
                </a:tc>
                <a:tc>
                  <a:txBody>
                    <a:bodyPr/>
                    <a:lstStyle/>
                    <a:p>
                      <a:pPr algn="l" fontAlgn="b"/>
                      <a:r>
                        <a:rPr lang="sv-SE" sz="1000" b="0" i="0" u="none" strike="noStrike" dirty="0">
                          <a:solidFill>
                            <a:srgbClr val="000000"/>
                          </a:solidFill>
                          <a:effectLst/>
                          <a:latin typeface="+mn-lt"/>
                        </a:rPr>
                        <a:t>0,9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23</a:t>
                      </a:r>
                    </a:p>
                  </a:txBody>
                  <a:tcPr anchor="b"/>
                </a:tc>
                <a:tc>
                  <a:txBody>
                    <a:bodyPr/>
                    <a:lstStyle/>
                    <a:p>
                      <a:pPr algn="l" fontAlgn="b"/>
                      <a:r>
                        <a:rPr lang="sv-SE" sz="1000" b="0" i="0" u="none" strike="noStrike" dirty="0">
                          <a:solidFill>
                            <a:srgbClr val="000000"/>
                          </a:solidFill>
                          <a:effectLst/>
                          <a:latin typeface="+mn-lt"/>
                        </a:rPr>
                        <a:t>1,3</a:t>
                      </a:r>
                    </a:p>
                  </a:txBody>
                  <a:tcPr anchor="b"/>
                </a:tc>
                <a:extLst>
                  <a:ext uri="{0D108BD9-81ED-4DB2-BD59-A6C34878D82A}">
                    <a16:rowId xmlns:a16="http://schemas.microsoft.com/office/drawing/2014/main" val="10381968"/>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54</a:t>
                      </a:r>
                    </a:p>
                  </a:txBody>
                  <a:tcPr anchor="b"/>
                </a:tc>
                <a:tc>
                  <a:txBody>
                    <a:bodyPr/>
                    <a:lstStyle/>
                    <a:p>
                      <a:pPr algn="l" fontAlgn="b"/>
                      <a:r>
                        <a:rPr lang="sv-SE" sz="1000" b="0" i="0" u="none" strike="noStrike" dirty="0">
                          <a:solidFill>
                            <a:srgbClr val="000000"/>
                          </a:solidFill>
                          <a:effectLst/>
                          <a:latin typeface="+mn-lt"/>
                        </a:rPr>
                        <a:t>11,3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52</a:t>
                      </a:r>
                    </a:p>
                  </a:txBody>
                  <a:tcPr anchor="b"/>
                </a:tc>
                <a:tc>
                  <a:txBody>
                    <a:bodyPr/>
                    <a:lstStyle/>
                    <a:p>
                      <a:pPr algn="l" fontAlgn="b"/>
                      <a:r>
                        <a:rPr lang="sv-SE" sz="1000" b="0" i="0" u="none" strike="noStrike" dirty="0">
                          <a:solidFill>
                            <a:srgbClr val="000000"/>
                          </a:solidFill>
                          <a:effectLst/>
                          <a:latin typeface="+mn-lt"/>
                        </a:rPr>
                        <a:t>26,4</a:t>
                      </a:r>
                    </a:p>
                  </a:txBody>
                  <a:tcPr anchor="b"/>
                </a:tc>
                <a:extLst>
                  <a:ext uri="{0D108BD9-81ED-4DB2-BD59-A6C34878D82A}">
                    <a16:rowId xmlns:a16="http://schemas.microsoft.com/office/drawing/2014/main" val="442655848"/>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142</a:t>
                      </a:r>
                    </a:p>
                  </a:txBody>
                  <a:tcPr/>
                </a:tc>
                <a:tc>
                  <a:txBody>
                    <a:bodyPr/>
                    <a:lstStyle/>
                    <a:p>
                      <a:pPr algn="l" fontAlgn="b"/>
                      <a:r>
                        <a:rPr lang="sv-SE" sz="1000" b="0" i="0" u="none" strike="noStrike" dirty="0">
                          <a:solidFill>
                            <a:srgbClr val="000000"/>
                          </a:solidFill>
                          <a:effectLst/>
                          <a:latin typeface="+mn-lt"/>
                        </a:rPr>
                        <a:t>33 533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302</a:t>
                      </a:r>
                    </a:p>
                  </a:txBody>
                  <a:tcPr/>
                </a:tc>
                <a:tc>
                  <a:txBody>
                    <a:bodyPr/>
                    <a:lstStyle/>
                    <a:p>
                      <a:pPr algn="l" fontAlgn="b"/>
                      <a:r>
                        <a:rPr lang="sv-SE" sz="1000" b="0" i="0" u="none" strike="noStrike" dirty="0">
                          <a:solidFill>
                            <a:srgbClr val="000000"/>
                          </a:solidFill>
                          <a:effectLst/>
                          <a:latin typeface="+mn-lt"/>
                        </a:rPr>
                        <a:t>50 602</a:t>
                      </a:r>
                    </a:p>
                  </a:txBody>
                  <a:tcPr/>
                </a:tc>
                <a:extLst>
                  <a:ext uri="{0D108BD9-81ED-4DB2-BD59-A6C34878D82A}">
                    <a16:rowId xmlns:a16="http://schemas.microsoft.com/office/drawing/2014/main" val="943995637"/>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i="0" u="none" strike="noStrike" dirty="0">
                          <a:solidFill>
                            <a:schemeClr val="bg1"/>
                          </a:solidFill>
                          <a:effectLst/>
                          <a:latin typeface="+mn-lt"/>
                        </a:rPr>
                        <a:t>996</a:t>
                      </a:r>
                      <a:endParaRPr lang="sv-SE" sz="1000" b="1" dirty="0">
                        <a:solidFill>
                          <a:schemeClr val="bg1"/>
                        </a:solidFill>
                        <a:latin typeface="+mn-lt"/>
                      </a:endParaRP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1 119</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Väst ➝ Västra Götalands län</a:t>
            </a:r>
          </a:p>
        </p:txBody>
      </p:sp>
      <p:sp>
        <p:nvSpPr>
          <p:cNvPr id="16" name="Rektangel 15" descr="Länk till Brottsbekämpningsområde Väst">
            <a:hlinkClick r:id="rId2" action="ppaction://hlinksldjump"/>
            <a:extLst>
              <a:ext uri="{FF2B5EF4-FFF2-40B4-BE49-F238E27FC236}">
                <a16:creationId xmlns:a16="http://schemas.microsoft.com/office/drawing/2014/main" id="{A4FBB39A-FD38-C24C-A877-A8365B0EC47C}"/>
              </a:ext>
            </a:extLst>
          </p:cNvPr>
          <p:cNvSpPr/>
          <p:nvPr/>
        </p:nvSpPr>
        <p:spPr>
          <a:xfrm>
            <a:off x="8229600" y="180238"/>
            <a:ext cx="1043657" cy="4039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C76D1B04-3876-EC4F-9769-B21DEC7C84C5}"/>
              </a:ext>
            </a:extLst>
          </p:cNvPr>
          <p:cNvSpPr/>
          <p:nvPr/>
        </p:nvSpPr>
        <p:spPr>
          <a:xfrm>
            <a:off x="655538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Väst Västra Götalands län">
            <a:hlinkClick r:id="rId4" action="ppaction://hlinksldjump"/>
            <a:extLst>
              <a:ext uri="{FF2B5EF4-FFF2-40B4-BE49-F238E27FC236}">
                <a16:creationId xmlns:a16="http://schemas.microsoft.com/office/drawing/2014/main" id="{15F47A8A-1608-1348-97B5-F987D3157399}"/>
              </a:ext>
            </a:extLst>
          </p:cNvPr>
          <p:cNvSpPr/>
          <p:nvPr/>
        </p:nvSpPr>
        <p:spPr>
          <a:xfrm>
            <a:off x="9462296" y="252200"/>
            <a:ext cx="1415939"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16FB5CD6-6603-8B40-87BD-0042B2FBFC2A}"/>
              </a:ext>
            </a:extLst>
          </p:cNvPr>
          <p:cNvSpPr txBox="1"/>
          <p:nvPr/>
        </p:nvSpPr>
        <p:spPr>
          <a:xfrm>
            <a:off x="400833" y="6463431"/>
            <a:ext cx="5245347" cy="215444"/>
          </a:xfrm>
          <a:prstGeom prst="rect">
            <a:avLst/>
          </a:prstGeom>
          <a:noFill/>
        </p:spPr>
        <p:txBody>
          <a:bodyPr wrap="none" rtlCol="0">
            <a:spAutoFit/>
          </a:bodyPr>
          <a:lstStyle/>
          <a:p>
            <a:r>
              <a:rPr lang="sv-SE" sz="800" i="1" dirty="0"/>
              <a:t>Skjutvapen 2020 - En ändring av klassificering av ett vapen har skett så utfallet är 2 beslag och 2 </a:t>
            </a:r>
            <a:r>
              <a:rPr lang="sv-SE" sz="800" i="1" dirty="0" err="1"/>
              <a:t>st</a:t>
            </a:r>
            <a:r>
              <a:rPr lang="sv-SE" sz="800" i="1" dirty="0"/>
              <a:t> skjutvapen.</a:t>
            </a:r>
          </a:p>
        </p:txBody>
      </p:sp>
    </p:spTree>
    <p:extLst>
      <p:ext uri="{BB962C8B-B14F-4D97-AF65-F5344CB8AC3E}">
        <p14:creationId xmlns:p14="http://schemas.microsoft.com/office/powerpoint/2010/main" val="23646308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stra Göta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Västra Götalands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Väst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Vä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76756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Ö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Område Öst</a:t>
            </a:r>
          </a:p>
        </p:txBody>
      </p:sp>
      <p:grpSp>
        <p:nvGrpSpPr>
          <p:cNvPr id="29" name="Grupp 28">
            <a:extLst>
              <a:ext uri="{FF2B5EF4-FFF2-40B4-BE49-F238E27FC236}">
                <a16:creationId xmlns:a16="http://schemas.microsoft.com/office/drawing/2014/main" id="{9AAB89C6-0332-C848-891B-81E986B2810F}"/>
              </a:ext>
            </a:extLst>
          </p:cNvPr>
          <p:cNvGrpSpPr/>
          <p:nvPr/>
        </p:nvGrpSpPr>
        <p:grpSpPr>
          <a:xfrm>
            <a:off x="6368146" y="260648"/>
            <a:ext cx="6118841" cy="323552"/>
            <a:chOff x="6074915" y="177007"/>
            <a:chExt cx="6118841" cy="32355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6074915" y="220291"/>
              <a:ext cx="4510100" cy="2802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Öst</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440771"/>
            <a:ext cx="5560073" cy="356496"/>
            <a:chOff x="750921" y="3068960"/>
            <a:chExt cx="5560073"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4" y="3133056"/>
              <a:ext cx="5023200" cy="292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Öst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8" name="Grupp 7">
            <a:extLst>
              <a:ext uri="{FF2B5EF4-FFF2-40B4-BE49-F238E27FC236}">
                <a16:creationId xmlns:a16="http://schemas.microsoft.com/office/drawing/2014/main" id="{506DC5DD-B40E-C24C-8C37-1B25C769B8AE}"/>
              </a:ext>
            </a:extLst>
          </p:cNvPr>
          <p:cNvGrpSpPr/>
          <p:nvPr/>
        </p:nvGrpSpPr>
        <p:grpSpPr>
          <a:xfrm>
            <a:off x="750921" y="3003807"/>
            <a:ext cx="4576693" cy="356496"/>
            <a:chOff x="750921" y="3642699"/>
            <a:chExt cx="4576693" cy="356496"/>
          </a:xfrm>
        </p:grpSpPr>
        <p:sp>
          <p:nvSpPr>
            <p:cNvPr id="47" name="Rubrik 1">
              <a:extLst>
                <a:ext uri="{FF2B5EF4-FFF2-40B4-BE49-F238E27FC236}">
                  <a16:creationId xmlns:a16="http://schemas.microsoft.com/office/drawing/2014/main" id="{E0241581-3917-5945-8F53-F0F4ACF88CB8}"/>
                </a:ext>
              </a:extLst>
            </p:cNvPr>
            <p:cNvSpPr txBox="1">
              <a:spLocks/>
            </p:cNvSpPr>
            <p:nvPr/>
          </p:nvSpPr>
          <p:spPr>
            <a:xfrm>
              <a:off x="1287793" y="370679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Arlanda</a:t>
              </a:r>
            </a:p>
          </p:txBody>
        </p:sp>
        <p:grpSp>
          <p:nvGrpSpPr>
            <p:cNvPr id="48" name="Grupp 47">
              <a:extLst>
                <a:ext uri="{FF2B5EF4-FFF2-40B4-BE49-F238E27FC236}">
                  <a16:creationId xmlns:a16="http://schemas.microsoft.com/office/drawing/2014/main" id="{27735768-91C1-8347-8F19-491F4D2AAF37}"/>
                </a:ext>
              </a:extLst>
            </p:cNvPr>
            <p:cNvGrpSpPr/>
            <p:nvPr/>
          </p:nvGrpSpPr>
          <p:grpSpPr>
            <a:xfrm>
              <a:off x="750921" y="3642699"/>
              <a:ext cx="356496" cy="356496"/>
              <a:chOff x="487676" y="5291665"/>
              <a:chExt cx="356496" cy="356496"/>
            </a:xfrm>
          </p:grpSpPr>
          <p:cxnSp>
            <p:nvCxnSpPr>
              <p:cNvPr id="49" name="Rak pil 48">
                <a:extLst>
                  <a:ext uri="{FF2B5EF4-FFF2-40B4-BE49-F238E27FC236}">
                    <a16:creationId xmlns:a16="http://schemas.microsoft.com/office/drawing/2014/main" id="{5FD7519D-9762-214C-BFA0-DC710F3F028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Ellips 49">
                <a:extLst>
                  <a:ext uri="{FF2B5EF4-FFF2-40B4-BE49-F238E27FC236}">
                    <a16:creationId xmlns:a16="http://schemas.microsoft.com/office/drawing/2014/main" id="{37806B73-E7A8-E744-83C4-37AD7F73B9E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4128597"/>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Kapellskär</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691633"/>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Nynäshamn</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1" name="Grupp 10">
            <a:extLst>
              <a:ext uri="{FF2B5EF4-FFF2-40B4-BE49-F238E27FC236}">
                <a16:creationId xmlns:a16="http://schemas.microsoft.com/office/drawing/2014/main" id="{94892234-56B3-1D46-AFA8-611A7F82A958}"/>
              </a:ext>
            </a:extLst>
          </p:cNvPr>
          <p:cNvGrpSpPr/>
          <p:nvPr/>
        </p:nvGrpSpPr>
        <p:grpSpPr>
          <a:xfrm>
            <a:off x="750921" y="3574393"/>
            <a:ext cx="4576693" cy="356496"/>
            <a:chOff x="750921" y="5327348"/>
            <a:chExt cx="4576693" cy="356496"/>
          </a:xfrm>
        </p:grpSpPr>
        <p:sp>
          <p:nvSpPr>
            <p:cNvPr id="60" name="Rubrik 1">
              <a:extLst>
                <a:ext uri="{FF2B5EF4-FFF2-40B4-BE49-F238E27FC236}">
                  <a16:creationId xmlns:a16="http://schemas.microsoft.com/office/drawing/2014/main" id="{D0C5DF62-8C3E-F74A-B5D2-79E7AB29359C}"/>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Skavsta</a:t>
              </a:r>
            </a:p>
          </p:txBody>
        </p:sp>
        <p:grpSp>
          <p:nvGrpSpPr>
            <p:cNvPr id="61" name="Grupp 60">
              <a:extLst>
                <a:ext uri="{FF2B5EF4-FFF2-40B4-BE49-F238E27FC236}">
                  <a16:creationId xmlns:a16="http://schemas.microsoft.com/office/drawing/2014/main" id="{12CD0E8E-DEC6-2A42-A9A5-C536AD8AA0ED}"/>
                </a:ext>
              </a:extLst>
            </p:cNvPr>
            <p:cNvGrpSpPr/>
            <p:nvPr/>
          </p:nvGrpSpPr>
          <p:grpSpPr>
            <a:xfrm>
              <a:off x="750921" y="5327348"/>
              <a:ext cx="356496" cy="356496"/>
              <a:chOff x="487676" y="5291665"/>
              <a:chExt cx="356496" cy="356496"/>
            </a:xfrm>
          </p:grpSpPr>
          <p:cxnSp>
            <p:nvCxnSpPr>
              <p:cNvPr id="62" name="Rak pil 61">
                <a:extLst>
                  <a:ext uri="{FF2B5EF4-FFF2-40B4-BE49-F238E27FC236}">
                    <a16:creationId xmlns:a16="http://schemas.microsoft.com/office/drawing/2014/main" id="{EC8C8AB9-8F89-8248-B354-31EE1846431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Ellips 80">
                <a:extLst>
                  <a:ext uri="{FF2B5EF4-FFF2-40B4-BE49-F238E27FC236}">
                    <a16:creationId xmlns:a16="http://schemas.microsoft.com/office/drawing/2014/main" id="{3EA5EBBE-9EF0-6142-857B-3AA61BE35EE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5255949"/>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Stockholms hamnar</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86" name="Rektangel 85" descr="Gul platta">
            <a:extLst>
              <a:ext uri="{FF2B5EF4-FFF2-40B4-BE49-F238E27FC236}">
                <a16:creationId xmlns:a16="http://schemas.microsoft.com/office/drawing/2014/main" id="{D90F1A9B-97F1-6C4F-8442-6EBB1994072B}"/>
              </a:ext>
            </a:extLst>
          </p:cNvPr>
          <p:cNvSpPr/>
          <p:nvPr/>
        </p:nvSpPr>
        <p:spPr>
          <a:xfrm>
            <a:off x="8243455" y="1179031"/>
            <a:ext cx="3469120" cy="32358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6" name="Grupp 55">
            <a:extLst>
              <a:ext uri="{FF2B5EF4-FFF2-40B4-BE49-F238E27FC236}">
                <a16:creationId xmlns:a16="http://schemas.microsoft.com/office/drawing/2014/main" id="{6BBE58AC-61F8-C940-B9B9-386BB232A4E4}"/>
              </a:ext>
            </a:extLst>
          </p:cNvPr>
          <p:cNvGrpSpPr/>
          <p:nvPr/>
        </p:nvGrpSpPr>
        <p:grpSpPr>
          <a:xfrm>
            <a:off x="746935" y="5788996"/>
            <a:ext cx="4576693" cy="356496"/>
            <a:chOff x="750921" y="4753609"/>
            <a:chExt cx="4576693" cy="356496"/>
          </a:xfrm>
        </p:grpSpPr>
        <p:sp>
          <p:nvSpPr>
            <p:cNvPr id="63" name="Rubrik 1">
              <a:extLst>
                <a:ext uri="{FF2B5EF4-FFF2-40B4-BE49-F238E27FC236}">
                  <a16:creationId xmlns:a16="http://schemas.microsoft.com/office/drawing/2014/main" id="{9D442A37-3858-F349-B06F-9CE954FA25DF}"/>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Stockholms län</a:t>
              </a:r>
            </a:p>
          </p:txBody>
        </p:sp>
        <p:grpSp>
          <p:nvGrpSpPr>
            <p:cNvPr id="64" name="Grupp 63">
              <a:extLst>
                <a:ext uri="{FF2B5EF4-FFF2-40B4-BE49-F238E27FC236}">
                  <a16:creationId xmlns:a16="http://schemas.microsoft.com/office/drawing/2014/main" id="{AEB77688-CCB6-8943-B2B2-5889D22DBA2A}"/>
                </a:ext>
              </a:extLst>
            </p:cNvPr>
            <p:cNvGrpSpPr/>
            <p:nvPr/>
          </p:nvGrpSpPr>
          <p:grpSpPr>
            <a:xfrm>
              <a:off x="750921" y="4753609"/>
              <a:ext cx="356496" cy="356496"/>
              <a:chOff x="487676" y="5291665"/>
              <a:chExt cx="356496" cy="356496"/>
            </a:xfrm>
          </p:grpSpPr>
          <p:cxnSp>
            <p:nvCxnSpPr>
              <p:cNvPr id="65" name="Rak pil 64">
                <a:extLst>
                  <a:ext uri="{FF2B5EF4-FFF2-40B4-BE49-F238E27FC236}">
                    <a16:creationId xmlns:a16="http://schemas.microsoft.com/office/drawing/2014/main" id="{B2E77144-AF07-664A-82F0-703EC0B476B2}"/>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Ellips 65">
                <a:extLst>
                  <a:ext uri="{FF2B5EF4-FFF2-40B4-BE49-F238E27FC236}">
                    <a16:creationId xmlns:a16="http://schemas.microsoft.com/office/drawing/2014/main" id="{8AA331A0-D61D-C040-932A-53CCFF78126E}"/>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67" name="Grupp 66">
            <a:extLst>
              <a:ext uri="{FF2B5EF4-FFF2-40B4-BE49-F238E27FC236}">
                <a16:creationId xmlns:a16="http://schemas.microsoft.com/office/drawing/2014/main" id="{59C451E1-5816-4541-87D4-B07A15B45B1D}"/>
              </a:ext>
            </a:extLst>
          </p:cNvPr>
          <p:cNvGrpSpPr/>
          <p:nvPr/>
        </p:nvGrpSpPr>
        <p:grpSpPr>
          <a:xfrm>
            <a:off x="6487859" y="4683487"/>
            <a:ext cx="4576693" cy="356496"/>
            <a:chOff x="750921" y="5327348"/>
            <a:chExt cx="4576693" cy="356496"/>
          </a:xfrm>
        </p:grpSpPr>
        <p:sp>
          <p:nvSpPr>
            <p:cNvPr id="68" name="Rubrik 1">
              <a:extLst>
                <a:ext uri="{FF2B5EF4-FFF2-40B4-BE49-F238E27FC236}">
                  <a16:creationId xmlns:a16="http://schemas.microsoft.com/office/drawing/2014/main" id="{6B89D0B6-4C45-3047-9CAD-45AD583BDC41}"/>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Västmanlands län</a:t>
              </a:r>
            </a:p>
          </p:txBody>
        </p:sp>
        <p:grpSp>
          <p:nvGrpSpPr>
            <p:cNvPr id="69" name="Grupp 68">
              <a:extLst>
                <a:ext uri="{FF2B5EF4-FFF2-40B4-BE49-F238E27FC236}">
                  <a16:creationId xmlns:a16="http://schemas.microsoft.com/office/drawing/2014/main" id="{68DD1D96-E3A8-5641-AB1A-0FC1B68750E4}"/>
                </a:ext>
              </a:extLst>
            </p:cNvPr>
            <p:cNvGrpSpPr/>
            <p:nvPr/>
          </p:nvGrpSpPr>
          <p:grpSpPr>
            <a:xfrm>
              <a:off x="750921" y="5327348"/>
              <a:ext cx="356496" cy="356496"/>
              <a:chOff x="487676" y="5291665"/>
              <a:chExt cx="356496" cy="356496"/>
            </a:xfrm>
          </p:grpSpPr>
          <p:cxnSp>
            <p:nvCxnSpPr>
              <p:cNvPr id="70" name="Rak pil 69">
                <a:extLst>
                  <a:ext uri="{FF2B5EF4-FFF2-40B4-BE49-F238E27FC236}">
                    <a16:creationId xmlns:a16="http://schemas.microsoft.com/office/drawing/2014/main" id="{88DCBE20-6D94-1744-8050-69A107B509A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Ellips 70">
                <a:extLst>
                  <a:ext uri="{FF2B5EF4-FFF2-40B4-BE49-F238E27FC236}">
                    <a16:creationId xmlns:a16="http://schemas.microsoft.com/office/drawing/2014/main" id="{C9F1CC10-E348-DB43-817F-23661798D88C}"/>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72" name="Grupp 71">
            <a:extLst>
              <a:ext uri="{FF2B5EF4-FFF2-40B4-BE49-F238E27FC236}">
                <a16:creationId xmlns:a16="http://schemas.microsoft.com/office/drawing/2014/main" id="{163A042E-93F4-5149-BB98-C296E488AA8C}"/>
              </a:ext>
            </a:extLst>
          </p:cNvPr>
          <p:cNvGrpSpPr/>
          <p:nvPr/>
        </p:nvGrpSpPr>
        <p:grpSpPr>
          <a:xfrm>
            <a:off x="6487859" y="5246521"/>
            <a:ext cx="4576693" cy="356496"/>
            <a:chOff x="750921" y="5884138"/>
            <a:chExt cx="4576693" cy="356496"/>
          </a:xfrm>
        </p:grpSpPr>
        <p:sp>
          <p:nvSpPr>
            <p:cNvPr id="73" name="Rubrik 1">
              <a:extLst>
                <a:ext uri="{FF2B5EF4-FFF2-40B4-BE49-F238E27FC236}">
                  <a16:creationId xmlns:a16="http://schemas.microsoft.com/office/drawing/2014/main" id="{E08889DC-FDD6-D448-AD13-8A190E1B46C5}"/>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Örebro län</a:t>
              </a:r>
            </a:p>
          </p:txBody>
        </p:sp>
        <p:grpSp>
          <p:nvGrpSpPr>
            <p:cNvPr id="74" name="Grupp 73">
              <a:extLst>
                <a:ext uri="{FF2B5EF4-FFF2-40B4-BE49-F238E27FC236}">
                  <a16:creationId xmlns:a16="http://schemas.microsoft.com/office/drawing/2014/main" id="{F116D7A1-5F8C-9C40-9F24-339FC86C81B6}"/>
                </a:ext>
              </a:extLst>
            </p:cNvPr>
            <p:cNvGrpSpPr/>
            <p:nvPr/>
          </p:nvGrpSpPr>
          <p:grpSpPr>
            <a:xfrm>
              <a:off x="750921" y="5884138"/>
              <a:ext cx="356496" cy="356496"/>
              <a:chOff x="487676" y="5291665"/>
              <a:chExt cx="356496" cy="356496"/>
            </a:xfrm>
          </p:grpSpPr>
          <p:cxnSp>
            <p:nvCxnSpPr>
              <p:cNvPr id="75" name="Rak pil 74">
                <a:extLst>
                  <a:ext uri="{FF2B5EF4-FFF2-40B4-BE49-F238E27FC236}">
                    <a16:creationId xmlns:a16="http://schemas.microsoft.com/office/drawing/2014/main" id="{24B4A8FB-A696-FA4B-B6AD-A60B99588F3D}"/>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6" name="Ellips 75">
                <a:extLst>
                  <a:ext uri="{FF2B5EF4-FFF2-40B4-BE49-F238E27FC236}">
                    <a16:creationId xmlns:a16="http://schemas.microsoft.com/office/drawing/2014/main" id="{A0E777F5-1E9B-E04C-B364-CDBE5D6F8CDB}"/>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77" name="Rektangel 76" descr="Länk för att fortsätta till Beslagsstatistik Brottsbekämpningsområde Öst total">
            <a:hlinkClick r:id="rId4" action="ppaction://hlinksldjump"/>
            <a:extLst>
              <a:ext uri="{FF2B5EF4-FFF2-40B4-BE49-F238E27FC236}">
                <a16:creationId xmlns:a16="http://schemas.microsoft.com/office/drawing/2014/main" id="{8F7F40CF-E319-3944-834F-87AB0158277C}"/>
              </a:ext>
            </a:extLst>
          </p:cNvPr>
          <p:cNvSpPr/>
          <p:nvPr/>
        </p:nvSpPr>
        <p:spPr>
          <a:xfrm>
            <a:off x="656492" y="2337591"/>
            <a:ext cx="5654502"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ktangel 78" descr="Länk för att fortsätta till Beslagsstatistik Arlanda">
            <a:hlinkClick r:id="rId5" action="ppaction://hlinksldjump"/>
            <a:extLst>
              <a:ext uri="{FF2B5EF4-FFF2-40B4-BE49-F238E27FC236}">
                <a16:creationId xmlns:a16="http://schemas.microsoft.com/office/drawing/2014/main" id="{8CE01F4E-8C69-E940-8684-82F2AD469877}"/>
              </a:ext>
            </a:extLst>
          </p:cNvPr>
          <p:cNvSpPr/>
          <p:nvPr/>
        </p:nvSpPr>
        <p:spPr>
          <a:xfrm>
            <a:off x="656492" y="2964543"/>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descr="Länk för att fortsätta till Beslagsstatistik Kapellskär">
            <a:hlinkClick r:id="rId6" action="ppaction://hlinksldjump"/>
            <a:extLst>
              <a:ext uri="{FF2B5EF4-FFF2-40B4-BE49-F238E27FC236}">
                <a16:creationId xmlns:a16="http://schemas.microsoft.com/office/drawing/2014/main" id="{3077C73A-70F6-2F46-8D2D-7C4DEF0230BE}"/>
              </a:ext>
            </a:extLst>
          </p:cNvPr>
          <p:cNvSpPr/>
          <p:nvPr/>
        </p:nvSpPr>
        <p:spPr>
          <a:xfrm>
            <a:off x="656492" y="4102369"/>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Rektangel 88" descr="Länk för att fortsätta till Beslagsstatistik Nynäshamn">
            <a:hlinkClick r:id="rId7" action="ppaction://hlinksldjump"/>
            <a:extLst>
              <a:ext uri="{FF2B5EF4-FFF2-40B4-BE49-F238E27FC236}">
                <a16:creationId xmlns:a16="http://schemas.microsoft.com/office/drawing/2014/main" id="{A0AD3348-BCA2-0A4A-A7C1-1FBC1C7B1A77}"/>
              </a:ext>
            </a:extLst>
          </p:cNvPr>
          <p:cNvSpPr/>
          <p:nvPr/>
        </p:nvSpPr>
        <p:spPr>
          <a:xfrm>
            <a:off x="656492" y="4660153"/>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Rektangel 89" descr="Länk för att fortsätta till Beslagsstatistik Skavsta">
            <a:hlinkClick r:id="rId8" action="ppaction://hlinksldjump"/>
            <a:extLst>
              <a:ext uri="{FF2B5EF4-FFF2-40B4-BE49-F238E27FC236}">
                <a16:creationId xmlns:a16="http://schemas.microsoft.com/office/drawing/2014/main" id="{FB3C6C7C-31EE-CE4A-9360-F05EBD5ECC02}"/>
              </a:ext>
            </a:extLst>
          </p:cNvPr>
          <p:cNvSpPr/>
          <p:nvPr/>
        </p:nvSpPr>
        <p:spPr>
          <a:xfrm>
            <a:off x="656492" y="3527579"/>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ktangel 90" descr="Länk för att fortsätta till Beslagsstatistik Stockholms hamnar">
            <a:hlinkClick r:id="rId9" action="ppaction://hlinksldjump"/>
            <a:extLst>
              <a:ext uri="{FF2B5EF4-FFF2-40B4-BE49-F238E27FC236}">
                <a16:creationId xmlns:a16="http://schemas.microsoft.com/office/drawing/2014/main" id="{FA7C7D52-978C-D043-9B26-B99A335F1A0D}"/>
              </a:ext>
            </a:extLst>
          </p:cNvPr>
          <p:cNvSpPr/>
          <p:nvPr/>
        </p:nvSpPr>
        <p:spPr>
          <a:xfrm>
            <a:off x="656492" y="5232255"/>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ktangel 91" descr="Länk för att fortsätta till Beslagsstatistik Örebro län">
            <a:hlinkClick r:id="rId10" action="ppaction://hlinksldjump"/>
            <a:extLst>
              <a:ext uri="{FF2B5EF4-FFF2-40B4-BE49-F238E27FC236}">
                <a16:creationId xmlns:a16="http://schemas.microsoft.com/office/drawing/2014/main" id="{032848F7-A6F1-E14D-846A-C4D8D001715B}"/>
              </a:ext>
            </a:extLst>
          </p:cNvPr>
          <p:cNvSpPr/>
          <p:nvPr/>
        </p:nvSpPr>
        <p:spPr>
          <a:xfrm>
            <a:off x="6362348" y="5222827"/>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ktangel 92" descr="Länk för att fortsätta till Beslagsstatistik Västmanlands län">
            <a:hlinkClick r:id="rId11" action="ppaction://hlinksldjump"/>
            <a:extLst>
              <a:ext uri="{FF2B5EF4-FFF2-40B4-BE49-F238E27FC236}">
                <a16:creationId xmlns:a16="http://schemas.microsoft.com/office/drawing/2014/main" id="{DF0F835B-4FEE-124B-B03F-74347E92712B}"/>
              </a:ext>
            </a:extLst>
          </p:cNvPr>
          <p:cNvSpPr/>
          <p:nvPr/>
        </p:nvSpPr>
        <p:spPr>
          <a:xfrm>
            <a:off x="6362348" y="4665043"/>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4" name="Rektangel 93" descr="Länk för att fortsätta till Beslagsstatistik Stockholms län">
            <a:hlinkClick r:id="rId12" action="ppaction://hlinksldjump"/>
            <a:extLst>
              <a:ext uri="{FF2B5EF4-FFF2-40B4-BE49-F238E27FC236}">
                <a16:creationId xmlns:a16="http://schemas.microsoft.com/office/drawing/2014/main" id="{743C8737-3F9E-1345-97E1-C3E68DFB8277}"/>
              </a:ext>
            </a:extLst>
          </p:cNvPr>
          <p:cNvSpPr/>
          <p:nvPr/>
        </p:nvSpPr>
        <p:spPr>
          <a:xfrm>
            <a:off x="621424" y="5748372"/>
            <a:ext cx="5654502"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Rubrik 1" descr="Text med Kom ihåg information">
            <a:extLst>
              <a:ext uri="{FF2B5EF4-FFF2-40B4-BE49-F238E27FC236}">
                <a16:creationId xmlns:a16="http://schemas.microsoft.com/office/drawing/2014/main" id="{0E62E3E9-411A-304E-BBB9-177E298E8B12}"/>
              </a:ext>
            </a:extLst>
          </p:cNvPr>
          <p:cNvSpPr txBox="1">
            <a:spLocks/>
          </p:cNvSpPr>
          <p:nvPr/>
        </p:nvSpPr>
        <p:spPr>
          <a:xfrm>
            <a:off x="8427672" y="1179031"/>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2" name="Rektangel 1" descr="Länk till Brottsbekämpningsområde Öst">
            <a:hlinkClick r:id="rId13" action="ppaction://hlinksldjump"/>
            <a:extLst>
              <a:ext uri="{FF2B5EF4-FFF2-40B4-BE49-F238E27FC236}">
                <a16:creationId xmlns:a16="http://schemas.microsoft.com/office/drawing/2014/main" id="{A0E6F6C9-A775-B345-916B-86FF12BFAC10}"/>
              </a:ext>
            </a:extLst>
          </p:cNvPr>
          <p:cNvSpPr/>
          <p:nvPr/>
        </p:nvSpPr>
        <p:spPr>
          <a:xfrm>
            <a:off x="8730342" y="260648"/>
            <a:ext cx="214790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7" name="Grupp 86">
            <a:extLst>
              <a:ext uri="{FF2B5EF4-FFF2-40B4-BE49-F238E27FC236}">
                <a16:creationId xmlns:a16="http://schemas.microsoft.com/office/drawing/2014/main" id="{60CAB412-56AE-1B4F-A814-97D69BD8ECEF}"/>
              </a:ext>
            </a:extLst>
          </p:cNvPr>
          <p:cNvGrpSpPr/>
          <p:nvPr/>
        </p:nvGrpSpPr>
        <p:grpSpPr>
          <a:xfrm>
            <a:off x="6487859" y="5770964"/>
            <a:ext cx="4576693" cy="356496"/>
            <a:chOff x="750921" y="5884138"/>
            <a:chExt cx="4576693" cy="356496"/>
          </a:xfrm>
        </p:grpSpPr>
        <p:sp>
          <p:nvSpPr>
            <p:cNvPr id="96" name="Rubrik 1">
              <a:extLst>
                <a:ext uri="{FF2B5EF4-FFF2-40B4-BE49-F238E27FC236}">
                  <a16:creationId xmlns:a16="http://schemas.microsoft.com/office/drawing/2014/main" id="{05C7110A-E6DA-BF41-BF6B-C32CEB3BE24C}"/>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Norvik</a:t>
              </a:r>
            </a:p>
          </p:txBody>
        </p:sp>
        <p:grpSp>
          <p:nvGrpSpPr>
            <p:cNvPr id="97" name="Grupp 96">
              <a:extLst>
                <a:ext uri="{FF2B5EF4-FFF2-40B4-BE49-F238E27FC236}">
                  <a16:creationId xmlns:a16="http://schemas.microsoft.com/office/drawing/2014/main" id="{CD487C25-CE3D-1241-A11C-0C0E31890592}"/>
                </a:ext>
              </a:extLst>
            </p:cNvPr>
            <p:cNvGrpSpPr/>
            <p:nvPr/>
          </p:nvGrpSpPr>
          <p:grpSpPr>
            <a:xfrm>
              <a:off x="750921" y="5884138"/>
              <a:ext cx="356496" cy="356496"/>
              <a:chOff x="487676" y="5291665"/>
              <a:chExt cx="356496" cy="356496"/>
            </a:xfrm>
          </p:grpSpPr>
          <p:cxnSp>
            <p:nvCxnSpPr>
              <p:cNvPr id="98" name="Rak pil 97">
                <a:extLst>
                  <a:ext uri="{FF2B5EF4-FFF2-40B4-BE49-F238E27FC236}">
                    <a16:creationId xmlns:a16="http://schemas.microsoft.com/office/drawing/2014/main" id="{280988C9-8DC7-3648-9492-6381DA61ED0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Ellips 98">
                <a:extLst>
                  <a:ext uri="{FF2B5EF4-FFF2-40B4-BE49-F238E27FC236}">
                    <a16:creationId xmlns:a16="http://schemas.microsoft.com/office/drawing/2014/main" id="{80C085EF-75C3-2046-9C3A-6B0E6BC084A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100" name="Rektangel 99" descr="Länk för att fortsätta till Beslagsstatistik Norvik län">
            <a:hlinkClick r:id="rId14" action="ppaction://hlinksldjump"/>
            <a:extLst>
              <a:ext uri="{FF2B5EF4-FFF2-40B4-BE49-F238E27FC236}">
                <a16:creationId xmlns:a16="http://schemas.microsoft.com/office/drawing/2014/main" id="{AE89DBEB-30B1-414D-AA47-A1666F632814}"/>
              </a:ext>
            </a:extLst>
          </p:cNvPr>
          <p:cNvSpPr/>
          <p:nvPr/>
        </p:nvSpPr>
        <p:spPr>
          <a:xfrm>
            <a:off x="6325386" y="5747270"/>
            <a:ext cx="5691463" cy="42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24551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399315" y="260648"/>
            <a:ext cx="7087672" cy="266924"/>
            <a:chOff x="5106084" y="177007"/>
            <a:chExt cx="7087672"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106084" y="220291"/>
              <a:ext cx="5478931"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Öst">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2" action="ppaction://hlinksldjump"/>
            <a:extLst>
              <a:ext uri="{FF2B5EF4-FFF2-40B4-BE49-F238E27FC236}">
                <a16:creationId xmlns:a16="http://schemas.microsoft.com/office/drawing/2014/main" id="{45A77CF1-EA26-C347-80B3-59A748F8CA40}"/>
              </a:ext>
            </a:extLst>
          </p:cNvPr>
          <p:cNvSpPr/>
          <p:nvPr/>
        </p:nvSpPr>
        <p:spPr>
          <a:xfrm>
            <a:off x="9407235" y="260648"/>
            <a:ext cx="897903" cy="25197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3" action="ppaction://hlinksldjump"/>
            <a:extLst>
              <a:ext uri="{FF2B5EF4-FFF2-40B4-BE49-F238E27FC236}">
                <a16:creationId xmlns:a16="http://schemas.microsoft.com/office/drawing/2014/main" id="{3734ECEC-B665-1243-AD1B-A85D54454587}"/>
              </a:ext>
            </a:extLst>
          </p:cNvPr>
          <p:cNvSpPr/>
          <p:nvPr/>
        </p:nvSpPr>
        <p:spPr>
          <a:xfrm>
            <a:off x="759326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Öst Total">
            <a:hlinkClick r:id="rId4" action="ppaction://hlinksldjump"/>
            <a:extLst>
              <a:ext uri="{FF2B5EF4-FFF2-40B4-BE49-F238E27FC236}">
                <a16:creationId xmlns:a16="http://schemas.microsoft.com/office/drawing/2014/main" id="{85270DB7-8350-714B-9D2B-7AF896D96EBD}"/>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6916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631225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93436981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609EABC-A06A-C640-9A4F-310BA3C843E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C9FD18A3-5F6C-5A44-A79C-C53E8718C11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914EA198-018B-1442-8B8B-5FC676514357}"/>
              </a:ext>
            </a:extLst>
          </p:cNvPr>
          <p:cNvSpPr/>
          <p:nvPr/>
        </p:nvSpPr>
        <p:spPr>
          <a:xfrm>
            <a:off x="9476509" y="260648"/>
            <a:ext cx="828630" cy="29353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35F71DC3-664D-324D-A689-8EEDBBC73C31}"/>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DFAE403D-617B-7B49-B26B-BF1CDF003B66}"/>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20782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2084272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77766556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4008CB25-D27E-4046-911D-3B3757868E1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B909358-1296-1E45-B1CD-BE8E5575EEA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4FF1221C-9C0D-5F44-BE74-07E5E659442C}"/>
              </a:ext>
            </a:extLst>
          </p:cNvPr>
          <p:cNvSpPr/>
          <p:nvPr/>
        </p:nvSpPr>
        <p:spPr>
          <a:xfrm>
            <a:off x="9351817" y="260647"/>
            <a:ext cx="953321" cy="33509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0DD29E60-A2B3-4D4B-9715-40CDD38354C9}"/>
              </a:ext>
            </a:extLst>
          </p:cNvPr>
          <p:cNvSpPr/>
          <p:nvPr/>
        </p:nvSpPr>
        <p:spPr>
          <a:xfrm>
            <a:off x="7579405" y="249381"/>
            <a:ext cx="1610685" cy="3402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86AD818E-C23D-6E4A-B822-99E7E9E4F78E}"/>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984535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9772472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82800287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31958"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377354"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7" name="Rektangel 16" descr="Länk till Brottsbekämpningsområde Öst">
            <a:hlinkClick r:id="rId4" action="ppaction://hlinksldjump"/>
            <a:extLst>
              <a:ext uri="{FF2B5EF4-FFF2-40B4-BE49-F238E27FC236}">
                <a16:creationId xmlns:a16="http://schemas.microsoft.com/office/drawing/2014/main" id="{F0C2FB63-DA03-7245-8906-F44BFD9120CF}"/>
              </a:ext>
            </a:extLst>
          </p:cNvPr>
          <p:cNvSpPr/>
          <p:nvPr/>
        </p:nvSpPr>
        <p:spPr>
          <a:xfrm>
            <a:off x="9393381" y="260648"/>
            <a:ext cx="911757" cy="29353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77471004-51BD-6943-85EC-EF6A7FC2F679}"/>
              </a:ext>
            </a:extLst>
          </p:cNvPr>
          <p:cNvSpPr/>
          <p:nvPr/>
        </p:nvSpPr>
        <p:spPr>
          <a:xfrm>
            <a:off x="771795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6" action="ppaction://hlinksldjump"/>
            <a:extLst>
              <a:ext uri="{FF2B5EF4-FFF2-40B4-BE49-F238E27FC236}">
                <a16:creationId xmlns:a16="http://schemas.microsoft.com/office/drawing/2014/main" id="{01E74B6C-11A7-1241-BEFC-0D76D7A41E24}"/>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4934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9938560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698528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6438BDA3-2720-4349-AEA1-9948276E478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4732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1567397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56985794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31958"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5" action="ppaction://hlinksldjump"/>
            <a:extLst>
              <a:ext uri="{FF2B5EF4-FFF2-40B4-BE49-F238E27FC236}">
                <a16:creationId xmlns:a16="http://schemas.microsoft.com/office/drawing/2014/main" id="{18E5FA30-3AC9-0A46-BEEB-2273C902E22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E598E42-4E0D-2244-AD6C-9D71453B2A3C}"/>
              </a:ext>
            </a:extLst>
          </p:cNvPr>
          <p:cNvSpPr/>
          <p:nvPr/>
        </p:nvSpPr>
        <p:spPr>
          <a:xfrm>
            <a:off x="5663952"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7D7CE42F-972E-6D42-9319-00774A2316C4}"/>
              </a:ext>
            </a:extLst>
          </p:cNvPr>
          <p:cNvSpPr/>
          <p:nvPr/>
        </p:nvSpPr>
        <p:spPr>
          <a:xfrm>
            <a:off x="9337963" y="290944"/>
            <a:ext cx="967175"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6" action="ppaction://hlinksldjump"/>
            <a:extLst>
              <a:ext uri="{FF2B5EF4-FFF2-40B4-BE49-F238E27FC236}">
                <a16:creationId xmlns:a16="http://schemas.microsoft.com/office/drawing/2014/main" id="{C6EC60D6-E210-EF47-A43B-5CE18E243FD0}"/>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7" action="ppaction://hlinksldjump"/>
            <a:extLst>
              <a:ext uri="{FF2B5EF4-FFF2-40B4-BE49-F238E27FC236}">
                <a16:creationId xmlns:a16="http://schemas.microsoft.com/office/drawing/2014/main" id="{B9A003BD-7E80-224F-9DC2-BFC7AA0D51BA}"/>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799738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6358234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3279033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29476" y="6330429"/>
            <a:ext cx="39857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64EF6D15-B7E6-5340-AFBE-FB9F0E247CA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EFF320B0-6CCA-F34A-BD96-9C071194AC24}"/>
              </a:ext>
            </a:extLst>
          </p:cNvPr>
          <p:cNvSpPr/>
          <p:nvPr/>
        </p:nvSpPr>
        <p:spPr>
          <a:xfrm>
            <a:off x="5663952" y="6330429"/>
            <a:ext cx="39857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424CA86A-EF53-7D49-85A7-FC01AEB08BB6}"/>
              </a:ext>
            </a:extLst>
          </p:cNvPr>
          <p:cNvSpPr/>
          <p:nvPr/>
        </p:nvSpPr>
        <p:spPr>
          <a:xfrm>
            <a:off x="9337964" y="260649"/>
            <a:ext cx="967174" cy="3073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BAD1E321-2123-EE43-AD91-63A60718D732}"/>
              </a:ext>
            </a:extLst>
          </p:cNvPr>
          <p:cNvSpPr/>
          <p:nvPr/>
        </p:nvSpPr>
        <p:spPr>
          <a:xfrm>
            <a:off x="767638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A5ADAF83-DDE7-0840-A813-258899F3D7D2}"/>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58492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färs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240841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1676925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131958" y="6330429"/>
            <a:ext cx="396089"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171010CE-BDFD-2A43-BB38-28EEB0D686C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34D89754-B2DA-7C4E-85B5-9BDDF1DE96A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2B83C0DB-32EC-D94E-8489-CD54B696AC29}"/>
              </a:ext>
            </a:extLst>
          </p:cNvPr>
          <p:cNvSpPr/>
          <p:nvPr/>
        </p:nvSpPr>
        <p:spPr>
          <a:xfrm>
            <a:off x="9351817" y="277090"/>
            <a:ext cx="953321" cy="30710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325CC4B1-34FE-A946-86A1-9F1AC621B7D9}"/>
              </a:ext>
            </a:extLst>
          </p:cNvPr>
          <p:cNvSpPr/>
          <p:nvPr/>
        </p:nvSpPr>
        <p:spPr>
          <a:xfrm>
            <a:off x="767639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15E133E8-6E79-C54E-A2C5-3A82E7F3C78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25318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2725924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6732777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171010CE-BDFD-2A43-BB38-28EEB0D686C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34D89754-B2DA-7C4E-85B5-9BDDF1DE96A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0DCCC71D-1DF0-5942-9831-9C53AFABDBD7}"/>
              </a:ext>
            </a:extLst>
          </p:cNvPr>
          <p:cNvSpPr/>
          <p:nvPr/>
        </p:nvSpPr>
        <p:spPr>
          <a:xfrm>
            <a:off x="9351817" y="249382"/>
            <a:ext cx="953321"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FB7C27D6-C93B-4342-ABC3-677D6CE16108}"/>
              </a:ext>
            </a:extLst>
          </p:cNvPr>
          <p:cNvSpPr/>
          <p:nvPr/>
        </p:nvSpPr>
        <p:spPr>
          <a:xfrm>
            <a:off x="771794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68E8270-BB98-274F-ABFF-CF6D0073C5B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076851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7694850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3473545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070A8C82-6D80-E24A-B303-F2980817F0E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2BF56CD5-44FA-E646-A9B9-7362C33D9AA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E08A3524-E020-8B48-B10C-66C7BA0B9733}"/>
              </a:ext>
            </a:extLst>
          </p:cNvPr>
          <p:cNvSpPr/>
          <p:nvPr/>
        </p:nvSpPr>
        <p:spPr>
          <a:xfrm>
            <a:off x="9337963" y="260648"/>
            <a:ext cx="967175" cy="27967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856C525-CA7C-804A-A477-C6B645D0BE52}"/>
              </a:ext>
            </a:extLst>
          </p:cNvPr>
          <p:cNvSpPr/>
          <p:nvPr/>
        </p:nvSpPr>
        <p:spPr>
          <a:xfrm>
            <a:off x="77179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831A5F6C-643D-3341-B2D2-789F3297291B}"/>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63359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38166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9565347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8" name="Rektangel 27" descr="Länk tillbaka till Brottsbekämpningsområde Öst">
            <a:hlinkClick r:id="rId4" action="ppaction://hlinksldjump"/>
            <a:extLst>
              <a:ext uri="{FF2B5EF4-FFF2-40B4-BE49-F238E27FC236}">
                <a16:creationId xmlns:a16="http://schemas.microsoft.com/office/drawing/2014/main" id="{6D747F43-CCB1-3040-BEED-DD5B64B918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Piltecken för föregående sida">
            <a:hlinkClick r:id="" action="ppaction://hlinkshowjump?jump=previousslide"/>
            <a:extLst>
              <a:ext uri="{FF2B5EF4-FFF2-40B4-BE49-F238E27FC236}">
                <a16:creationId xmlns:a16="http://schemas.microsoft.com/office/drawing/2014/main" id="{72048EE3-3DFE-2141-9229-59576162D61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F18E8FEB-B877-6C49-8C38-789B310591BC}"/>
              </a:ext>
            </a:extLst>
          </p:cNvPr>
          <p:cNvSpPr/>
          <p:nvPr/>
        </p:nvSpPr>
        <p:spPr>
          <a:xfrm>
            <a:off x="8397643" y="290944"/>
            <a:ext cx="1907495"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ED9CDB09-0390-FB41-BEF4-86845EFE1C51}"/>
              </a:ext>
            </a:extLst>
          </p:cNvPr>
          <p:cNvSpPr/>
          <p:nvPr/>
        </p:nvSpPr>
        <p:spPr>
          <a:xfrm>
            <a:off x="760711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6" action="ppaction://hlinksldjump"/>
            <a:extLst>
              <a:ext uri="{FF2B5EF4-FFF2-40B4-BE49-F238E27FC236}">
                <a16:creationId xmlns:a16="http://schemas.microsoft.com/office/drawing/2014/main" id="{DE39F935-0F86-4640-A44C-24FD78840FAF}"/>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16349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904594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9234560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5E4622A6-3AAA-A449-8313-7043EFC1306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7012F48-283B-E24C-8AB3-AC11FCEDD94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D0F3161D-A8AE-D74B-81AA-A981F6123FAC}"/>
              </a:ext>
            </a:extLst>
          </p:cNvPr>
          <p:cNvSpPr/>
          <p:nvPr/>
        </p:nvSpPr>
        <p:spPr>
          <a:xfrm>
            <a:off x="9310255" y="304800"/>
            <a:ext cx="994884"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0255FD23-1256-BF45-9480-26EF9680F292}"/>
              </a:ext>
            </a:extLst>
          </p:cNvPr>
          <p:cNvSpPr/>
          <p:nvPr/>
        </p:nvSpPr>
        <p:spPr>
          <a:xfrm>
            <a:off x="770409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2F73333E-739F-A14A-899C-D5998B339886}"/>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16611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1628047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6506615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32773A04-F2B7-CD47-92A7-333B12C856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2770B8D8-9558-2041-A859-8AB440FE723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6261B023-9EBC-AD4F-9BB9-2ADAF88E847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F3E7163A-0977-8A4F-A95E-6D68FE28C41E}"/>
              </a:ext>
            </a:extLst>
          </p:cNvPr>
          <p:cNvSpPr/>
          <p:nvPr/>
        </p:nvSpPr>
        <p:spPr>
          <a:xfrm>
            <a:off x="9268691" y="249382"/>
            <a:ext cx="1036448"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B31D8ED0-180B-434A-9273-8051913767B3}"/>
              </a:ext>
            </a:extLst>
          </p:cNvPr>
          <p:cNvSpPr/>
          <p:nvPr/>
        </p:nvSpPr>
        <p:spPr>
          <a:xfrm>
            <a:off x="778722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EFF0A571-3380-6741-A2F8-BFB07FAB88C4}"/>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23146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210214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59316904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18E5FA30-3AC9-0A46-BEEB-2273C902E22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E598E42-4E0D-2244-AD6C-9D71453B2A3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5EB23B54-6BEC-A14C-B9DC-AFCD30534A7F}"/>
              </a:ext>
            </a:extLst>
          </p:cNvPr>
          <p:cNvSpPr/>
          <p:nvPr/>
        </p:nvSpPr>
        <p:spPr>
          <a:xfrm>
            <a:off x="9351817" y="304800"/>
            <a:ext cx="953321"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96B0AAA6-E0A1-C043-9279-B6B42DE1CC51}"/>
              </a:ext>
            </a:extLst>
          </p:cNvPr>
          <p:cNvSpPr/>
          <p:nvPr/>
        </p:nvSpPr>
        <p:spPr>
          <a:xfrm>
            <a:off x="778722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F58C0A0-A9ED-C846-A94D-674C5F28D1AA}"/>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798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r>
              <a:rPr lang="sv-SE" dirty="0"/>
              <a:t> </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0281911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2354337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000E9735-E644-454D-89E6-707C5D6BD53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5" action="ppaction://hlinksldjump"/>
            <a:extLst>
              <a:ext uri="{FF2B5EF4-FFF2-40B4-BE49-F238E27FC236}">
                <a16:creationId xmlns:a16="http://schemas.microsoft.com/office/drawing/2014/main" id="{C68809DF-542A-2C4A-B2FA-65A8A9DB3AB1}"/>
              </a:ext>
            </a:extLst>
          </p:cNvPr>
          <p:cNvSpPr/>
          <p:nvPr/>
        </p:nvSpPr>
        <p:spPr>
          <a:xfrm>
            <a:off x="9337964" y="263236"/>
            <a:ext cx="973660"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4" action="ppaction://hlinksldjump"/>
            <a:extLst>
              <a:ext uri="{FF2B5EF4-FFF2-40B4-BE49-F238E27FC236}">
                <a16:creationId xmlns:a16="http://schemas.microsoft.com/office/drawing/2014/main" id="{57F07A80-CD7B-894E-ACFC-3845FC90C95E}"/>
              </a:ext>
            </a:extLst>
          </p:cNvPr>
          <p:cNvSpPr/>
          <p:nvPr/>
        </p:nvSpPr>
        <p:spPr>
          <a:xfrm>
            <a:off x="777336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6" action="ppaction://hlinksldjump"/>
            <a:extLst>
              <a:ext uri="{FF2B5EF4-FFF2-40B4-BE49-F238E27FC236}">
                <a16:creationId xmlns:a16="http://schemas.microsoft.com/office/drawing/2014/main" id="{7A39895D-D9A9-0B4F-99DA-B421C9368A2E}"/>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151813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797394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6483500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0DE6375-32BD-004C-A3B9-6D95E7DD8169}"/>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13365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86710235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2419078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FF46285-15C3-3744-BF32-D59A8A4E03A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C426A5FC-D28B-9540-8D5A-74769301359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EBFC7C4C-D975-8648-943C-5AAD6AA43C0C}"/>
              </a:ext>
            </a:extLst>
          </p:cNvPr>
          <p:cNvSpPr/>
          <p:nvPr/>
        </p:nvSpPr>
        <p:spPr>
          <a:xfrm>
            <a:off x="9310255" y="304800"/>
            <a:ext cx="994884"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1793BE8-2BE9-4C4D-94FC-B4FA9927A3EF}"/>
              </a:ext>
            </a:extLst>
          </p:cNvPr>
          <p:cNvSpPr/>
          <p:nvPr/>
        </p:nvSpPr>
        <p:spPr>
          <a:xfrm>
            <a:off x="774566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E87D5F79-6D35-E74E-BD38-9918795B1097}"/>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18238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3341892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165797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79FBEC1-4E8E-CB47-A981-11D4B1C34AF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3C7FD9AD-AB1A-3D46-B3AD-60E10785E2B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88C1FEF8-2FEC-4D47-B6F6-244E0495F75E}"/>
              </a:ext>
            </a:extLst>
          </p:cNvPr>
          <p:cNvSpPr/>
          <p:nvPr/>
        </p:nvSpPr>
        <p:spPr>
          <a:xfrm>
            <a:off x="9324109" y="235527"/>
            <a:ext cx="981030"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0E253B6-C52F-8548-A670-AD1AD9B9CBA2}"/>
              </a:ext>
            </a:extLst>
          </p:cNvPr>
          <p:cNvSpPr/>
          <p:nvPr/>
        </p:nvSpPr>
        <p:spPr>
          <a:xfrm>
            <a:off x="780107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DF587389-E93C-3145-98D3-4462C2BC9658}"/>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1797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0784386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19977149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997403E6-1935-FD42-AA61-3126A4EA48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41C622D-2D69-D440-BC28-BB6F3D86C66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652BC6C6-16D6-4840-AE75-48967EA8930A}"/>
              </a:ext>
            </a:extLst>
          </p:cNvPr>
          <p:cNvSpPr/>
          <p:nvPr/>
        </p:nvSpPr>
        <p:spPr>
          <a:xfrm>
            <a:off x="9282545" y="235527"/>
            <a:ext cx="1022594"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5007FB82-BB11-0F4E-A460-55D3A3A089A3}"/>
              </a:ext>
            </a:extLst>
          </p:cNvPr>
          <p:cNvSpPr/>
          <p:nvPr/>
        </p:nvSpPr>
        <p:spPr>
          <a:xfrm>
            <a:off x="778722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2515BCF-B622-EE4F-85A0-08BF4802748C}"/>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2606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08778686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3536021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4DDE5D25-5EAD-DF43-812B-4C981B9732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21C93D70-5522-3E45-A1B0-D3EDE7A74F2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8EE6F064-2E3D-9142-8829-FFC02E0E6B38}"/>
              </a:ext>
            </a:extLst>
          </p:cNvPr>
          <p:cNvSpPr/>
          <p:nvPr/>
        </p:nvSpPr>
        <p:spPr>
          <a:xfrm>
            <a:off x="9324109" y="332509"/>
            <a:ext cx="981029" cy="2516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1842F714-1764-D24C-8253-1EFE1FD2CD7B}"/>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D9B4520B-7A03-474A-9904-5AD009E10588}"/>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77420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7510795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8" name="Rektangel 17" descr="Länk tillbaka till Brottsbekämpningsområde Öst">
            <a:hlinkClick r:id="rId3" action="ppaction://hlinksldjump"/>
            <a:extLst>
              <a:ext uri="{FF2B5EF4-FFF2-40B4-BE49-F238E27FC236}">
                <a16:creationId xmlns:a16="http://schemas.microsoft.com/office/drawing/2014/main" id="{3949AA52-09E0-6B47-8537-1726276E89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Piltecken till föregående sida">
            <a:hlinkClick r:id="" action="ppaction://hlinkshowjump?jump=previousslide"/>
            <a:extLst>
              <a:ext uri="{FF2B5EF4-FFF2-40B4-BE49-F238E27FC236}">
                <a16:creationId xmlns:a16="http://schemas.microsoft.com/office/drawing/2014/main" id="{593B79BB-7B61-6946-AC60-6F22AD54AD4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2DE035DD-522E-8A4C-A67C-9AFABF7FDC37}"/>
              </a:ext>
            </a:extLst>
          </p:cNvPr>
          <p:cNvSpPr/>
          <p:nvPr/>
        </p:nvSpPr>
        <p:spPr>
          <a:xfrm>
            <a:off x="9296399" y="263236"/>
            <a:ext cx="1008739"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Lokal beslagsstatistik">
            <a:hlinkClick r:id="rId4" action="ppaction://hlinksldjump"/>
            <a:extLst>
              <a:ext uri="{FF2B5EF4-FFF2-40B4-BE49-F238E27FC236}">
                <a16:creationId xmlns:a16="http://schemas.microsoft.com/office/drawing/2014/main" id="{5A6A2422-33B8-1343-8B80-33050D479F53}"/>
              </a:ext>
            </a:extLst>
          </p:cNvPr>
          <p:cNvSpPr/>
          <p:nvPr/>
        </p:nvSpPr>
        <p:spPr>
          <a:xfrm>
            <a:off x="775951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5" action="ppaction://hlinksldjump"/>
            <a:extLst>
              <a:ext uri="{FF2B5EF4-FFF2-40B4-BE49-F238E27FC236}">
                <a16:creationId xmlns:a16="http://schemas.microsoft.com/office/drawing/2014/main" id="{76BA95D8-1A56-234F-8486-BFAB1C4F7CD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631418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2" action="ppaction://hlinksldjump"/>
            <a:extLst>
              <a:ext uri="{FF2B5EF4-FFF2-40B4-BE49-F238E27FC236}">
                <a16:creationId xmlns:a16="http://schemas.microsoft.com/office/drawing/2014/main" id="{478D6338-12B4-9F41-82D0-582F7F31E80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2" action="ppaction://hlinksldjump"/>
            <a:extLst>
              <a:ext uri="{FF2B5EF4-FFF2-40B4-BE49-F238E27FC236}">
                <a16:creationId xmlns:a16="http://schemas.microsoft.com/office/drawing/2014/main" id="{B4988FC1-C7CB-7E47-96DC-3DAA8B5EAE91}"/>
              </a:ext>
            </a:extLst>
          </p:cNvPr>
          <p:cNvSpPr/>
          <p:nvPr/>
        </p:nvSpPr>
        <p:spPr>
          <a:xfrm>
            <a:off x="9379527" y="260648"/>
            <a:ext cx="925612" cy="30738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A6B10E28-300C-0D47-89F8-2FAB81AE3C10}"/>
              </a:ext>
            </a:extLst>
          </p:cNvPr>
          <p:cNvSpPr/>
          <p:nvPr/>
        </p:nvSpPr>
        <p:spPr>
          <a:xfrm>
            <a:off x="775951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4" action="ppaction://hlinksldjump"/>
            <a:extLst>
              <a:ext uri="{FF2B5EF4-FFF2-40B4-BE49-F238E27FC236}">
                <a16:creationId xmlns:a16="http://schemas.microsoft.com/office/drawing/2014/main" id="{5CB302BE-1425-A742-96D4-8E355CB22288}"/>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32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7935760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0448162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9D15A3E-AD13-F945-A2D4-D4D10ADD566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61BFFA2-E4A7-3B44-9816-A9907B322A2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33F7FF91-9AEA-E14C-AF17-97A0EE5F5932}"/>
              </a:ext>
            </a:extLst>
          </p:cNvPr>
          <p:cNvSpPr/>
          <p:nvPr/>
        </p:nvSpPr>
        <p:spPr>
          <a:xfrm>
            <a:off x="9310255" y="332508"/>
            <a:ext cx="994884" cy="25169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A136A51-BE54-1B4B-8072-9C0A42AEBCC9}"/>
              </a:ext>
            </a:extLst>
          </p:cNvPr>
          <p:cNvSpPr/>
          <p:nvPr/>
        </p:nvSpPr>
        <p:spPr>
          <a:xfrm>
            <a:off x="769024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2A5ADCCC-8AE5-8A41-810A-961EA0C6BB7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5240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6294814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4169568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9D15A3E-AD13-F945-A2D4-D4D10ADD566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61BFFA2-E4A7-3B44-9816-A9907B322A2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50D41237-01B5-8741-BCC9-1280412F9348}"/>
              </a:ext>
            </a:extLst>
          </p:cNvPr>
          <p:cNvSpPr/>
          <p:nvPr/>
        </p:nvSpPr>
        <p:spPr>
          <a:xfrm>
            <a:off x="9365673" y="263236"/>
            <a:ext cx="939466"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5B5DCAF-FE71-174A-A205-D90DB91E6FA5}"/>
              </a:ext>
            </a:extLst>
          </p:cNvPr>
          <p:cNvSpPr/>
          <p:nvPr/>
        </p:nvSpPr>
        <p:spPr>
          <a:xfrm>
            <a:off x="764867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B755C2E4-405D-0E46-9C35-618A6B3E84EB}"/>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34939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110937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67558211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6BB032D1-9917-464F-BA54-708095C789C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A6734AB4-8481-5B40-9DB6-86BE0DAFD63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BE919B69-465B-5B4D-9508-3162E0516A4B}"/>
              </a:ext>
            </a:extLst>
          </p:cNvPr>
          <p:cNvSpPr/>
          <p:nvPr/>
        </p:nvSpPr>
        <p:spPr>
          <a:xfrm>
            <a:off x="9393381" y="290944"/>
            <a:ext cx="911757"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0AA57049-4D06-7F4F-BD6B-63AC7E8EF735}"/>
              </a:ext>
            </a:extLst>
          </p:cNvPr>
          <p:cNvSpPr/>
          <p:nvPr/>
        </p:nvSpPr>
        <p:spPr>
          <a:xfrm>
            <a:off x="764868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5BF2D24-6D4D-7943-9F73-CE542EEC7A0D}"/>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90230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93009167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8" name="Rektangel 17" descr="Länk tillbaka till Brottsbekämpningsområde Öst">
            <a:hlinkClick r:id="rId3" action="ppaction://hlinksldjump"/>
            <a:extLst>
              <a:ext uri="{FF2B5EF4-FFF2-40B4-BE49-F238E27FC236}">
                <a16:creationId xmlns:a16="http://schemas.microsoft.com/office/drawing/2014/main" id="{5862CFBD-4E4E-4343-9B2E-47E49A94C4F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Piltecken till föregående sida">
            <a:hlinkClick r:id="" action="ppaction://hlinkshowjump?jump=previousslide"/>
            <a:extLst>
              <a:ext uri="{FF2B5EF4-FFF2-40B4-BE49-F238E27FC236}">
                <a16:creationId xmlns:a16="http://schemas.microsoft.com/office/drawing/2014/main" id="{81C7833C-6301-BF45-A2F2-51087C7679F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AEC3AAD0-72E4-BC4E-A3DA-F080D9BCAD49}"/>
              </a:ext>
            </a:extLst>
          </p:cNvPr>
          <p:cNvSpPr/>
          <p:nvPr/>
        </p:nvSpPr>
        <p:spPr>
          <a:xfrm>
            <a:off x="9296399" y="263236"/>
            <a:ext cx="1008739"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Lokal beslagsstatistik">
            <a:hlinkClick r:id="rId4" action="ppaction://hlinksldjump"/>
            <a:extLst>
              <a:ext uri="{FF2B5EF4-FFF2-40B4-BE49-F238E27FC236}">
                <a16:creationId xmlns:a16="http://schemas.microsoft.com/office/drawing/2014/main" id="{14FC8407-FB7D-654B-BB66-D5B6D2946FF3}"/>
              </a:ext>
            </a:extLst>
          </p:cNvPr>
          <p:cNvSpPr/>
          <p:nvPr/>
        </p:nvSpPr>
        <p:spPr>
          <a:xfrm>
            <a:off x="774566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5" action="ppaction://hlinksldjump"/>
            <a:extLst>
              <a:ext uri="{FF2B5EF4-FFF2-40B4-BE49-F238E27FC236}">
                <a16:creationId xmlns:a16="http://schemas.microsoft.com/office/drawing/2014/main" id="{D90041C7-EDEF-5447-BAA9-FB1FB95E8487}"/>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66838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endParaRPr lang="sv-SE" dirty="0"/>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4257054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4962781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A65B7787-77D1-8C4D-9661-10F78066F688}"/>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75499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dopningspreparat</a:t>
            </a:r>
          </a:p>
        </p:txBody>
      </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3238089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A44C4F6-948E-8546-ADF1-8C0A11DD23C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18" name="Rektangel 17" descr="Länk tillbaka till Brottsbekämpningsområde Öst">
            <a:hlinkClick r:id="rId3" action="ppaction://hlinksldjump"/>
            <a:extLst>
              <a:ext uri="{FF2B5EF4-FFF2-40B4-BE49-F238E27FC236}">
                <a16:creationId xmlns:a16="http://schemas.microsoft.com/office/drawing/2014/main" id="{448D4980-AB61-E945-919F-175C0ABECCB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Piltecken till föregående sida">
            <a:hlinkClick r:id="" action="ppaction://hlinkshowjump?jump=previousslide"/>
            <a:extLst>
              <a:ext uri="{FF2B5EF4-FFF2-40B4-BE49-F238E27FC236}">
                <a16:creationId xmlns:a16="http://schemas.microsoft.com/office/drawing/2014/main" id="{79EF639A-5B2B-EA44-AC03-03F06BB7ECC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3" action="ppaction://hlinksldjump"/>
            <a:extLst>
              <a:ext uri="{FF2B5EF4-FFF2-40B4-BE49-F238E27FC236}">
                <a16:creationId xmlns:a16="http://schemas.microsoft.com/office/drawing/2014/main" id="{50C06EAC-41D6-DF4A-BDEF-15A12E56E3D2}"/>
              </a:ext>
            </a:extLst>
          </p:cNvPr>
          <p:cNvSpPr/>
          <p:nvPr/>
        </p:nvSpPr>
        <p:spPr>
          <a:xfrm>
            <a:off x="9379527" y="263236"/>
            <a:ext cx="925612"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Lokal beslagsstatistik">
            <a:hlinkClick r:id="rId4" action="ppaction://hlinksldjump"/>
            <a:extLst>
              <a:ext uri="{FF2B5EF4-FFF2-40B4-BE49-F238E27FC236}">
                <a16:creationId xmlns:a16="http://schemas.microsoft.com/office/drawing/2014/main" id="{99B5F197-A60E-3040-8744-3FAE2252B5F5}"/>
              </a:ext>
            </a:extLst>
          </p:cNvPr>
          <p:cNvSpPr/>
          <p:nvPr/>
        </p:nvSpPr>
        <p:spPr>
          <a:xfrm>
            <a:off x="7717947"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5" action="ppaction://hlinksldjump"/>
            <a:extLst>
              <a:ext uri="{FF2B5EF4-FFF2-40B4-BE49-F238E27FC236}">
                <a16:creationId xmlns:a16="http://schemas.microsoft.com/office/drawing/2014/main" id="{5B3F1816-54F8-2345-896F-F0E4DB61FAEB}"/>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191905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nästa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2" action="ppaction://hlinksldjump"/>
            <a:extLst>
              <a:ext uri="{FF2B5EF4-FFF2-40B4-BE49-F238E27FC236}">
                <a16:creationId xmlns:a16="http://schemas.microsoft.com/office/drawing/2014/main" id="{B72102B0-7746-1C47-A44D-A07672C4E7F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2" action="ppaction://hlinksldjump"/>
            <a:extLst>
              <a:ext uri="{FF2B5EF4-FFF2-40B4-BE49-F238E27FC236}">
                <a16:creationId xmlns:a16="http://schemas.microsoft.com/office/drawing/2014/main" id="{2A440B39-E476-6E48-8764-AA72901555B8}"/>
              </a:ext>
            </a:extLst>
          </p:cNvPr>
          <p:cNvSpPr/>
          <p:nvPr/>
        </p:nvSpPr>
        <p:spPr>
          <a:xfrm>
            <a:off x="9365673" y="221673"/>
            <a:ext cx="939466" cy="36252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FA7F8930-0AD3-F84B-8B6F-49D335E6BCA7}"/>
              </a:ext>
            </a:extLst>
          </p:cNvPr>
          <p:cNvSpPr/>
          <p:nvPr/>
        </p:nvSpPr>
        <p:spPr>
          <a:xfrm>
            <a:off x="7704097"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4" action="ppaction://hlinksldjump"/>
            <a:extLst>
              <a:ext uri="{FF2B5EF4-FFF2-40B4-BE49-F238E27FC236}">
                <a16:creationId xmlns:a16="http://schemas.microsoft.com/office/drawing/2014/main" id="{F1B73278-FAAE-6F4E-9FE8-729A77A88B6E}"/>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3219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56222077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00672208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A2AC8D28-00DE-8143-86EE-D61DBAA3428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C5D3420E-8364-9548-B7B2-CE90FDE8F7D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6D2600A6-D3AC-574D-BD19-E51B138DE682}"/>
              </a:ext>
            </a:extLst>
          </p:cNvPr>
          <p:cNvSpPr/>
          <p:nvPr/>
        </p:nvSpPr>
        <p:spPr>
          <a:xfrm>
            <a:off x="9379527" y="304800"/>
            <a:ext cx="925612"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36F142FE-FA1F-9740-901C-D31FE76E6FEF}"/>
              </a:ext>
            </a:extLst>
          </p:cNvPr>
          <p:cNvSpPr/>
          <p:nvPr/>
        </p:nvSpPr>
        <p:spPr>
          <a:xfrm>
            <a:off x="7690242"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84A876AA-9084-FA42-8F0F-F972420E8D0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3769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538017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8742481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57CE79FF-4AA7-2740-BBA8-2AF61C9C9F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01484EDF-A6A8-E147-92C0-D6094842A8C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5134115E-6848-A64D-89B2-36FD193CC0D0}"/>
              </a:ext>
            </a:extLst>
          </p:cNvPr>
          <p:cNvSpPr/>
          <p:nvPr/>
        </p:nvSpPr>
        <p:spPr>
          <a:xfrm>
            <a:off x="9351817" y="318654"/>
            <a:ext cx="953321" cy="26554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175BCD87-CE71-A049-A4FF-4D0376B7B085}"/>
              </a:ext>
            </a:extLst>
          </p:cNvPr>
          <p:cNvSpPr/>
          <p:nvPr/>
        </p:nvSpPr>
        <p:spPr>
          <a:xfrm>
            <a:off x="7704098" y="25219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8A46A80C-22CB-2742-A1C8-F4E5848CB711}"/>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02746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48360187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2877465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511B9216-FBA8-3F47-9DB7-A6F8F689471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50C82102-9535-3142-B60B-67C6274B6E8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1228E0D0-9DB3-2A4F-BAEC-8771F4A58B4B}"/>
              </a:ext>
            </a:extLst>
          </p:cNvPr>
          <p:cNvSpPr/>
          <p:nvPr/>
        </p:nvSpPr>
        <p:spPr>
          <a:xfrm>
            <a:off x="9324109" y="221673"/>
            <a:ext cx="981030" cy="36252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2C54EBC-6341-EA4C-ADD6-10172EC898E3}"/>
              </a:ext>
            </a:extLst>
          </p:cNvPr>
          <p:cNvSpPr/>
          <p:nvPr/>
        </p:nvSpPr>
        <p:spPr>
          <a:xfrm>
            <a:off x="7717951" y="23834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328E6D06-4C42-2246-98E5-07E10D7E5B1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345006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nästa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2" action="ppaction://hlinksldjump"/>
            <a:extLst>
              <a:ext uri="{FF2B5EF4-FFF2-40B4-BE49-F238E27FC236}">
                <a16:creationId xmlns:a16="http://schemas.microsoft.com/office/drawing/2014/main" id="{D638CFD0-2F46-EB4F-A9E4-3F90199867B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2" action="ppaction://hlinksldjump"/>
            <a:extLst>
              <a:ext uri="{FF2B5EF4-FFF2-40B4-BE49-F238E27FC236}">
                <a16:creationId xmlns:a16="http://schemas.microsoft.com/office/drawing/2014/main" id="{59220A49-E99D-0A4B-BF87-8D2AEC01FBC9}"/>
              </a:ext>
            </a:extLst>
          </p:cNvPr>
          <p:cNvSpPr/>
          <p:nvPr/>
        </p:nvSpPr>
        <p:spPr>
          <a:xfrm>
            <a:off x="9337963" y="249382"/>
            <a:ext cx="967175"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55601607-2BED-6A49-878E-2C9B6219AB5D}"/>
              </a:ext>
            </a:extLst>
          </p:cNvPr>
          <p:cNvSpPr/>
          <p:nvPr/>
        </p:nvSpPr>
        <p:spPr>
          <a:xfrm>
            <a:off x="7690242"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Öst Total">
            <a:hlinkClick r:id="rId4" action="ppaction://hlinksldjump"/>
            <a:extLst>
              <a:ext uri="{FF2B5EF4-FFF2-40B4-BE49-F238E27FC236}">
                <a16:creationId xmlns:a16="http://schemas.microsoft.com/office/drawing/2014/main" id="{E45DEC82-AEB4-1642-A7EE-A29304A7B604}"/>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695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8979620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9811235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DEBCC9E-3C7A-0240-B855-2E63463AAD1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EBAD027A-BBBA-1448-BF3B-B34E4CE0B94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descr="Länk till Brottsbekämpningsområde Öst">
            <a:hlinkClick r:id="rId4" action="ppaction://hlinksldjump"/>
            <a:extLst>
              <a:ext uri="{FF2B5EF4-FFF2-40B4-BE49-F238E27FC236}">
                <a16:creationId xmlns:a16="http://schemas.microsoft.com/office/drawing/2014/main" id="{487C7A72-C90C-9741-9CFA-3253526E66D4}"/>
              </a:ext>
            </a:extLst>
          </p:cNvPr>
          <p:cNvSpPr/>
          <p:nvPr/>
        </p:nvSpPr>
        <p:spPr>
          <a:xfrm>
            <a:off x="9351817" y="277090"/>
            <a:ext cx="953321" cy="30710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98624E04-2B04-D144-836F-AC24D91A2EF2}"/>
              </a:ext>
            </a:extLst>
          </p:cNvPr>
          <p:cNvSpPr/>
          <p:nvPr/>
        </p:nvSpPr>
        <p:spPr>
          <a:xfrm>
            <a:off x="763482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F2203568-16E5-7C47-A20F-FD95174EB26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935163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2291234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2705242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1B3380F-EDEF-5E44-868A-BB08080F683B}"/>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B8A805A6-7E86-C843-ACFF-A91DE6C3CEC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609C4439-3B34-5B40-A27F-8DB62708CC6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FE2245B4-A4EC-CA43-B307-E4CC2F07331D}"/>
              </a:ext>
            </a:extLst>
          </p:cNvPr>
          <p:cNvSpPr/>
          <p:nvPr/>
        </p:nvSpPr>
        <p:spPr>
          <a:xfrm>
            <a:off x="9365673" y="260648"/>
            <a:ext cx="939466" cy="2658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C379AC5B-5E34-C042-AA0F-A87ED17652AA}"/>
              </a:ext>
            </a:extLst>
          </p:cNvPr>
          <p:cNvSpPr/>
          <p:nvPr/>
        </p:nvSpPr>
        <p:spPr>
          <a:xfrm>
            <a:off x="7662535" y="25219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50C5AA70-7D7B-CD4A-B375-887C4FE07AF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77818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22397981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6279234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50CBAE1-FE7F-C145-999F-27846DB16B4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535AD4CF-E5F5-8948-BC1F-7ECAAC12408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1AF2FE90-FF97-574C-B0F4-DE28AC16A897}"/>
              </a:ext>
            </a:extLst>
          </p:cNvPr>
          <p:cNvSpPr/>
          <p:nvPr/>
        </p:nvSpPr>
        <p:spPr>
          <a:xfrm>
            <a:off x="9337963" y="235527"/>
            <a:ext cx="967175"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9331A50F-3C20-F646-9191-BBCE0130C3A1}"/>
              </a:ext>
            </a:extLst>
          </p:cNvPr>
          <p:cNvSpPr/>
          <p:nvPr/>
        </p:nvSpPr>
        <p:spPr>
          <a:xfrm>
            <a:off x="774566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C3901805-BD4F-5E49-9E47-2CCB0309B8C7}"/>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7328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3387063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2502697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0151CD6-ED9F-3E4F-BBE0-06F548D0F06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AA97A05F-0668-8A40-9872-7B0C099B764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298BFFCF-CB20-CD42-B824-509C3E617410}"/>
              </a:ext>
            </a:extLst>
          </p:cNvPr>
          <p:cNvSpPr/>
          <p:nvPr/>
        </p:nvSpPr>
        <p:spPr>
          <a:xfrm>
            <a:off x="9407235" y="263236"/>
            <a:ext cx="897903"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B9FCF2E2-E812-B74D-8DD9-445C1AC83385}"/>
              </a:ext>
            </a:extLst>
          </p:cNvPr>
          <p:cNvSpPr/>
          <p:nvPr/>
        </p:nvSpPr>
        <p:spPr>
          <a:xfrm>
            <a:off x="769024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95B35530-093C-3747-8872-87174C31D9F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923265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descr="Rubrik Information">
            <a:extLst>
              <a:ext uri="{FF2B5EF4-FFF2-40B4-BE49-F238E27FC236}">
                <a16:creationId xmlns:a16="http://schemas.microsoft.com/office/drawing/2014/main" id="{077C0379-40B6-8242-A053-C005CDB71F97}"/>
              </a:ext>
            </a:extLst>
          </p:cNvPr>
          <p:cNvSpPr>
            <a:spLocks noGrp="1"/>
          </p:cNvSpPr>
          <p:nvPr>
            <p:ph type="title"/>
          </p:nvPr>
        </p:nvSpPr>
        <p:spPr/>
        <p:txBody>
          <a:bodyPr/>
          <a:lstStyle/>
          <a:p>
            <a:r>
              <a:rPr lang="sv-SE" dirty="0"/>
              <a:t>Information</a:t>
            </a:r>
          </a:p>
        </p:txBody>
      </p:sp>
      <p:sp>
        <p:nvSpPr>
          <p:cNvPr id="5" name="Rubrik 1" descr="Text  om hur Tullverket redovisar statistik">
            <a:extLst>
              <a:ext uri="{FF2B5EF4-FFF2-40B4-BE49-F238E27FC236}">
                <a16:creationId xmlns:a16="http://schemas.microsoft.com/office/drawing/2014/main" id="{BE2F0E1C-1D73-0945-91DD-E2B33B74B9C7}"/>
              </a:ext>
            </a:extLst>
          </p:cNvPr>
          <p:cNvSpPr txBox="1">
            <a:spLocks/>
          </p:cNvSpPr>
          <p:nvPr/>
        </p:nvSpPr>
        <p:spPr>
          <a:xfrm>
            <a:off x="479425" y="1836795"/>
            <a:ext cx="5616575" cy="213388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800" dirty="0">
                <a:solidFill>
                  <a:schemeClr val="bg1"/>
                </a:solidFill>
              </a:rPr>
              <a:t>Tullverket redovisar vid varje helår statistik över olika beslagtagna varor som till exempel narkotika, alkohol, tobak, dopningsmedel och skjutvapen och omhändertaganden av till exempel alkohol, tobak och missbrukssubstanser. Vi redovisar statistik för hela landet och på lokal nivå.</a:t>
            </a:r>
          </a:p>
        </p:txBody>
      </p:sp>
      <p:sp>
        <p:nvSpPr>
          <p:cNvPr id="6" name="Rubrik 1">
            <a:extLst>
              <a:ext uri="{FF2B5EF4-FFF2-40B4-BE49-F238E27FC236}">
                <a16:creationId xmlns:a16="http://schemas.microsoft.com/office/drawing/2014/main" id="{DD66EB13-7AC2-3E4F-AE96-906ECFC50D8D}"/>
              </a:ext>
            </a:extLst>
          </p:cNvPr>
          <p:cNvSpPr txBox="1">
            <a:spLocks/>
          </p:cNvSpPr>
          <p:nvPr/>
        </p:nvSpPr>
        <p:spPr>
          <a:xfrm>
            <a:off x="1287793" y="4215447"/>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Läs mer om hur vi för statistik</a:t>
            </a:r>
          </a:p>
        </p:txBody>
      </p:sp>
      <p:grpSp>
        <p:nvGrpSpPr>
          <p:cNvPr id="20" name="Grupp 19">
            <a:extLst>
              <a:ext uri="{FF2B5EF4-FFF2-40B4-BE49-F238E27FC236}">
                <a16:creationId xmlns:a16="http://schemas.microsoft.com/office/drawing/2014/main" id="{60B77842-DBCB-E74D-AA67-CE0039DBD542}"/>
              </a:ext>
              <a:ext uri="{C183D7F6-B498-43B3-948B-1728B52AA6E4}">
                <adec:decorative xmlns:adec="http://schemas.microsoft.com/office/drawing/2017/decorative" val="1"/>
              </a:ext>
            </a:extLst>
          </p:cNvPr>
          <p:cNvGrpSpPr/>
          <p:nvPr/>
        </p:nvGrpSpPr>
        <p:grpSpPr>
          <a:xfrm>
            <a:off x="750921" y="4151351"/>
            <a:ext cx="362876" cy="356496"/>
            <a:chOff x="487676" y="4717926"/>
            <a:chExt cx="362876" cy="356496"/>
          </a:xfrm>
        </p:grpSpPr>
        <p:sp>
          <p:nvSpPr>
            <p:cNvPr id="8" name="Ellips 7">
              <a:extLst>
                <a:ext uri="{FF2B5EF4-FFF2-40B4-BE49-F238E27FC236}">
                  <a16:creationId xmlns:a16="http://schemas.microsoft.com/office/drawing/2014/main" id="{F4787EBC-F2FA-6A42-BEBF-71E6BEA2E9BA}"/>
                </a:ext>
              </a:extLst>
            </p:cNvPr>
            <p:cNvSpPr/>
            <p:nvPr/>
          </p:nvSpPr>
          <p:spPr>
            <a:xfrm>
              <a:off x="487676" y="4717926"/>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50C09B68-6E6B-074E-8FCE-899ED525D6FC}"/>
                </a:ext>
              </a:extLst>
            </p:cNvPr>
            <p:cNvSpPr txBox="1">
              <a:spLocks/>
            </p:cNvSpPr>
            <p:nvPr/>
          </p:nvSpPr>
          <p:spPr>
            <a:xfrm>
              <a:off x="494055" y="4757751"/>
              <a:ext cx="356497" cy="27278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2400" dirty="0"/>
                <a:t>+</a:t>
              </a:r>
            </a:p>
          </p:txBody>
        </p:sp>
      </p:grpSp>
      <p:sp>
        <p:nvSpPr>
          <p:cNvPr id="14" name="Rubrik 1">
            <a:extLst>
              <a:ext uri="{FF2B5EF4-FFF2-40B4-BE49-F238E27FC236}">
                <a16:creationId xmlns:a16="http://schemas.microsoft.com/office/drawing/2014/main" id="{70B9ADFF-534D-EC4D-9D52-5235806E9AD6}"/>
              </a:ext>
            </a:extLst>
          </p:cNvPr>
          <p:cNvSpPr txBox="1">
            <a:spLocks/>
          </p:cNvSpPr>
          <p:nvPr/>
        </p:nvSpPr>
        <p:spPr>
          <a:xfrm>
            <a:off x="1287793" y="4789186"/>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 till årsstatistiken</a:t>
            </a:r>
          </a:p>
        </p:txBody>
      </p:sp>
      <p:grpSp>
        <p:nvGrpSpPr>
          <p:cNvPr id="19" name="Grupp 18">
            <a:extLst>
              <a:ext uri="{FF2B5EF4-FFF2-40B4-BE49-F238E27FC236}">
                <a16:creationId xmlns:a16="http://schemas.microsoft.com/office/drawing/2014/main" id="{7DD54DD9-1030-0948-974E-D01552D9BB04}"/>
              </a:ext>
              <a:ext uri="{C183D7F6-B498-43B3-948B-1728B52AA6E4}">
                <adec:decorative xmlns:adec="http://schemas.microsoft.com/office/drawing/2017/decorative" val="1"/>
              </a:ext>
            </a:extLst>
          </p:cNvPr>
          <p:cNvGrpSpPr/>
          <p:nvPr/>
        </p:nvGrpSpPr>
        <p:grpSpPr>
          <a:xfrm>
            <a:off x="750921" y="4725090"/>
            <a:ext cx="356496" cy="356496"/>
            <a:chOff x="487676" y="5291665"/>
            <a:chExt cx="356496" cy="356496"/>
          </a:xfrm>
        </p:grpSpPr>
        <p:cxnSp>
          <p:nvCxnSpPr>
            <p:cNvPr id="10" name="Rak pil 9">
              <a:extLst>
                <a:ext uri="{FF2B5EF4-FFF2-40B4-BE49-F238E27FC236}">
                  <a16:creationId xmlns:a16="http://schemas.microsoft.com/office/drawing/2014/main" id="{FF9F8FA3-EBA7-B442-AD01-B148A6E585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E9415FF5-7251-4240-BDE3-CB98914F14C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Gul platta">
            <a:extLst>
              <a:ext uri="{FF2B5EF4-FFF2-40B4-BE49-F238E27FC236}">
                <a16:creationId xmlns:a16="http://schemas.microsoft.com/office/drawing/2014/main" id="{C1E2B043-C90B-B641-8C0F-7CDBB97E4E3E}"/>
              </a:ext>
              <a:ext uri="{C183D7F6-B498-43B3-948B-1728B52AA6E4}">
                <adec:decorative xmlns:adec="http://schemas.microsoft.com/office/drawing/2017/decorative" val="0"/>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4" name="Grupp 33" descr="Ikon bildspel">
            <a:extLst>
              <a:ext uri="{FF2B5EF4-FFF2-40B4-BE49-F238E27FC236}">
                <a16:creationId xmlns:a16="http://schemas.microsoft.com/office/drawing/2014/main" id="{3BA13604-081B-CB44-985F-431FA7FC1281}"/>
              </a:ext>
              <a:ext uri="{C183D7F6-B498-43B3-948B-1728B52AA6E4}">
                <adec:decorative xmlns:adec="http://schemas.microsoft.com/office/drawing/2017/decorative" val="0"/>
              </a:ext>
            </a:extLst>
          </p:cNvPr>
          <p:cNvGrpSpPr/>
          <p:nvPr/>
        </p:nvGrpSpPr>
        <p:grpSpPr>
          <a:xfrm>
            <a:off x="9173462" y="2168525"/>
            <a:ext cx="1609107" cy="1125890"/>
            <a:chOff x="8797636" y="2254841"/>
            <a:chExt cx="2341417" cy="1638286"/>
          </a:xfrm>
        </p:grpSpPr>
        <p:sp>
          <p:nvSpPr>
            <p:cNvPr id="24" name="Rektangel 23">
              <a:extLst>
                <a:ext uri="{FF2B5EF4-FFF2-40B4-BE49-F238E27FC236}">
                  <a16:creationId xmlns:a16="http://schemas.microsoft.com/office/drawing/2014/main" id="{77175EF1-5065-114C-9D5D-54AC8E6467D1}"/>
                </a:ext>
                <a:ext uri="{C183D7F6-B498-43B3-948B-1728B52AA6E4}">
                  <adec:decorative xmlns:adec="http://schemas.microsoft.com/office/drawing/2017/decorative" val="1"/>
                </a:ext>
              </a:extLst>
            </p:cNvPr>
            <p:cNvSpPr/>
            <p:nvPr/>
          </p:nvSpPr>
          <p:spPr>
            <a:xfrm>
              <a:off x="8880764" y="2422115"/>
              <a:ext cx="2175163" cy="1277049"/>
            </a:xfrm>
            <a:prstGeom prst="rect">
              <a:avLst/>
            </a:prstGeom>
            <a:noFill/>
            <a:ln w="2857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13B3560A-97CB-0F4A-96E7-BEAD241995F8}"/>
                </a:ext>
                <a:ext uri="{C183D7F6-B498-43B3-948B-1728B52AA6E4}">
                  <adec:decorative xmlns:adec="http://schemas.microsoft.com/office/drawing/2017/decorative" val="1"/>
                </a:ext>
              </a:extLst>
            </p:cNvPr>
            <p:cNvSpPr/>
            <p:nvPr/>
          </p:nvSpPr>
          <p:spPr>
            <a:xfrm>
              <a:off x="8797636" y="2254841"/>
              <a:ext cx="2341417" cy="221673"/>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Rak 26">
              <a:extLst>
                <a:ext uri="{FF2B5EF4-FFF2-40B4-BE49-F238E27FC236}">
                  <a16:creationId xmlns:a16="http://schemas.microsoft.com/office/drawing/2014/main" id="{3A024BDA-EE6E-D749-8FF4-1BA0116F5479}"/>
                </a:ext>
                <a:ext uri="{C183D7F6-B498-43B3-948B-1728B52AA6E4}">
                  <adec:decorative xmlns:adec="http://schemas.microsoft.com/office/drawing/2017/decorative" val="1"/>
                </a:ext>
              </a:extLst>
            </p:cNvPr>
            <p:cNvCxnSpPr>
              <a:cxnSpLocks/>
            </p:cNvCxnSpPr>
            <p:nvPr/>
          </p:nvCxnSpPr>
          <p:spPr>
            <a:xfrm flipH="1">
              <a:off x="9968346" y="3699164"/>
              <a:ext cx="1" cy="1939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0D4F6A4B-E639-7A49-9F28-0F727C1C7D66}"/>
                </a:ext>
                <a:ext uri="{C183D7F6-B498-43B3-948B-1728B52AA6E4}">
                  <adec:decorative xmlns:adec="http://schemas.microsoft.com/office/drawing/2017/decorative" val="1"/>
                </a:ext>
              </a:extLst>
            </p:cNvPr>
            <p:cNvCxnSpPr>
              <a:cxnSpLocks/>
            </p:cNvCxnSpPr>
            <p:nvPr/>
          </p:nvCxnSpPr>
          <p:spPr>
            <a:xfrm>
              <a:off x="9835378" y="3893127"/>
              <a:ext cx="26593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41964D51-70A0-3B40-90DA-77CD9C5F7044}"/>
                </a:ext>
                <a:ext uri="{C183D7F6-B498-43B3-948B-1728B52AA6E4}">
                  <adec:decorative xmlns:adec="http://schemas.microsoft.com/office/drawing/2017/decorative" val="1"/>
                </a:ext>
              </a:extLst>
            </p:cNvPr>
            <p:cNvCxnSpPr>
              <a:cxnSpLocks/>
            </p:cNvCxnSpPr>
            <p:nvPr/>
          </p:nvCxnSpPr>
          <p:spPr>
            <a:xfrm>
              <a:off x="9255569" y="2837575"/>
              <a:ext cx="1444891" cy="0"/>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5" name="Rubrik 1" descr="Text - Kör alltid denna PowerPoint &#10;i presentationsläge och använd navigationsknapparna för att säkerställa funktionaliteten &#10;">
            <a:extLst>
              <a:ext uri="{FF2B5EF4-FFF2-40B4-BE49-F238E27FC236}">
                <a16:creationId xmlns:a16="http://schemas.microsoft.com/office/drawing/2014/main" id="{22619555-1817-564B-92B9-EE4FECA85FEE}"/>
              </a:ext>
            </a:extLst>
          </p:cNvPr>
          <p:cNvSpPr txBox="1">
            <a:spLocks/>
          </p:cNvSpPr>
          <p:nvPr/>
        </p:nvSpPr>
        <p:spPr>
          <a:xfrm>
            <a:off x="8427672" y="3658150"/>
            <a:ext cx="3107836" cy="140381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Kör alltid denna PowerPoint </a:t>
            </a:r>
            <a:br>
              <a:rPr lang="sv-SE" sz="1600" dirty="0">
                <a:solidFill>
                  <a:schemeClr val="tx2"/>
                </a:solidFill>
              </a:rPr>
            </a:br>
            <a:r>
              <a:rPr lang="sv-SE" sz="1600" dirty="0">
                <a:solidFill>
                  <a:schemeClr val="tx2"/>
                </a:solidFill>
              </a:rPr>
              <a:t>i </a:t>
            </a:r>
            <a:r>
              <a:rPr lang="sv-SE" sz="1600" b="1" dirty="0">
                <a:solidFill>
                  <a:schemeClr val="tx2"/>
                </a:solidFill>
              </a:rPr>
              <a:t>presentationsläge</a:t>
            </a:r>
            <a:r>
              <a:rPr lang="sv-SE" sz="1600" dirty="0">
                <a:solidFill>
                  <a:schemeClr val="tx2"/>
                </a:solidFill>
              </a:rPr>
              <a:t> och använd </a:t>
            </a:r>
            <a:r>
              <a:rPr lang="sv-SE" sz="1600" b="1" dirty="0">
                <a:solidFill>
                  <a:schemeClr val="tx2"/>
                </a:solidFill>
              </a:rPr>
              <a:t>navigationsknapparna</a:t>
            </a:r>
            <a:r>
              <a:rPr lang="sv-SE" sz="1600" dirty="0">
                <a:solidFill>
                  <a:schemeClr val="tx2"/>
                </a:solidFill>
              </a:rPr>
              <a:t> för att säkerställa funktionaliteten </a:t>
            </a:r>
          </a:p>
        </p:txBody>
      </p:sp>
      <p:sp>
        <p:nvSpPr>
          <p:cNvPr id="4" name="Rektangel 3" descr="Plustecken för att läsa mer om hur vi för statistik">
            <a:hlinkClick r:id="rId3" action="ppaction://hlinksldjump"/>
            <a:extLst>
              <a:ext uri="{FF2B5EF4-FFF2-40B4-BE49-F238E27FC236}">
                <a16:creationId xmlns:a16="http://schemas.microsoft.com/office/drawing/2014/main" id="{FD06B204-8C96-B54B-A82A-8FB628CFCB18}"/>
              </a:ext>
            </a:extLst>
          </p:cNvPr>
          <p:cNvSpPr/>
          <p:nvPr/>
        </p:nvSpPr>
        <p:spPr>
          <a:xfrm>
            <a:off x="479425" y="4030101"/>
            <a:ext cx="3816375"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 för att fortsätta till årsstatistiken">
            <a:hlinkClick r:id="rId4" action="ppaction://hlinksldjump"/>
            <a:extLst>
              <a:ext uri="{FF2B5EF4-FFF2-40B4-BE49-F238E27FC236}">
                <a16:creationId xmlns:a16="http://schemas.microsoft.com/office/drawing/2014/main" id="{25AEBA36-C955-B042-A64B-D2970A996FF2}"/>
              </a:ext>
            </a:extLst>
          </p:cNvPr>
          <p:cNvSpPr/>
          <p:nvPr/>
        </p:nvSpPr>
        <p:spPr>
          <a:xfrm>
            <a:off x="479425" y="4599127"/>
            <a:ext cx="3816375"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58761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endParaRPr lang="sv-SE" dirty="0"/>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7609466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955476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29F09ACC-D0EC-5242-922F-614F82B27AD5}"/>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49424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9301567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3837109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470D3E2B-0450-114B-ACA9-BD74132C3D8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909B2D37-F90F-8748-985D-F988C71DDD8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6DF035E9-55BC-DE4A-AE7F-62D89C3191BA}"/>
              </a:ext>
            </a:extLst>
          </p:cNvPr>
          <p:cNvSpPr/>
          <p:nvPr/>
        </p:nvSpPr>
        <p:spPr>
          <a:xfrm>
            <a:off x="9310255" y="249382"/>
            <a:ext cx="994884"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D478286F-3FD4-9543-9662-8A133BA0FEBD}"/>
              </a:ext>
            </a:extLst>
          </p:cNvPr>
          <p:cNvSpPr/>
          <p:nvPr/>
        </p:nvSpPr>
        <p:spPr>
          <a:xfrm>
            <a:off x="774565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1DE01E3A-56C9-E44F-941B-E3991C3C34C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35208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nu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Snus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5982548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011047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8DEBCC9E-3C7A-0240-B855-2E63463AAD1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EBAD027A-BBBA-1448-BF3B-B34E4CE0B94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9C7DB443-B44C-0246-8792-DA0E49BC7B34}"/>
              </a:ext>
            </a:extLst>
          </p:cNvPr>
          <p:cNvSpPr/>
          <p:nvPr/>
        </p:nvSpPr>
        <p:spPr>
          <a:xfrm>
            <a:off x="9351817" y="304800"/>
            <a:ext cx="953321"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8C3D30A5-3967-074F-835A-85A49C6576BF}"/>
              </a:ext>
            </a:extLst>
          </p:cNvPr>
          <p:cNvSpPr/>
          <p:nvPr/>
        </p:nvSpPr>
        <p:spPr>
          <a:xfrm>
            <a:off x="769024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E74D4B92-E2B9-F249-9D06-AC96DAD12A01}"/>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083444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för nästa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Öst">
            <a:hlinkClick r:id="rId2" action="ppaction://hlinksldjump"/>
            <a:extLst>
              <a:ext uri="{FF2B5EF4-FFF2-40B4-BE49-F238E27FC236}">
                <a16:creationId xmlns:a16="http://schemas.microsoft.com/office/drawing/2014/main" id="{73722297-DC9C-854C-AF83-0167F87C58A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Öst">
            <a:hlinkClick r:id="rId2" action="ppaction://hlinksldjump"/>
            <a:extLst>
              <a:ext uri="{FF2B5EF4-FFF2-40B4-BE49-F238E27FC236}">
                <a16:creationId xmlns:a16="http://schemas.microsoft.com/office/drawing/2014/main" id="{7FAA1DDE-6F40-6F4B-BCF1-45429E666C1D}"/>
              </a:ext>
            </a:extLst>
          </p:cNvPr>
          <p:cNvSpPr/>
          <p:nvPr/>
        </p:nvSpPr>
        <p:spPr>
          <a:xfrm>
            <a:off x="9379527" y="249382"/>
            <a:ext cx="925612"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baka till Lokal beslagsstatistik">
            <a:hlinkClick r:id="rId3" action="ppaction://hlinksldjump"/>
            <a:extLst>
              <a:ext uri="{FF2B5EF4-FFF2-40B4-BE49-F238E27FC236}">
                <a16:creationId xmlns:a16="http://schemas.microsoft.com/office/drawing/2014/main" id="{41360AD4-3624-8846-ADEB-7D62BDE8C8AC}"/>
              </a:ext>
            </a:extLst>
          </p:cNvPr>
          <p:cNvSpPr/>
          <p:nvPr/>
        </p:nvSpPr>
        <p:spPr>
          <a:xfrm>
            <a:off x="7676388"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Öst">
            <a:hlinkClick r:id="rId4" action="ppaction://hlinksldjump"/>
            <a:extLst>
              <a:ext uri="{FF2B5EF4-FFF2-40B4-BE49-F238E27FC236}">
                <a16:creationId xmlns:a16="http://schemas.microsoft.com/office/drawing/2014/main" id="{FCAC7D6C-ADE7-DC48-B1F3-880BE873023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54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7188174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2311237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4BDBD616-3686-F24B-B814-FB107ADD58E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för nästa sida">
            <a:hlinkClick r:id="" action="ppaction://hlinkshowjump?jump=previousslide"/>
            <a:extLst>
              <a:ext uri="{FF2B5EF4-FFF2-40B4-BE49-F238E27FC236}">
                <a16:creationId xmlns:a16="http://schemas.microsoft.com/office/drawing/2014/main" id="{98583CAB-0A87-C44F-934E-A55922EB61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AAEC69A0-4E9E-0A46-BA5C-5CA28EC34489}"/>
              </a:ext>
            </a:extLst>
          </p:cNvPr>
          <p:cNvSpPr/>
          <p:nvPr/>
        </p:nvSpPr>
        <p:spPr>
          <a:xfrm>
            <a:off x="9282545" y="263236"/>
            <a:ext cx="1022594"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542E8B1-E72F-654E-AF35-688E82124E83}"/>
              </a:ext>
            </a:extLst>
          </p:cNvPr>
          <p:cNvSpPr/>
          <p:nvPr/>
        </p:nvSpPr>
        <p:spPr>
          <a:xfrm>
            <a:off x="771794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17123CD0-5FED-DA4D-A858-F5965A48E790}"/>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A622C8EC-AA75-FB44-B5A9-EE18031D7BA0}"/>
              </a:ext>
            </a:extLst>
          </p:cNvPr>
          <p:cNvSpPr txBox="1"/>
          <p:nvPr/>
        </p:nvSpPr>
        <p:spPr>
          <a:xfrm>
            <a:off x="400833" y="6463431"/>
            <a:ext cx="4100803" cy="215444"/>
          </a:xfrm>
          <a:prstGeom prst="rect">
            <a:avLst/>
          </a:prstGeom>
          <a:noFill/>
        </p:spPr>
        <p:txBody>
          <a:bodyPr wrap="none" rtlCol="0">
            <a:spAutoFit/>
          </a:bodyPr>
          <a:lstStyle/>
          <a:p>
            <a:r>
              <a:rPr lang="sv-SE" sz="800" i="1" dirty="0"/>
              <a:t>2020 - Exklusive hävda (återlämnade) beslag är utfallet 8 beslag och 14 </a:t>
            </a:r>
            <a:r>
              <a:rPr lang="sv-SE" sz="800" i="1" dirty="0" err="1"/>
              <a:t>st</a:t>
            </a:r>
            <a:r>
              <a:rPr lang="sv-SE" sz="800" i="1" dirty="0"/>
              <a:t> skjutvapen.</a:t>
            </a:r>
          </a:p>
        </p:txBody>
      </p:sp>
    </p:spTree>
    <p:extLst>
      <p:ext uri="{BB962C8B-B14F-4D97-AF65-F5344CB8AC3E}">
        <p14:creationId xmlns:p14="http://schemas.microsoft.com/office/powerpoint/2010/main" val="10423830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0247733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66154180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3592F170-D70C-BF42-BAE6-6446FDF92B6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B65357B0-C1F9-3046-AD6E-918A48CF078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E486BE74-4C99-8841-8079-BE8A88222648}"/>
              </a:ext>
            </a:extLst>
          </p:cNvPr>
          <p:cNvSpPr/>
          <p:nvPr/>
        </p:nvSpPr>
        <p:spPr>
          <a:xfrm>
            <a:off x="9365673" y="290944"/>
            <a:ext cx="939466"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03A0F18E-C5E5-1F4C-B6A0-3FD8BA5000E4}"/>
              </a:ext>
            </a:extLst>
          </p:cNvPr>
          <p:cNvSpPr/>
          <p:nvPr/>
        </p:nvSpPr>
        <p:spPr>
          <a:xfrm>
            <a:off x="766253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EDA16ECF-560F-164E-9952-3D85169D31A9}"/>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88281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1788281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7581742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Länk tillbaka till Brottsbekämpningsområde Öst">
            <a:hlinkClick r:id="rId4" action="ppaction://hlinksldjump"/>
            <a:extLst>
              <a:ext uri="{FF2B5EF4-FFF2-40B4-BE49-F238E27FC236}">
                <a16:creationId xmlns:a16="http://schemas.microsoft.com/office/drawing/2014/main" id="{070A8C82-6D80-E24A-B303-F2980817F0E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2BF56CD5-44FA-E646-A9B9-7362C33D9AA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A55461CC-6A3F-DB46-AE8A-01F250C5C493}"/>
              </a:ext>
            </a:extLst>
          </p:cNvPr>
          <p:cNvSpPr/>
          <p:nvPr/>
        </p:nvSpPr>
        <p:spPr>
          <a:xfrm>
            <a:off x="9324109" y="263236"/>
            <a:ext cx="981030"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290B1A77-56F6-D34C-9B87-C62523596015}"/>
              </a:ext>
            </a:extLst>
          </p:cNvPr>
          <p:cNvSpPr/>
          <p:nvPr/>
        </p:nvSpPr>
        <p:spPr>
          <a:xfrm>
            <a:off x="766253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Öst Total">
            <a:hlinkClick r:id="rId6" action="ppaction://hlinksldjump"/>
            <a:extLst>
              <a:ext uri="{FF2B5EF4-FFF2-40B4-BE49-F238E27FC236}">
                <a16:creationId xmlns:a16="http://schemas.microsoft.com/office/drawing/2014/main" id="{02E5E69A-E6E2-A947-9980-1CAC508F24D2}"/>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69917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8922754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8748881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F849A0CE-550C-6D4A-BAE0-567230DD740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Öst">
            <a:hlinkClick r:id="rId4" action="ppaction://hlinksldjump"/>
            <a:extLst>
              <a:ext uri="{FF2B5EF4-FFF2-40B4-BE49-F238E27FC236}">
                <a16:creationId xmlns:a16="http://schemas.microsoft.com/office/drawing/2014/main" id="{018BC692-4A9E-AE4F-9357-114497207E1C}"/>
              </a:ext>
            </a:extLst>
          </p:cNvPr>
          <p:cNvSpPr/>
          <p:nvPr/>
        </p:nvSpPr>
        <p:spPr>
          <a:xfrm>
            <a:off x="9296399" y="277090"/>
            <a:ext cx="1008739" cy="30710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5" action="ppaction://hlinksldjump"/>
            <a:extLst>
              <a:ext uri="{FF2B5EF4-FFF2-40B4-BE49-F238E27FC236}">
                <a16:creationId xmlns:a16="http://schemas.microsoft.com/office/drawing/2014/main" id="{1234B55C-3C40-5948-90DE-CC8A21168B4D}"/>
              </a:ext>
            </a:extLst>
          </p:cNvPr>
          <p:cNvSpPr/>
          <p:nvPr/>
        </p:nvSpPr>
        <p:spPr>
          <a:xfrm>
            <a:off x="77179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Total">
            <a:hlinkClick r:id="rId6" action="ppaction://hlinksldjump"/>
            <a:extLst>
              <a:ext uri="{FF2B5EF4-FFF2-40B4-BE49-F238E27FC236}">
                <a16:creationId xmlns:a16="http://schemas.microsoft.com/office/drawing/2014/main" id="{FEAA70A0-524A-CF49-91A0-2B164B3374E3}"/>
              </a:ext>
            </a:extLst>
          </p:cNvPr>
          <p:cNvSpPr/>
          <p:nvPr/>
        </p:nvSpPr>
        <p:spPr>
          <a:xfrm>
            <a:off x="10566018" y="252200"/>
            <a:ext cx="3518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53533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Öst">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område Öst</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4808207" cy="36800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50926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rland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Arlanda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Arland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763936322"/>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43</a:t>
                      </a:r>
                    </a:p>
                  </a:txBody>
                  <a:tcPr/>
                </a:tc>
                <a:tc>
                  <a:txBody>
                    <a:bodyPr/>
                    <a:lstStyle/>
                    <a:p>
                      <a:pPr algn="l" fontAlgn="b"/>
                      <a:r>
                        <a:rPr lang="sv-SE" sz="1000" b="0" i="0" u="none" strike="noStrike" dirty="0">
                          <a:solidFill>
                            <a:srgbClr val="000000"/>
                          </a:solidFill>
                          <a:effectLst/>
                          <a:latin typeface="+mn-lt"/>
                        </a:rPr>
                        <a:t>1,7</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54</a:t>
                      </a:r>
                    </a:p>
                  </a:txBody>
                  <a:tcPr/>
                </a:tc>
                <a:tc>
                  <a:txBody>
                    <a:bodyPr/>
                    <a:lstStyle/>
                    <a:p>
                      <a:pPr algn="l" fontAlgn="b"/>
                      <a:r>
                        <a:rPr lang="sv-SE" sz="1000" b="0" i="0" u="none" strike="noStrike" dirty="0">
                          <a:solidFill>
                            <a:srgbClr val="000000"/>
                          </a:solidFill>
                          <a:effectLst/>
                          <a:latin typeface="+mn-lt"/>
                        </a:rPr>
                        <a:t>1,2</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787</a:t>
                      </a:r>
                    </a:p>
                  </a:txBody>
                  <a:tcPr/>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247</a:t>
                      </a:r>
                    </a:p>
                  </a:txBody>
                  <a:tcPr anchor="b"/>
                </a:tc>
                <a:tc>
                  <a:txBody>
                    <a:bodyPr/>
                    <a:lstStyle/>
                    <a:p>
                      <a:pPr algn="l" fontAlgn="b"/>
                      <a:r>
                        <a:rPr lang="sv-SE" sz="1000" b="0" i="0" u="none" strike="noStrike" dirty="0">
                          <a:solidFill>
                            <a:srgbClr val="000000"/>
                          </a:solidFill>
                          <a:effectLst/>
                          <a:latin typeface="+mn-lt"/>
                        </a:rPr>
                        <a:t>35,9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206</a:t>
                      </a:r>
                    </a:p>
                  </a:txBody>
                  <a:tcPr anchor="b"/>
                </a:tc>
                <a:tc>
                  <a:txBody>
                    <a:bodyPr/>
                    <a:lstStyle/>
                    <a:p>
                      <a:pPr algn="l" fontAlgn="b"/>
                      <a:r>
                        <a:rPr lang="sv-SE" sz="1000" b="0" i="0" u="none" strike="noStrike" dirty="0">
                          <a:solidFill>
                            <a:srgbClr val="000000"/>
                          </a:solidFill>
                          <a:effectLst/>
                          <a:latin typeface="+mn-lt"/>
                        </a:rPr>
                        <a:t>59,1</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171</a:t>
                      </a:r>
                    </a:p>
                  </a:txBody>
                  <a:tcPr anchor="b"/>
                </a:tc>
                <a:tc>
                  <a:txBody>
                    <a:bodyPr/>
                    <a:lstStyle/>
                    <a:p>
                      <a:pPr algn="l" fontAlgn="b"/>
                      <a:r>
                        <a:rPr lang="sv-SE" sz="1000" b="0" i="0" u="none" strike="noStrike">
                          <a:solidFill>
                            <a:srgbClr val="000000"/>
                          </a:solidFill>
                          <a:effectLst/>
                          <a:latin typeface="+mn-lt"/>
                        </a:rPr>
                        <a:t>15,2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124</a:t>
                      </a:r>
                    </a:p>
                  </a:txBody>
                  <a:tcPr anchor="b"/>
                </a:tc>
                <a:tc>
                  <a:txBody>
                    <a:bodyPr/>
                    <a:lstStyle/>
                    <a:p>
                      <a:pPr algn="l" fontAlgn="b"/>
                      <a:r>
                        <a:rPr lang="sv-SE" sz="1000" b="0" i="0" u="none" strike="noStrike" dirty="0">
                          <a:solidFill>
                            <a:srgbClr val="000000"/>
                          </a:solidFill>
                          <a:effectLst/>
                          <a:latin typeface="+mn-lt"/>
                        </a:rPr>
                        <a:t>22,7</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350</a:t>
                      </a:r>
                    </a:p>
                  </a:txBody>
                  <a:tcPr anchor="b"/>
                </a:tc>
                <a:tc>
                  <a:txBody>
                    <a:bodyPr/>
                    <a:lstStyle/>
                    <a:p>
                      <a:pPr algn="l" fontAlgn="b"/>
                      <a:r>
                        <a:rPr lang="sv-SE" sz="1000" b="0" i="0" u="none" strike="noStrike">
                          <a:solidFill>
                            <a:srgbClr val="000000"/>
                          </a:solidFill>
                          <a:effectLst/>
                          <a:latin typeface="+mn-lt"/>
                        </a:rPr>
                        <a:t>580 624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204</a:t>
                      </a:r>
                    </a:p>
                  </a:txBody>
                  <a:tcPr anchor="b"/>
                </a:tc>
                <a:tc>
                  <a:txBody>
                    <a:bodyPr/>
                    <a:lstStyle/>
                    <a:p>
                      <a:pPr algn="l" fontAlgn="b"/>
                      <a:r>
                        <a:rPr lang="sv-SE" sz="1000" b="0" i="0" u="none" strike="noStrike" dirty="0">
                          <a:solidFill>
                            <a:srgbClr val="000000"/>
                          </a:solidFill>
                          <a:effectLst/>
                          <a:latin typeface="+mn-lt"/>
                        </a:rPr>
                        <a:t>362 283</a:t>
                      </a: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128</a:t>
                      </a:r>
                    </a:p>
                  </a:txBody>
                  <a:tcPr anchor="b"/>
                </a:tc>
                <a:tc>
                  <a:txBody>
                    <a:bodyPr/>
                    <a:lstStyle/>
                    <a:p>
                      <a:pPr algn="l" fontAlgn="b"/>
                      <a:r>
                        <a:rPr lang="sv-SE" sz="1000" b="0" i="0" u="none" strike="noStrike" dirty="0">
                          <a:solidFill>
                            <a:srgbClr val="000000"/>
                          </a:solidFill>
                          <a:effectLst/>
                          <a:latin typeface="+mn-lt"/>
                        </a:rPr>
                        <a:t>4,4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55</a:t>
                      </a:r>
                    </a:p>
                  </a:txBody>
                  <a:tcPr anchor="b"/>
                </a:tc>
                <a:tc>
                  <a:txBody>
                    <a:bodyPr/>
                    <a:lstStyle/>
                    <a:p>
                      <a:pPr algn="l" fontAlgn="b"/>
                      <a:r>
                        <a:rPr lang="sv-SE" sz="1000" b="0" i="0" u="none" strike="noStrike" dirty="0">
                          <a:solidFill>
                            <a:srgbClr val="000000"/>
                          </a:solidFill>
                          <a:effectLst/>
                          <a:latin typeface="+mn-lt"/>
                        </a:rPr>
                        <a:t>3,0</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29</a:t>
                      </a:r>
                    </a:p>
                  </a:txBody>
                  <a:tcPr anchor="b"/>
                </a:tc>
                <a:tc>
                  <a:txBody>
                    <a:bodyPr/>
                    <a:lstStyle/>
                    <a:p>
                      <a:pPr algn="l" fontAlgn="b"/>
                      <a:r>
                        <a:rPr lang="sv-SE" sz="1000" b="0" i="0" u="none" strike="noStrike">
                          <a:solidFill>
                            <a:srgbClr val="000000"/>
                          </a:solidFill>
                          <a:effectLst/>
                          <a:latin typeface="+mn-lt"/>
                        </a:rPr>
                        <a:t>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0,7</a:t>
                      </a:r>
                    </a:p>
                  </a:txBody>
                  <a:tcPr anchor="b"/>
                </a:tc>
                <a:extLst>
                  <a:ext uri="{0D108BD9-81ED-4DB2-BD59-A6C34878D82A}">
                    <a16:rowId xmlns:a16="http://schemas.microsoft.com/office/drawing/2014/main" val="763952690"/>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277</a:t>
                      </a:r>
                    </a:p>
                  </a:txBody>
                  <a:tcPr anchor="b"/>
                </a:tc>
                <a:tc>
                  <a:txBody>
                    <a:bodyPr/>
                    <a:lstStyle/>
                    <a:p>
                      <a:pPr algn="l" fontAlgn="b"/>
                      <a:r>
                        <a:rPr lang="sv-SE" sz="1000" b="0" i="0" u="none" strike="noStrike">
                          <a:solidFill>
                            <a:srgbClr val="000000"/>
                          </a:solidFill>
                          <a:effectLst/>
                          <a:latin typeface="+mn-lt"/>
                        </a:rPr>
                        <a:t>30 957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213</a:t>
                      </a:r>
                    </a:p>
                  </a:txBody>
                  <a:tcPr anchor="b"/>
                </a:tc>
                <a:tc>
                  <a:txBody>
                    <a:bodyPr/>
                    <a:lstStyle/>
                    <a:p>
                      <a:pPr algn="l" fontAlgn="b"/>
                      <a:r>
                        <a:rPr lang="sv-SE" sz="1000" b="0" i="0" u="none" strike="noStrike" dirty="0">
                          <a:solidFill>
                            <a:srgbClr val="000000"/>
                          </a:solidFill>
                          <a:effectLst/>
                          <a:latin typeface="+mn-lt"/>
                        </a:rPr>
                        <a:t>63 203</a:t>
                      </a:r>
                    </a:p>
                  </a:txBody>
                  <a:tcPr anchor="b"/>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37</a:t>
                      </a:r>
                    </a:p>
                  </a:txBody>
                  <a:tcPr anchor="b"/>
                </a:tc>
                <a:tc>
                  <a:txBody>
                    <a:bodyPr/>
                    <a:lstStyle/>
                    <a:p>
                      <a:pPr algn="l" fontAlgn="b"/>
                      <a:r>
                        <a:rPr lang="sv-SE" sz="1000" b="0" i="0" u="none" strike="noStrike" dirty="0">
                          <a:solidFill>
                            <a:srgbClr val="000000"/>
                          </a:solidFill>
                          <a:effectLst/>
                          <a:latin typeface="+mn-lt"/>
                        </a:rPr>
                        <a:t>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23</a:t>
                      </a:r>
                    </a:p>
                  </a:txBody>
                  <a:tcPr anchor="b"/>
                </a:tc>
                <a:tc>
                  <a:txBody>
                    <a:bodyPr/>
                    <a:lstStyle/>
                    <a:p>
                      <a:pPr algn="l" fontAlgn="b"/>
                      <a:r>
                        <a:rPr lang="sv-SE" sz="1000" b="0" i="0" u="none" strike="noStrike" dirty="0">
                          <a:solidFill>
                            <a:srgbClr val="000000"/>
                          </a:solidFill>
                          <a:effectLst/>
                          <a:latin typeface="+mn-lt"/>
                        </a:rPr>
                        <a:t>3,2</a:t>
                      </a:r>
                    </a:p>
                  </a:txBody>
                  <a:tcPr anchor="b"/>
                </a:tc>
                <a:extLst>
                  <a:ext uri="{0D108BD9-81ED-4DB2-BD59-A6C34878D82A}">
                    <a16:rowId xmlns:a16="http://schemas.microsoft.com/office/drawing/2014/main" val="3644811822"/>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50</a:t>
                      </a:r>
                    </a:p>
                  </a:txBody>
                  <a:tcPr anchor="b"/>
                </a:tc>
                <a:tc>
                  <a:txBody>
                    <a:bodyPr/>
                    <a:lstStyle/>
                    <a:p>
                      <a:pPr algn="l" fontAlgn="b"/>
                      <a:r>
                        <a:rPr lang="sv-SE" sz="1000" b="0" i="0" u="none" strike="noStrike" dirty="0">
                          <a:solidFill>
                            <a:srgbClr val="000000"/>
                          </a:solidFill>
                          <a:effectLst/>
                          <a:latin typeface="+mn-lt"/>
                        </a:rPr>
                        <a:t>3004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33</a:t>
                      </a:r>
                    </a:p>
                  </a:txBody>
                  <a:tcPr anchor="b"/>
                </a:tc>
                <a:tc>
                  <a:txBody>
                    <a:bodyPr/>
                    <a:lstStyle/>
                    <a:p>
                      <a:pPr algn="l" fontAlgn="b"/>
                      <a:r>
                        <a:rPr lang="sv-SE" sz="1000" b="0" i="0" u="none" strike="noStrike" dirty="0">
                          <a:solidFill>
                            <a:srgbClr val="000000"/>
                          </a:solidFill>
                          <a:effectLst/>
                          <a:latin typeface="+mn-lt"/>
                        </a:rPr>
                        <a:t>2 754</a:t>
                      </a:r>
                    </a:p>
                  </a:txBody>
                  <a:tcPr anchor="b"/>
                </a:tc>
                <a:extLst>
                  <a:ext uri="{0D108BD9-81ED-4DB2-BD59-A6C34878D82A}">
                    <a16:rowId xmlns:a16="http://schemas.microsoft.com/office/drawing/2014/main" val="1171271919"/>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64</a:t>
                      </a:r>
                    </a:p>
                  </a:txBody>
                  <a:tcPr anchor="b"/>
                </a:tc>
                <a:extLst>
                  <a:ext uri="{0D108BD9-81ED-4DB2-BD59-A6C34878D82A}">
                    <a16:rowId xmlns:a16="http://schemas.microsoft.com/office/drawing/2014/main" val="1930854990"/>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215</a:t>
                      </a:r>
                    </a:p>
                  </a:txBody>
                  <a:tcPr anchor="b"/>
                </a:tc>
                <a:tc>
                  <a:txBody>
                    <a:bodyPr/>
                    <a:lstStyle/>
                    <a:p>
                      <a:pPr algn="l" fontAlgn="b"/>
                      <a:r>
                        <a:rPr lang="sv-SE" sz="1000" b="0" i="0" u="none" strike="noStrike" dirty="0">
                          <a:solidFill>
                            <a:srgbClr val="000000"/>
                          </a:solidFill>
                          <a:effectLst/>
                          <a:latin typeface="+mn-lt"/>
                        </a:rPr>
                        <a:t>308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554</a:t>
                      </a:r>
                    </a:p>
                  </a:txBody>
                  <a:tcPr anchor="b"/>
                </a:tc>
                <a:tc>
                  <a:txBody>
                    <a:bodyPr/>
                    <a:lstStyle/>
                    <a:p>
                      <a:pPr algn="l" fontAlgn="b"/>
                      <a:r>
                        <a:rPr lang="sv-SE" sz="1000" b="0" i="0" u="none" strike="noStrike" dirty="0">
                          <a:solidFill>
                            <a:srgbClr val="000000"/>
                          </a:solidFill>
                          <a:effectLst/>
                          <a:latin typeface="+mn-lt"/>
                        </a:rPr>
                        <a:t>825</a:t>
                      </a:r>
                    </a:p>
                  </a:txBody>
                  <a:tcPr anchor="b"/>
                </a:tc>
                <a:extLst>
                  <a:ext uri="{0D108BD9-81ED-4DB2-BD59-A6C34878D82A}">
                    <a16:rowId xmlns:a16="http://schemas.microsoft.com/office/drawing/2014/main" val="557460513"/>
                  </a:ext>
                </a:extLst>
              </a:tr>
              <a:tr h="220839">
                <a:tc>
                  <a:txBody>
                    <a:bodyPr/>
                    <a:lstStyle/>
                    <a:p>
                      <a:pPr algn="l" fontAlgn="b"/>
                      <a:r>
                        <a:rPr lang="sv-SE" sz="1000" b="0" i="0" u="none" strike="noStrike">
                          <a:solidFill>
                            <a:srgbClr val="000000"/>
                          </a:solidFill>
                          <a:effectLst/>
                          <a:latin typeface="+mn-lt"/>
                        </a:rPr>
                        <a:t>Fentanyl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005330363"/>
                  </a:ext>
                </a:extLst>
              </a:tr>
              <a:tr h="220839">
                <a:tc>
                  <a:txBody>
                    <a:bodyPr/>
                    <a:lstStyle/>
                    <a:p>
                      <a:pPr algn="l" fontAlgn="b"/>
                      <a:r>
                        <a:rPr lang="sv-SE" sz="1000" b="0" i="0" u="none" strike="noStrike">
                          <a:solidFill>
                            <a:srgbClr val="000000"/>
                          </a:solidFill>
                          <a:effectLst/>
                          <a:latin typeface="+mn-lt"/>
                        </a:rPr>
                        <a:t>Fentanyl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2</a:t>
                      </a:r>
                    </a:p>
                  </a:txBody>
                  <a:tcPr/>
                </a:tc>
                <a:extLst>
                  <a:ext uri="{0D108BD9-81ED-4DB2-BD59-A6C34878D82A}">
                    <a16:rowId xmlns:a16="http://schemas.microsoft.com/office/drawing/2014/main" val="4202942822"/>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47</a:t>
                      </a:r>
                    </a:p>
                  </a:txBody>
                  <a:tcPr/>
                </a:tc>
                <a:tc>
                  <a:txBody>
                    <a:bodyPr/>
                    <a:lstStyle/>
                    <a:p>
                      <a:pPr algn="l" fontAlgn="b"/>
                      <a:r>
                        <a:rPr lang="sv-SE" sz="1000" b="0" i="0" u="none" strike="noStrike" dirty="0">
                          <a:solidFill>
                            <a:srgbClr val="000000"/>
                          </a:solidFill>
                          <a:effectLst/>
                          <a:latin typeface="+mn-lt"/>
                        </a:rPr>
                        <a:t>5,3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19</a:t>
                      </a:r>
                    </a:p>
                  </a:txBody>
                  <a:tcPr/>
                </a:tc>
                <a:tc>
                  <a:txBody>
                    <a:bodyPr/>
                    <a:lstStyle/>
                    <a:p>
                      <a:pPr algn="l" fontAlgn="b"/>
                      <a:r>
                        <a:rPr lang="sv-SE" sz="1000" b="0" i="0" u="none" strike="noStrike" dirty="0">
                          <a:solidFill>
                            <a:srgbClr val="000000"/>
                          </a:solidFill>
                          <a:effectLst/>
                          <a:latin typeface="+mn-lt"/>
                        </a:rPr>
                        <a:t>0,05</a:t>
                      </a:r>
                    </a:p>
                  </a:txBody>
                  <a:tcPr anchor="b"/>
                </a:tc>
                <a:extLst>
                  <a:ext uri="{0D108BD9-81ED-4DB2-BD59-A6C34878D82A}">
                    <a16:rowId xmlns:a16="http://schemas.microsoft.com/office/drawing/2014/main" val="199638198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Arlanda</a:t>
            </a:r>
          </a:p>
        </p:txBody>
      </p:sp>
      <p:sp>
        <p:nvSpPr>
          <p:cNvPr id="26" name="Rubrik 3" descr="Text Forts. nästa sida...">
            <a:extLst>
              <a:ext uri="{FF2B5EF4-FFF2-40B4-BE49-F238E27FC236}">
                <a16:creationId xmlns:a16="http://schemas.microsoft.com/office/drawing/2014/main" id="{12A8F985-AC5D-4149-B1D1-E80DD21D596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2" action="ppaction://hlinksldjump"/>
            <a:extLst>
              <a:ext uri="{FF2B5EF4-FFF2-40B4-BE49-F238E27FC236}">
                <a16:creationId xmlns:a16="http://schemas.microsoft.com/office/drawing/2014/main" id="{6530B15A-47C0-474F-A43B-418D7EA0A88F}"/>
              </a:ext>
            </a:extLst>
          </p:cNvPr>
          <p:cNvSpPr/>
          <p:nvPr/>
        </p:nvSpPr>
        <p:spPr>
          <a:xfrm>
            <a:off x="9157855" y="304800"/>
            <a:ext cx="954598"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Lokal beslagsstatistik">
            <a:hlinkClick r:id="rId3" action="ppaction://hlinksldjump"/>
            <a:extLst>
              <a:ext uri="{FF2B5EF4-FFF2-40B4-BE49-F238E27FC236}">
                <a16:creationId xmlns:a16="http://schemas.microsoft.com/office/drawing/2014/main" id="{B9091441-0FD4-6741-8D28-54941F51857A}"/>
              </a:ext>
            </a:extLst>
          </p:cNvPr>
          <p:cNvSpPr/>
          <p:nvPr/>
        </p:nvSpPr>
        <p:spPr>
          <a:xfrm>
            <a:off x="7469846"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Arlanda">
            <a:hlinkClick r:id="rId4" action="ppaction://hlinksldjump"/>
            <a:extLst>
              <a:ext uri="{FF2B5EF4-FFF2-40B4-BE49-F238E27FC236}">
                <a16:creationId xmlns:a16="http://schemas.microsoft.com/office/drawing/2014/main" id="{DBF76658-18D3-BA44-9F56-66ACF5C52A33}"/>
              </a:ext>
            </a:extLst>
          </p:cNvPr>
          <p:cNvSpPr/>
          <p:nvPr/>
        </p:nvSpPr>
        <p:spPr>
          <a:xfrm>
            <a:off x="10373332" y="252200"/>
            <a:ext cx="52324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65719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rland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Arlanda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Arland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483685482"/>
              </p:ext>
            </p:extLst>
          </p:nvPr>
        </p:nvGraphicFramePr>
        <p:xfrm>
          <a:off x="479425" y="1891950"/>
          <a:ext cx="11233151" cy="39624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43</a:t>
                      </a:r>
                    </a:p>
                  </a:txBody>
                  <a:tcPr anchor="b"/>
                </a:tc>
                <a:tc>
                  <a:txBody>
                    <a:bodyPr/>
                    <a:lstStyle/>
                    <a:p>
                      <a:pPr algn="l" fontAlgn="b"/>
                      <a:r>
                        <a:rPr lang="sv-SE" sz="1000" b="0" i="0" u="none" strike="noStrike" dirty="0">
                          <a:solidFill>
                            <a:srgbClr val="000000"/>
                          </a:solidFill>
                          <a:effectLst/>
                          <a:latin typeface="+mn-lt"/>
                        </a:rPr>
                        <a:t>267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105,2</a:t>
                      </a:r>
                    </a:p>
                  </a:txBody>
                  <a:tcPr anchor="b"/>
                </a:tc>
                <a:extLst>
                  <a:ext uri="{0D108BD9-81ED-4DB2-BD59-A6C34878D82A}">
                    <a16:rowId xmlns:a16="http://schemas.microsoft.com/office/drawing/2014/main" val="1518326049"/>
                  </a:ext>
                </a:extLst>
              </a:tr>
              <a:tr h="220839">
                <a:tc>
                  <a:txBody>
                    <a:bodyPr/>
                    <a:lstStyle/>
                    <a:p>
                      <a:pPr algn="l" fontAlgn="b"/>
                      <a:r>
                        <a:rPr lang="sv-SE" sz="1000" b="0" i="0" u="none" strike="noStrike">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90</a:t>
                      </a:r>
                    </a:p>
                  </a:txBody>
                  <a:tcPr anchor="b"/>
                </a:tc>
                <a:tc>
                  <a:txBody>
                    <a:bodyPr/>
                    <a:lstStyle/>
                    <a:p>
                      <a:pPr algn="l" fontAlgn="b"/>
                      <a:r>
                        <a:rPr lang="sv-SE" sz="1000" b="0" i="0" u="none" strike="noStrike" dirty="0">
                          <a:solidFill>
                            <a:srgbClr val="000000"/>
                          </a:solidFill>
                          <a:effectLst/>
                          <a:latin typeface="+mn-lt"/>
                        </a:rPr>
                        <a:t>399,7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22</a:t>
                      </a:r>
                    </a:p>
                  </a:txBody>
                  <a:tcPr anchor="b"/>
                </a:tc>
                <a:tc>
                  <a:txBody>
                    <a:bodyPr/>
                    <a:lstStyle/>
                    <a:p>
                      <a:pPr algn="l" fontAlgn="b"/>
                      <a:r>
                        <a:rPr lang="sv-SE" sz="1000" b="0" i="0" u="none" strike="noStrike" dirty="0">
                          <a:solidFill>
                            <a:srgbClr val="000000"/>
                          </a:solidFill>
                          <a:effectLst/>
                          <a:latin typeface="+mn-lt"/>
                        </a:rPr>
                        <a:t>146,6</a:t>
                      </a:r>
                    </a:p>
                  </a:txBody>
                  <a:tcPr anchor="b"/>
                </a:tc>
                <a:extLst>
                  <a:ext uri="{0D108BD9-81ED-4DB2-BD59-A6C34878D82A}">
                    <a16:rowId xmlns:a16="http://schemas.microsoft.com/office/drawing/2014/main" val="3262596204"/>
                  </a:ext>
                </a:extLst>
              </a:tr>
              <a:tr h="220839">
                <a:tc>
                  <a:txBody>
                    <a:bodyPr/>
                    <a:lstStyle/>
                    <a:p>
                      <a:pPr algn="l" fontAlgn="b"/>
                      <a:r>
                        <a:rPr lang="sv-SE" sz="1000" b="0" i="0" u="none" strike="noStrike">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35</a:t>
                      </a:r>
                    </a:p>
                  </a:txBody>
                  <a:tcPr anchor="b"/>
                </a:tc>
                <a:tc>
                  <a:txBody>
                    <a:bodyPr/>
                    <a:lstStyle/>
                    <a:p>
                      <a:pPr algn="l" fontAlgn="b"/>
                      <a:r>
                        <a:rPr lang="sv-SE" sz="1000" b="0" i="0" u="none" strike="noStrike" dirty="0">
                          <a:solidFill>
                            <a:srgbClr val="000000"/>
                          </a:solidFill>
                          <a:effectLst/>
                          <a:latin typeface="+mn-lt"/>
                        </a:rPr>
                        <a:t>2,8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46</a:t>
                      </a:r>
                    </a:p>
                  </a:txBody>
                  <a:tcPr anchor="b"/>
                </a:tc>
                <a:tc>
                  <a:txBody>
                    <a:bodyPr/>
                    <a:lstStyle/>
                    <a:p>
                      <a:pPr algn="l" fontAlgn="b"/>
                      <a:r>
                        <a:rPr lang="sv-SE" sz="1000" b="0" i="0" u="none" strike="noStrike" dirty="0">
                          <a:solidFill>
                            <a:srgbClr val="000000"/>
                          </a:solidFill>
                          <a:effectLst/>
                          <a:latin typeface="+mn-lt"/>
                        </a:rPr>
                        <a:t>3,8</a:t>
                      </a:r>
                    </a:p>
                  </a:txBody>
                  <a:tcPr anchor="b"/>
                </a:tc>
                <a:extLst>
                  <a:ext uri="{0D108BD9-81ED-4DB2-BD59-A6C34878D82A}">
                    <a16:rowId xmlns:a16="http://schemas.microsoft.com/office/drawing/2014/main" val="1178203273"/>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117</a:t>
                      </a:r>
                    </a:p>
                  </a:txBody>
                  <a:tcPr anchor="b"/>
                </a:tc>
                <a:tc>
                  <a:txBody>
                    <a:bodyPr/>
                    <a:lstStyle/>
                    <a:p>
                      <a:pPr algn="l" fontAlgn="b"/>
                      <a:r>
                        <a:rPr lang="sv-SE" sz="1000" b="0" i="0" u="none" strike="noStrike" dirty="0">
                          <a:solidFill>
                            <a:srgbClr val="000000"/>
                          </a:solidFill>
                          <a:effectLst/>
                          <a:latin typeface="+mn-lt"/>
                        </a:rPr>
                        <a:t>3 807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69</a:t>
                      </a:r>
                    </a:p>
                  </a:txBody>
                  <a:tcPr anchor="b"/>
                </a:tc>
                <a:tc>
                  <a:txBody>
                    <a:bodyPr/>
                    <a:lstStyle/>
                    <a:p>
                      <a:pPr algn="l" fontAlgn="b"/>
                      <a:r>
                        <a:rPr lang="sv-SE" sz="1000" b="0" i="0" u="none" strike="noStrike" dirty="0">
                          <a:solidFill>
                            <a:srgbClr val="000000"/>
                          </a:solidFill>
                          <a:effectLst/>
                          <a:latin typeface="+mn-lt"/>
                        </a:rPr>
                        <a:t>1 587</a:t>
                      </a:r>
                    </a:p>
                  </a:txBody>
                  <a:tcPr anchor="b"/>
                </a:tc>
                <a:extLst>
                  <a:ext uri="{0D108BD9-81ED-4DB2-BD59-A6C34878D82A}">
                    <a16:rowId xmlns:a16="http://schemas.microsoft.com/office/drawing/2014/main" val="503303293"/>
                  </a:ext>
                </a:extLst>
              </a:tr>
              <a:tr h="220839">
                <a:tc>
                  <a:txBody>
                    <a:bodyPr/>
                    <a:lstStyle/>
                    <a:p>
                      <a:pPr algn="l" fontAlgn="b"/>
                      <a:r>
                        <a:rPr lang="sv-SE" sz="1000" b="0" i="0" u="none" strike="noStrike">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22</a:t>
                      </a:r>
                    </a:p>
                  </a:txBody>
                  <a:tcPr anchor="b"/>
                </a:tc>
                <a:tc>
                  <a:txBody>
                    <a:bodyPr/>
                    <a:lstStyle/>
                    <a:p>
                      <a:pPr algn="l" fontAlgn="b"/>
                      <a:r>
                        <a:rPr lang="sv-SE" sz="1000" b="0" i="0" u="none" strike="noStrike" dirty="0">
                          <a:solidFill>
                            <a:srgbClr val="000000"/>
                          </a:solidFill>
                          <a:effectLst/>
                          <a:latin typeface="+mn-lt"/>
                        </a:rPr>
                        <a:t>15,3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19</a:t>
                      </a:r>
                    </a:p>
                  </a:txBody>
                  <a:tcPr anchor="b"/>
                </a:tc>
                <a:tc>
                  <a:txBody>
                    <a:bodyPr/>
                    <a:lstStyle/>
                    <a:p>
                      <a:pPr algn="l" fontAlgn="b"/>
                      <a:r>
                        <a:rPr lang="sv-SE" sz="1000" b="0" i="0" u="none" strike="noStrike" dirty="0">
                          <a:solidFill>
                            <a:srgbClr val="000000"/>
                          </a:solidFill>
                          <a:effectLst/>
                          <a:latin typeface="+mn-lt"/>
                        </a:rPr>
                        <a:t>1,7</a:t>
                      </a:r>
                    </a:p>
                  </a:txBody>
                  <a:tcPr anchor="b"/>
                </a:tc>
                <a:extLst>
                  <a:ext uri="{0D108BD9-81ED-4DB2-BD59-A6C34878D82A}">
                    <a16:rowId xmlns:a16="http://schemas.microsoft.com/office/drawing/2014/main" val="2728320444"/>
                  </a:ext>
                </a:extLst>
              </a:tr>
              <a:tr h="220839">
                <a:tc>
                  <a:txBody>
                    <a:bodyPr/>
                    <a:lstStyle/>
                    <a:p>
                      <a:pPr algn="l" fontAlgn="b"/>
                      <a:r>
                        <a:rPr lang="sv-SE" sz="1000" b="0" i="0" u="none" strike="noStrike">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24</a:t>
                      </a:r>
                    </a:p>
                  </a:txBody>
                  <a:tcPr anchor="b"/>
                </a:tc>
                <a:tc>
                  <a:txBody>
                    <a:bodyPr/>
                    <a:lstStyle/>
                    <a:p>
                      <a:pPr algn="l" fontAlgn="b"/>
                      <a:r>
                        <a:rPr lang="sv-SE" sz="1000" b="0" i="0" u="none" strike="noStrike" dirty="0">
                          <a:solidFill>
                            <a:srgbClr val="000000"/>
                          </a:solidFill>
                          <a:effectLst/>
                          <a:latin typeface="+mn-lt"/>
                        </a:rPr>
                        <a:t>79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9,0</a:t>
                      </a:r>
                    </a:p>
                  </a:txBody>
                  <a:tcPr anchor="b"/>
                </a:tc>
                <a:extLst>
                  <a:ext uri="{0D108BD9-81ED-4DB2-BD59-A6C34878D82A}">
                    <a16:rowId xmlns:a16="http://schemas.microsoft.com/office/drawing/2014/main" val="3751459670"/>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291</a:t>
                      </a:r>
                    </a:p>
                  </a:txBody>
                  <a:tcPr anchor="b"/>
                </a:tc>
                <a:tc>
                  <a:txBody>
                    <a:bodyPr/>
                    <a:lstStyle/>
                    <a:p>
                      <a:pPr algn="l" fontAlgn="b"/>
                      <a:r>
                        <a:rPr lang="sv-SE" sz="1000" b="0" i="0" u="none" strike="noStrike">
                          <a:solidFill>
                            <a:srgbClr val="000000"/>
                          </a:solidFill>
                          <a:effectLst/>
                          <a:latin typeface="+mn-lt"/>
                        </a:rPr>
                        <a:t>99 221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264</a:t>
                      </a:r>
                    </a:p>
                  </a:txBody>
                  <a:tcPr anchor="b"/>
                </a:tc>
                <a:tc>
                  <a:txBody>
                    <a:bodyPr/>
                    <a:lstStyle/>
                    <a:p>
                      <a:pPr algn="l" fontAlgn="b"/>
                      <a:r>
                        <a:rPr lang="sv-SE" sz="1000" b="0" i="0" u="none" strike="noStrike" dirty="0">
                          <a:solidFill>
                            <a:srgbClr val="000000"/>
                          </a:solidFill>
                          <a:effectLst/>
                          <a:latin typeface="+mn-lt"/>
                        </a:rPr>
                        <a:t>34 854</a:t>
                      </a:r>
                    </a:p>
                  </a:txBody>
                  <a:tcPr anchor="b"/>
                </a:tc>
                <a:extLst>
                  <a:ext uri="{0D108BD9-81ED-4DB2-BD59-A6C34878D82A}">
                    <a16:rowId xmlns:a16="http://schemas.microsoft.com/office/drawing/2014/main" val="1803584836"/>
                  </a:ext>
                </a:extLst>
              </a:tr>
              <a:tr h="220839">
                <a:tc>
                  <a:txBody>
                    <a:bodyPr/>
                    <a:lstStyle/>
                    <a:p>
                      <a:pPr algn="l" fontAlgn="b"/>
                      <a:r>
                        <a:rPr lang="sv-SE" sz="1000" b="0" i="0" u="none" strike="noStrike">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189322550"/>
                  </a:ext>
                </a:extLst>
              </a:tr>
              <a:tr h="220839">
                <a:tc>
                  <a:txBody>
                    <a:bodyPr/>
                    <a:lstStyle/>
                    <a:p>
                      <a:pPr algn="l" fontAlgn="b"/>
                      <a:r>
                        <a:rPr lang="sv-SE" sz="1000" b="0" i="0" u="none" strike="noStrike">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8</a:t>
                      </a:r>
                    </a:p>
                  </a:txBody>
                  <a:tcPr anchor="b"/>
                </a:tc>
                <a:extLst>
                  <a:ext uri="{0D108BD9-81ED-4DB2-BD59-A6C34878D82A}">
                    <a16:rowId xmlns:a16="http://schemas.microsoft.com/office/drawing/2014/main" val="4071634605"/>
                  </a:ext>
                </a:extLst>
              </a:tr>
              <a:tr h="220839">
                <a:tc>
                  <a:txBody>
                    <a:bodyPr/>
                    <a:lstStyle/>
                    <a:p>
                      <a:pPr algn="l" fontAlgn="b"/>
                      <a:r>
                        <a:rPr lang="sv-SE" sz="1000" b="0" i="0" u="none" strike="noStrike">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178</a:t>
                      </a:r>
                    </a:p>
                  </a:txBody>
                  <a:tcPr anchor="b"/>
                </a:tc>
                <a:tc>
                  <a:txBody>
                    <a:bodyPr/>
                    <a:lstStyle/>
                    <a:p>
                      <a:pPr algn="l" fontAlgn="b"/>
                      <a:r>
                        <a:rPr lang="sv-SE" sz="1000" b="0" i="0" u="none" strike="noStrike" dirty="0">
                          <a:solidFill>
                            <a:srgbClr val="000000"/>
                          </a:solidFill>
                          <a:effectLst/>
                          <a:latin typeface="+mn-lt"/>
                        </a:rPr>
                        <a:t>1484,5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280</a:t>
                      </a:r>
                    </a:p>
                  </a:txBody>
                  <a:tcPr anchor="b"/>
                </a:tc>
                <a:tc>
                  <a:txBody>
                    <a:bodyPr/>
                    <a:lstStyle/>
                    <a:p>
                      <a:pPr algn="l" fontAlgn="b"/>
                      <a:r>
                        <a:rPr lang="sv-SE" sz="1000" b="0" i="0" u="none" strike="noStrike" dirty="0">
                          <a:solidFill>
                            <a:srgbClr val="000000"/>
                          </a:solidFill>
                          <a:effectLst/>
                          <a:latin typeface="+mn-lt"/>
                        </a:rPr>
                        <a:t>1 021</a:t>
                      </a:r>
                    </a:p>
                  </a:txBody>
                  <a:tcPr anchor="b"/>
                </a:tc>
                <a:extLst>
                  <a:ext uri="{0D108BD9-81ED-4DB2-BD59-A6C34878D82A}">
                    <a16:rowId xmlns:a16="http://schemas.microsoft.com/office/drawing/2014/main" val="1755483945"/>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5</a:t>
                      </a:r>
                    </a:p>
                  </a:txBody>
                  <a:tcPr anchor="b"/>
                </a:tc>
                <a:extLst>
                  <a:ext uri="{0D108BD9-81ED-4DB2-BD59-A6C34878D82A}">
                    <a16:rowId xmlns:a16="http://schemas.microsoft.com/office/drawing/2014/main" val="76459001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72</a:t>
                      </a:r>
                    </a:p>
                  </a:txBody>
                  <a:tcPr anchor="b"/>
                </a:tc>
                <a:tc>
                  <a:txBody>
                    <a:bodyPr/>
                    <a:lstStyle/>
                    <a:p>
                      <a:pPr algn="l" fontAlgn="b"/>
                      <a:r>
                        <a:rPr lang="sv-SE" sz="1000" b="0" i="0" u="none" strike="noStrike" dirty="0">
                          <a:solidFill>
                            <a:srgbClr val="000000"/>
                          </a:solidFill>
                          <a:effectLst/>
                          <a:latin typeface="+mn-lt"/>
                        </a:rPr>
                        <a:t>298,58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31</a:t>
                      </a:r>
                    </a:p>
                  </a:txBody>
                  <a:tcPr anchor="b"/>
                </a:tc>
                <a:tc>
                  <a:txBody>
                    <a:bodyPr/>
                    <a:lstStyle/>
                    <a:p>
                      <a:pPr algn="l" fontAlgn="b"/>
                      <a:r>
                        <a:rPr lang="sv-SE" sz="1000" b="0" i="0" u="none" strike="noStrike" dirty="0">
                          <a:solidFill>
                            <a:srgbClr val="000000"/>
                          </a:solidFill>
                          <a:effectLst/>
                          <a:latin typeface="+mn-lt"/>
                        </a:rPr>
                        <a:t>148</a:t>
                      </a:r>
                    </a:p>
                  </a:txBody>
                  <a:tcPr anchor="b"/>
                </a:tc>
                <a:extLst>
                  <a:ext uri="{0D108BD9-81ED-4DB2-BD59-A6C34878D82A}">
                    <a16:rowId xmlns:a16="http://schemas.microsoft.com/office/drawing/2014/main" val="1653995199"/>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27</a:t>
                      </a:r>
                    </a:p>
                  </a:txBody>
                  <a:tcPr/>
                </a:tc>
                <a:extLst>
                  <a:ext uri="{0D108BD9-81ED-4DB2-BD59-A6C34878D82A}">
                    <a16:rowId xmlns:a16="http://schemas.microsoft.com/office/drawing/2014/main" val="3809179769"/>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221</a:t>
                      </a:r>
                    </a:p>
                  </a:txBody>
                  <a:tcPr/>
                </a:tc>
                <a:tc>
                  <a:txBody>
                    <a:bodyPr/>
                    <a:lstStyle/>
                    <a:p>
                      <a:pPr algn="l" fontAlgn="b"/>
                      <a:r>
                        <a:rPr lang="sv-SE" sz="1000" b="0" i="0" u="none" strike="noStrike" dirty="0">
                          <a:solidFill>
                            <a:srgbClr val="000000"/>
                          </a:solidFill>
                          <a:effectLst/>
                          <a:latin typeface="+mn-lt"/>
                        </a:rPr>
                        <a:t>83 827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68</a:t>
                      </a:r>
                    </a:p>
                  </a:txBody>
                  <a:tcPr/>
                </a:tc>
                <a:tc>
                  <a:txBody>
                    <a:bodyPr/>
                    <a:lstStyle/>
                    <a:p>
                      <a:pPr algn="l" fontAlgn="b"/>
                      <a:r>
                        <a:rPr lang="sv-SE" sz="1000" b="0" i="0" u="none" strike="noStrike" dirty="0">
                          <a:solidFill>
                            <a:srgbClr val="000000"/>
                          </a:solidFill>
                          <a:effectLst/>
                          <a:latin typeface="+mn-lt"/>
                        </a:rPr>
                        <a:t>18 422</a:t>
                      </a:r>
                    </a:p>
                  </a:txBody>
                  <a:tcPr anchor="b"/>
                </a:tc>
                <a:extLst>
                  <a:ext uri="{0D108BD9-81ED-4DB2-BD59-A6C34878D82A}">
                    <a16:rowId xmlns:a16="http://schemas.microsoft.com/office/drawing/2014/main" val="3619153712"/>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Arlanda</a:t>
            </a:r>
          </a:p>
        </p:txBody>
      </p:sp>
      <p:sp>
        <p:nvSpPr>
          <p:cNvPr id="16" name="Rubrik 3" descr="Text Forts. nästa sida...">
            <a:extLst>
              <a:ext uri="{FF2B5EF4-FFF2-40B4-BE49-F238E27FC236}">
                <a16:creationId xmlns:a16="http://schemas.microsoft.com/office/drawing/2014/main" id="{E8473995-98F4-D148-B7DB-9A9A9155E873}"/>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2" action="ppaction://hlinksldjump"/>
            <a:extLst>
              <a:ext uri="{FF2B5EF4-FFF2-40B4-BE49-F238E27FC236}">
                <a16:creationId xmlns:a16="http://schemas.microsoft.com/office/drawing/2014/main" id="{5DE348AF-156C-E845-A738-D17C01D5CF06}"/>
              </a:ext>
            </a:extLst>
          </p:cNvPr>
          <p:cNvSpPr/>
          <p:nvPr/>
        </p:nvSpPr>
        <p:spPr>
          <a:xfrm>
            <a:off x="9199417" y="249382"/>
            <a:ext cx="913035"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3" action="ppaction://hlinksldjump"/>
            <a:extLst>
              <a:ext uri="{FF2B5EF4-FFF2-40B4-BE49-F238E27FC236}">
                <a16:creationId xmlns:a16="http://schemas.microsoft.com/office/drawing/2014/main" id="{D5E62C31-FEC6-1E4B-A9C2-420FEF2CE019}"/>
              </a:ext>
            </a:extLst>
          </p:cNvPr>
          <p:cNvSpPr/>
          <p:nvPr/>
        </p:nvSpPr>
        <p:spPr>
          <a:xfrm>
            <a:off x="744213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Arlanda">
            <a:hlinkClick r:id="rId4" action="ppaction://hlinksldjump"/>
            <a:extLst>
              <a:ext uri="{FF2B5EF4-FFF2-40B4-BE49-F238E27FC236}">
                <a16:creationId xmlns:a16="http://schemas.microsoft.com/office/drawing/2014/main" id="{0E3830CF-3B4E-CF4A-BC07-FEAA716832E9}"/>
              </a:ext>
            </a:extLst>
          </p:cNvPr>
          <p:cNvSpPr/>
          <p:nvPr/>
        </p:nvSpPr>
        <p:spPr>
          <a:xfrm>
            <a:off x="10373332" y="252200"/>
            <a:ext cx="52324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2890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7433203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9925117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CE7B4360-4D1C-3342-8B95-2D19254C1B4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096611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rland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Arlanda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Öst">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Arland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708093138"/>
              </p:ext>
            </p:extLst>
          </p:nvPr>
        </p:nvGraphicFramePr>
        <p:xfrm>
          <a:off x="479425" y="1891950"/>
          <a:ext cx="11233151" cy="1620496"/>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48188">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44017">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161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119</a:t>
                      </a:r>
                    </a:p>
                  </a:txBody>
                  <a:tcPr anchor="b"/>
                </a:tc>
                <a:extLst>
                  <a:ext uri="{0D108BD9-81ED-4DB2-BD59-A6C34878D82A}">
                    <a16:rowId xmlns:a16="http://schemas.microsoft.com/office/drawing/2014/main" val="3888782891"/>
                  </a:ext>
                </a:extLst>
              </a:tr>
              <a:tr h="244017">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45</a:t>
                      </a:r>
                    </a:p>
                  </a:txBody>
                  <a:tcPr anchor="b"/>
                </a:tc>
                <a:tc>
                  <a:txBody>
                    <a:bodyPr/>
                    <a:lstStyle/>
                    <a:p>
                      <a:pPr algn="l" fontAlgn="b"/>
                      <a:r>
                        <a:rPr lang="sv-SE" sz="1000" b="0" i="0" u="none" strike="noStrike" dirty="0">
                          <a:solidFill>
                            <a:srgbClr val="000000"/>
                          </a:solidFill>
                          <a:effectLst/>
                          <a:latin typeface="+mn-lt"/>
                        </a:rPr>
                        <a:t>4,2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41</a:t>
                      </a:r>
                    </a:p>
                  </a:txBody>
                  <a:tcPr anchor="b"/>
                </a:tc>
                <a:tc>
                  <a:txBody>
                    <a:bodyPr/>
                    <a:lstStyle/>
                    <a:p>
                      <a:pPr algn="l" fontAlgn="b"/>
                      <a:r>
                        <a:rPr lang="sv-SE" sz="1000" b="0" i="0" u="none" strike="noStrike" dirty="0">
                          <a:solidFill>
                            <a:srgbClr val="000000"/>
                          </a:solidFill>
                          <a:effectLst/>
                          <a:latin typeface="+mn-lt"/>
                        </a:rPr>
                        <a:t>4,7</a:t>
                      </a:r>
                    </a:p>
                  </a:txBody>
                  <a:tcPr anchor="b"/>
                </a:tc>
                <a:extLst>
                  <a:ext uri="{0D108BD9-81ED-4DB2-BD59-A6C34878D82A}">
                    <a16:rowId xmlns:a16="http://schemas.microsoft.com/office/drawing/2014/main" val="3561067915"/>
                  </a:ext>
                </a:extLst>
              </a:tr>
              <a:tr h="244017">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453</a:t>
                      </a:r>
                    </a:p>
                  </a:txBody>
                  <a:tcPr anchor="b"/>
                </a:tc>
                <a:tc>
                  <a:txBody>
                    <a:bodyPr/>
                    <a:lstStyle/>
                    <a:p>
                      <a:pPr algn="l" fontAlgn="b"/>
                      <a:r>
                        <a:rPr lang="sv-SE" sz="1000" b="0" i="0" u="none" strike="noStrike" dirty="0">
                          <a:solidFill>
                            <a:srgbClr val="000000"/>
                          </a:solidFill>
                          <a:effectLst/>
                          <a:latin typeface="+mn-lt"/>
                        </a:rPr>
                        <a:t>20,5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233</a:t>
                      </a:r>
                    </a:p>
                  </a:txBody>
                  <a:tcPr anchor="b"/>
                </a:tc>
                <a:tc>
                  <a:txBody>
                    <a:bodyPr/>
                    <a:lstStyle/>
                    <a:p>
                      <a:pPr algn="l" fontAlgn="b"/>
                      <a:r>
                        <a:rPr lang="sv-SE" sz="1000" b="0" i="0" u="none" strike="noStrike" dirty="0">
                          <a:solidFill>
                            <a:srgbClr val="000000"/>
                          </a:solidFill>
                          <a:effectLst/>
                          <a:latin typeface="+mn-lt"/>
                        </a:rPr>
                        <a:t>78</a:t>
                      </a:r>
                    </a:p>
                  </a:txBody>
                  <a:tcPr anchor="b"/>
                </a:tc>
                <a:extLst>
                  <a:ext uri="{0D108BD9-81ED-4DB2-BD59-A6C34878D82A}">
                    <a16:rowId xmlns:a16="http://schemas.microsoft.com/office/drawing/2014/main" val="342789407"/>
                  </a:ext>
                </a:extLst>
              </a:tr>
              <a:tr h="244017">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995</a:t>
                      </a:r>
                    </a:p>
                  </a:txBody>
                  <a:tcPr/>
                </a:tc>
                <a:tc>
                  <a:txBody>
                    <a:bodyPr/>
                    <a:lstStyle/>
                    <a:p>
                      <a:pPr algn="l" fontAlgn="b"/>
                      <a:r>
                        <a:rPr lang="sv-SE" sz="1000" b="0" i="0" u="none" strike="noStrike" dirty="0">
                          <a:solidFill>
                            <a:srgbClr val="000000"/>
                          </a:solidFill>
                          <a:effectLst/>
                          <a:latin typeface="+mn-lt"/>
                        </a:rPr>
                        <a:t>120 191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749</a:t>
                      </a:r>
                    </a:p>
                  </a:txBody>
                  <a:tcPr/>
                </a:tc>
                <a:tc>
                  <a:txBody>
                    <a:bodyPr/>
                    <a:lstStyle/>
                    <a:p>
                      <a:pPr algn="l" fontAlgn="b"/>
                      <a:r>
                        <a:rPr lang="sv-SE" sz="1000" b="0" i="0" u="none" strike="noStrike" dirty="0">
                          <a:solidFill>
                            <a:srgbClr val="000000"/>
                          </a:solidFill>
                          <a:effectLst/>
                          <a:latin typeface="+mn-lt"/>
                        </a:rPr>
                        <a:t>100 676</a:t>
                      </a:r>
                    </a:p>
                  </a:txBody>
                  <a:tcPr/>
                </a:tc>
                <a:extLst>
                  <a:ext uri="{0D108BD9-81ED-4DB2-BD59-A6C34878D82A}">
                    <a16:rowId xmlns:a16="http://schemas.microsoft.com/office/drawing/2014/main" val="856476280"/>
                  </a:ext>
                </a:extLst>
              </a:tr>
              <a:tr h="244017">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4 193</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3 361</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Arlanda</a:t>
            </a:r>
          </a:p>
        </p:txBody>
      </p:sp>
      <p:sp>
        <p:nvSpPr>
          <p:cNvPr id="16" name="Rektangel 15" descr="Länk till Brottsbekämpningsområde Öst">
            <a:hlinkClick r:id="rId2" action="ppaction://hlinksldjump"/>
            <a:extLst>
              <a:ext uri="{FF2B5EF4-FFF2-40B4-BE49-F238E27FC236}">
                <a16:creationId xmlns:a16="http://schemas.microsoft.com/office/drawing/2014/main" id="{D2B4FEB9-71C6-674D-A68E-66B52C4A883B}"/>
              </a:ext>
            </a:extLst>
          </p:cNvPr>
          <p:cNvSpPr/>
          <p:nvPr/>
        </p:nvSpPr>
        <p:spPr>
          <a:xfrm>
            <a:off x="9088581" y="235527"/>
            <a:ext cx="1023871" cy="348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A218C75F-2E70-0B4E-A489-4E3BA08FA8D8}"/>
              </a:ext>
            </a:extLst>
          </p:cNvPr>
          <p:cNvSpPr/>
          <p:nvPr/>
        </p:nvSpPr>
        <p:spPr>
          <a:xfrm>
            <a:off x="749755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Arlanda">
            <a:hlinkClick r:id="rId4" action="ppaction://hlinksldjump"/>
            <a:extLst>
              <a:ext uri="{FF2B5EF4-FFF2-40B4-BE49-F238E27FC236}">
                <a16:creationId xmlns:a16="http://schemas.microsoft.com/office/drawing/2014/main" id="{C90F37B2-EB3C-2748-91D2-F7B515F63D30}"/>
              </a:ext>
            </a:extLst>
          </p:cNvPr>
          <p:cNvSpPr/>
          <p:nvPr/>
        </p:nvSpPr>
        <p:spPr>
          <a:xfrm>
            <a:off x="10373332" y="252200"/>
            <a:ext cx="52324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43185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Arlanda">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Arlanda</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625093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avst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Skavsta</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kavsta">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522000708"/>
              </p:ext>
            </p:extLst>
          </p:nvPr>
        </p:nvGraphicFramePr>
        <p:xfrm>
          <a:off x="479425" y="1891950"/>
          <a:ext cx="11233151" cy="35661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0,0005</a:t>
                      </a:r>
                    </a:p>
                  </a:txBody>
                  <a:tcPr/>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3</a:t>
                      </a:r>
                      <a:endParaRPr lang="sv-SE" sz="1000" b="0" i="0" u="none" strike="noStrike" dirty="0">
                        <a:solidFill>
                          <a:srgbClr val="000000"/>
                        </a:solidFill>
                        <a:effectLst/>
                        <a:latin typeface="+mn-lt"/>
                      </a:endParaRPr>
                    </a:p>
                  </a:txBody>
                  <a:tcPr/>
                </a:tc>
                <a:tc>
                  <a:txBody>
                    <a:bodyPr/>
                    <a:lstStyle/>
                    <a:p>
                      <a:pPr algn="l" fontAlgn="b"/>
                      <a:r>
                        <a:rPr lang="sv-SE" sz="1000" b="0" i="0" u="none" strike="noStrike">
                          <a:solidFill>
                            <a:srgbClr val="000000"/>
                          </a:solidFill>
                          <a:effectLst/>
                          <a:latin typeface="+mn-lt"/>
                        </a:rPr>
                        <a:t>0,005</a:t>
                      </a:r>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6</a:t>
                      </a:r>
                      <a:endParaRPr lang="sv-SE" sz="1000" b="0" i="0" u="none" strike="noStrike" dirty="0">
                        <a:solidFill>
                          <a:srgbClr val="000000"/>
                        </a:solidFill>
                        <a:effectLst/>
                        <a:latin typeface="+mn-lt"/>
                      </a:endParaRPr>
                    </a:p>
                  </a:txBody>
                  <a:tcPr/>
                </a:tc>
                <a:tc>
                  <a:txBody>
                    <a:bodyPr/>
                    <a:lstStyle/>
                    <a:p>
                      <a:pPr algn="l" fontAlgn="b"/>
                      <a:r>
                        <a:rPr lang="sv-SE" sz="1000" b="0" i="0" u="none" strike="noStrike">
                          <a:solidFill>
                            <a:srgbClr val="000000"/>
                          </a:solidFill>
                          <a:effectLst/>
                          <a:latin typeface="+mn-lt"/>
                        </a:rPr>
                        <a:t>11 000</a:t>
                      </a:r>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tc>
                <a:tc>
                  <a:txBody>
                    <a:bodyPr/>
                    <a:lstStyle/>
                    <a:p>
                      <a:pPr algn="l" fontAlgn="b"/>
                      <a:r>
                        <a:rPr lang="sv-SE" sz="1000" b="0" i="0" u="none" strike="noStrike" dirty="0">
                          <a:solidFill>
                            <a:srgbClr val="000000"/>
                          </a:solidFill>
                          <a:effectLst/>
                          <a:latin typeface="+mn-lt"/>
                        </a:rPr>
                        <a:t>20 506</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0,06</a:t>
                      </a: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a:t>
                      </a:r>
                      <a:endParaRPr lang="sv-SE" sz="1000" b="0" i="0" u="none" strike="noStrike" dirty="0">
                        <a:solidFill>
                          <a:srgbClr val="000000"/>
                        </a:solidFill>
                        <a:effectLst/>
                        <a:latin typeface="+mn-lt"/>
                      </a:endParaRPr>
                    </a:p>
                  </a:txBody>
                  <a:tcPr/>
                </a:tc>
                <a:tc>
                  <a:txBody>
                    <a:bodyPr/>
                    <a:lstStyle/>
                    <a:p>
                      <a:pPr algn="l" fontAlgn="b"/>
                      <a:r>
                        <a:rPr lang="sv-SE" sz="1000" b="0" i="0" u="none" strike="noStrike">
                          <a:solidFill>
                            <a:srgbClr val="000000"/>
                          </a:solidFill>
                          <a:effectLst/>
                          <a:latin typeface="+mn-lt"/>
                        </a:rPr>
                        <a:t>7</a:t>
                      </a:r>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tc>
                <a:tc>
                  <a:txBody>
                    <a:bodyPr/>
                    <a:lstStyle/>
                    <a:p>
                      <a:pPr algn="l" fontAlgn="b"/>
                      <a:r>
                        <a:rPr lang="sv-SE" sz="1000" b="0" i="0" u="none" strike="noStrike" dirty="0">
                          <a:solidFill>
                            <a:srgbClr val="000000"/>
                          </a:solidFill>
                          <a:effectLst/>
                          <a:latin typeface="+mn-lt"/>
                        </a:rPr>
                        <a:t>431</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a:solidFill>
                            <a:srgbClr val="000000"/>
                          </a:solidFill>
                          <a:effectLst/>
                          <a:latin typeface="+mn-lt"/>
                        </a:rPr>
                        <a:t>1</a:t>
                      </a:r>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7</a:t>
                      </a:r>
                    </a:p>
                  </a:txBody>
                  <a:tcPr/>
                </a:tc>
                <a:extLst>
                  <a:ext uri="{0D108BD9-81ED-4DB2-BD59-A6C34878D82A}">
                    <a16:rowId xmlns:a16="http://schemas.microsoft.com/office/drawing/2014/main" val="1219403276"/>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254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624</a:t>
                      </a:r>
                    </a:p>
                  </a:txBody>
                  <a:tcPr anchor="b"/>
                </a:tc>
                <a:extLst>
                  <a:ext uri="{0D108BD9-81ED-4DB2-BD59-A6C34878D82A}">
                    <a16:rowId xmlns:a16="http://schemas.microsoft.com/office/drawing/2014/main" val="1179030383"/>
                  </a:ext>
                </a:extLst>
              </a:tr>
              <a:tr h="220839">
                <a:tc>
                  <a:txBody>
                    <a:bodyPr/>
                    <a:lstStyle/>
                    <a:p>
                      <a:pPr algn="l" fontAlgn="b"/>
                      <a:r>
                        <a:rPr lang="sv-SE" sz="1000" b="0" i="0" u="none" strike="noStrike">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14</a:t>
                      </a:r>
                    </a:p>
                  </a:txBody>
                  <a:tcPr/>
                </a:tc>
                <a:extLst>
                  <a:ext uri="{0D108BD9-81ED-4DB2-BD59-A6C34878D82A}">
                    <a16:rowId xmlns:a16="http://schemas.microsoft.com/office/drawing/2014/main" val="8162370"/>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endParaRPr lang="sv-SE" sz="1000" b="0" i="0" u="none" strike="noStrike" dirty="0">
                        <a:solidFill>
                          <a:srgbClr val="000000"/>
                        </a:solidFill>
                        <a:effectLst/>
                        <a:latin typeface="+mn-lt"/>
                      </a:endParaRPr>
                    </a:p>
                  </a:txBody>
                  <a:tcPr/>
                </a:tc>
                <a:tc>
                  <a:txBody>
                    <a:bodyPr/>
                    <a:lstStyle/>
                    <a:p>
                      <a:pPr algn="l" fontAlgn="b"/>
                      <a:r>
                        <a:rPr lang="sv-SE" sz="1000" b="0" i="0" u="none" strike="noStrike" dirty="0">
                          <a:solidFill>
                            <a:srgbClr val="000000"/>
                          </a:solidFill>
                          <a:effectLst/>
                          <a:latin typeface="+mn-lt"/>
                        </a:rPr>
                        <a:t>1 030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70</a:t>
                      </a:r>
                    </a:p>
                  </a:txBody>
                  <a:tcPr anchor="b"/>
                </a:tc>
                <a:extLst>
                  <a:ext uri="{0D108BD9-81ED-4DB2-BD59-A6C34878D82A}">
                    <a16:rowId xmlns:a16="http://schemas.microsoft.com/office/drawing/2014/main" val="557460513"/>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0,01</a:t>
                      </a:r>
                    </a:p>
                  </a:txBody>
                  <a:tcPr/>
                </a:tc>
                <a:extLst>
                  <a:ext uri="{0D108BD9-81ED-4DB2-BD59-A6C34878D82A}">
                    <a16:rowId xmlns:a16="http://schemas.microsoft.com/office/drawing/2014/main" val="2757064404"/>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0,002</a:t>
                      </a:r>
                    </a:p>
                  </a:txBody>
                  <a:tcPr/>
                </a:tc>
                <a:extLst>
                  <a:ext uri="{0D108BD9-81ED-4DB2-BD59-A6C34878D82A}">
                    <a16:rowId xmlns:a16="http://schemas.microsoft.com/office/drawing/2014/main" val="287898169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14</a:t>
                      </a:r>
                      <a:endParaRPr lang="sv-SE" sz="1000" b="0" i="0" u="none" strike="noStrike" dirty="0">
                        <a:solidFill>
                          <a:srgbClr val="000000"/>
                        </a:solidFill>
                        <a:effectLst/>
                        <a:latin typeface="+mn-lt"/>
                      </a:endParaRPr>
                    </a:p>
                  </a:txBody>
                  <a:tcPr/>
                </a:tc>
                <a:tc>
                  <a:txBody>
                    <a:bodyPr/>
                    <a:lstStyle/>
                    <a:p>
                      <a:pPr algn="l" fontAlgn="b"/>
                      <a:r>
                        <a:rPr lang="sv-SE" sz="1000" b="0" i="0" u="none" strike="noStrike" dirty="0">
                          <a:solidFill>
                            <a:srgbClr val="000000"/>
                          </a:solidFill>
                          <a:effectLst/>
                          <a:latin typeface="+mn-lt"/>
                        </a:rPr>
                        <a:t>3 562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19</a:t>
                      </a:r>
                    </a:p>
                  </a:txBody>
                  <a:tcPr/>
                </a:tc>
                <a:tc>
                  <a:txBody>
                    <a:bodyPr/>
                    <a:lstStyle/>
                    <a:p>
                      <a:pPr algn="l" fontAlgn="b"/>
                      <a:r>
                        <a:rPr lang="sv-SE" sz="1000" b="0" i="0" u="none" strike="noStrike" dirty="0">
                          <a:solidFill>
                            <a:srgbClr val="000000"/>
                          </a:solidFill>
                          <a:effectLst/>
                          <a:latin typeface="+mn-lt"/>
                        </a:rPr>
                        <a:t>2 230</a:t>
                      </a:r>
                    </a:p>
                  </a:txBody>
                  <a:tcPr/>
                </a:tc>
                <a:extLst>
                  <a:ext uri="{0D108BD9-81ED-4DB2-BD59-A6C34878D82A}">
                    <a16:rowId xmlns:a16="http://schemas.microsoft.com/office/drawing/2014/main" val="1960882709"/>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31</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58</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170632726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 uri="{C183D7F6-B498-43B3-948B-1728B52AA6E4}">
                <adec:decorative xmlns:adec="http://schemas.microsoft.com/office/drawing/2017/decorative" val="1"/>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Skavsta</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217DDCF8-6C59-DA44-BF04-51D9B21BF5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37603C42-E200-8741-AA99-D98FD8A3463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2" action="ppaction://hlinksldjump"/>
            <a:extLst>
              <a:ext uri="{FF2B5EF4-FFF2-40B4-BE49-F238E27FC236}">
                <a16:creationId xmlns:a16="http://schemas.microsoft.com/office/drawing/2014/main" id="{9D121714-4EA8-F541-9302-F8451D4D5CA9}"/>
              </a:ext>
            </a:extLst>
          </p:cNvPr>
          <p:cNvSpPr/>
          <p:nvPr/>
        </p:nvSpPr>
        <p:spPr>
          <a:xfrm>
            <a:off x="9116291" y="263236"/>
            <a:ext cx="996162"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3" action="ppaction://hlinksldjump"/>
            <a:extLst>
              <a:ext uri="{FF2B5EF4-FFF2-40B4-BE49-F238E27FC236}">
                <a16:creationId xmlns:a16="http://schemas.microsoft.com/office/drawing/2014/main" id="{11ADB9EE-5A79-1845-A309-1BC98D6CAC32}"/>
              </a:ext>
            </a:extLst>
          </p:cNvPr>
          <p:cNvSpPr/>
          <p:nvPr/>
        </p:nvSpPr>
        <p:spPr>
          <a:xfrm>
            <a:off x="746985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Skavsta">
            <a:hlinkClick r:id="rId4" action="ppaction://hlinksldjump"/>
            <a:extLst>
              <a:ext uri="{FF2B5EF4-FFF2-40B4-BE49-F238E27FC236}">
                <a16:creationId xmlns:a16="http://schemas.microsoft.com/office/drawing/2014/main" id="{0E6F0E10-805B-714D-8BDD-70A7B6837DD4}"/>
              </a:ext>
            </a:extLst>
          </p:cNvPr>
          <p:cNvSpPr/>
          <p:nvPr/>
        </p:nvSpPr>
        <p:spPr>
          <a:xfrm>
            <a:off x="10330774" y="252200"/>
            <a:ext cx="5658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69815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Skavsta">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Skavsta</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82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pellskä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Kapellskär</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Kapellskär">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653639061"/>
              </p:ext>
            </p:extLst>
          </p:nvPr>
        </p:nvGraphicFramePr>
        <p:xfrm>
          <a:off x="479425" y="1891950"/>
          <a:ext cx="11233151" cy="41148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7</a:t>
                      </a:r>
                    </a:p>
                  </a:txBody>
                  <a:tcPr anchor="b"/>
                </a:tc>
                <a:extLst>
                  <a:ext uri="{0D108BD9-81ED-4DB2-BD59-A6C34878D82A}">
                    <a16:rowId xmlns:a16="http://schemas.microsoft.com/office/drawing/2014/main" val="4105913312"/>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0,0005</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0,001</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64</a:t>
                      </a:r>
                    </a:p>
                  </a:txBody>
                  <a:tcPr anchor="b"/>
                </a:tc>
                <a:tc>
                  <a:txBody>
                    <a:bodyPr/>
                    <a:lstStyle/>
                    <a:p>
                      <a:pPr algn="l" fontAlgn="b"/>
                      <a:r>
                        <a:rPr lang="sv-SE" sz="1000" b="0" i="0" u="none" strike="noStrike" dirty="0">
                          <a:solidFill>
                            <a:srgbClr val="000000"/>
                          </a:solidFill>
                          <a:effectLst/>
                          <a:latin typeface="+mn-lt"/>
                        </a:rPr>
                        <a:t>6 044 180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18 160</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610475311"/>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11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26</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29,4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5,5</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a:solidFill>
                            <a:srgbClr val="000000"/>
                          </a:solidFill>
                          <a:effectLst/>
                          <a:latin typeface="+mn-lt"/>
                        </a:rPr>
                        <a:t>Snus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133,4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23,3</a:t>
                      </a:r>
                    </a:p>
                  </a:txBody>
                  <a:tcPr anchor="b"/>
                </a:tc>
                <a:extLst>
                  <a:ext uri="{0D108BD9-81ED-4DB2-BD59-A6C34878D82A}">
                    <a16:rowId xmlns:a16="http://schemas.microsoft.com/office/drawing/2014/main" val="763952690"/>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84</a:t>
                      </a:r>
                    </a:p>
                  </a:txBody>
                  <a:tcPr anchor="b"/>
                </a:tc>
                <a:tc>
                  <a:txBody>
                    <a:bodyPr/>
                    <a:lstStyle/>
                    <a:p>
                      <a:pPr algn="l" fontAlgn="b"/>
                      <a:r>
                        <a:rPr lang="sv-SE" sz="1000" b="0" i="0" u="none" strike="noStrike" dirty="0">
                          <a:solidFill>
                            <a:srgbClr val="000000"/>
                          </a:solidFill>
                          <a:effectLst/>
                          <a:latin typeface="+mn-lt"/>
                        </a:rPr>
                        <a:t>2 874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25</a:t>
                      </a:r>
                    </a:p>
                  </a:txBody>
                  <a:tcPr anchor="b"/>
                </a:tc>
                <a:tc>
                  <a:txBody>
                    <a:bodyPr/>
                    <a:lstStyle/>
                    <a:p>
                      <a:pPr algn="l" fontAlgn="b"/>
                      <a:r>
                        <a:rPr lang="sv-SE" sz="1000" b="0" i="0" u="none" strike="noStrike" dirty="0">
                          <a:solidFill>
                            <a:srgbClr val="000000"/>
                          </a:solidFill>
                          <a:effectLst/>
                          <a:latin typeface="+mn-lt"/>
                        </a:rPr>
                        <a:t>394</a:t>
                      </a:r>
                    </a:p>
                  </a:txBody>
                  <a:tcPr anchor="b"/>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57</a:t>
                      </a:r>
                    </a:p>
                  </a:txBody>
                  <a:tcPr/>
                </a:tc>
                <a:tc>
                  <a:txBody>
                    <a:bodyPr/>
                    <a:lstStyle/>
                    <a:p>
                      <a:pPr algn="l" fontAlgn="b"/>
                      <a:r>
                        <a:rPr lang="sv-SE" sz="1000" b="0" i="0" u="none" strike="noStrike" dirty="0">
                          <a:solidFill>
                            <a:srgbClr val="000000"/>
                          </a:solidFill>
                          <a:effectLst/>
                          <a:latin typeface="+mn-lt"/>
                        </a:rPr>
                        <a:t>914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15</a:t>
                      </a:r>
                    </a:p>
                  </a:txBody>
                  <a:tcPr/>
                </a:tc>
                <a:tc>
                  <a:txBody>
                    <a:bodyPr/>
                    <a:lstStyle/>
                    <a:p>
                      <a:pPr algn="l" fontAlgn="b"/>
                      <a:r>
                        <a:rPr lang="sv-SE" sz="1000" b="0" i="0" u="none" strike="noStrike" dirty="0">
                          <a:solidFill>
                            <a:srgbClr val="000000"/>
                          </a:solidFill>
                          <a:effectLst/>
                          <a:latin typeface="+mn-lt"/>
                        </a:rPr>
                        <a:t>376</a:t>
                      </a:r>
                    </a:p>
                  </a:txBody>
                  <a:tcPr/>
                </a:tc>
                <a:extLst>
                  <a:ext uri="{0D108BD9-81ED-4DB2-BD59-A6C34878D82A}">
                    <a16:rowId xmlns:a16="http://schemas.microsoft.com/office/drawing/2014/main" val="3644811822"/>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94</a:t>
                      </a:r>
                    </a:p>
                  </a:txBody>
                  <a:tcPr anchor="b"/>
                </a:tc>
                <a:tc>
                  <a:txBody>
                    <a:bodyPr/>
                    <a:lstStyle/>
                    <a:p>
                      <a:pPr algn="l" fontAlgn="b"/>
                      <a:r>
                        <a:rPr lang="sv-SE" sz="1000" b="0" i="0" u="none" strike="noStrike" dirty="0">
                          <a:solidFill>
                            <a:srgbClr val="000000"/>
                          </a:solidFill>
                          <a:effectLst/>
                          <a:latin typeface="+mn-lt"/>
                        </a:rPr>
                        <a:t>16 971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24</a:t>
                      </a:r>
                    </a:p>
                  </a:txBody>
                  <a:tcPr anchor="b"/>
                </a:tc>
                <a:tc>
                  <a:txBody>
                    <a:bodyPr/>
                    <a:lstStyle/>
                    <a:p>
                      <a:pPr algn="l" fontAlgn="b"/>
                      <a:r>
                        <a:rPr lang="sv-SE" sz="1000" b="0" i="0" u="none" strike="noStrike" dirty="0">
                          <a:solidFill>
                            <a:srgbClr val="000000"/>
                          </a:solidFill>
                          <a:effectLst/>
                          <a:latin typeface="+mn-lt"/>
                        </a:rPr>
                        <a:t>3 113</a:t>
                      </a:r>
                    </a:p>
                  </a:txBody>
                  <a:tcPr anchor="b"/>
                </a:tc>
                <a:extLst>
                  <a:ext uri="{0D108BD9-81ED-4DB2-BD59-A6C34878D82A}">
                    <a16:rowId xmlns:a16="http://schemas.microsoft.com/office/drawing/2014/main" val="1171271919"/>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0,031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893080182"/>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290</a:t>
                      </a:r>
                    </a:p>
                  </a:txBody>
                  <a:tcPr/>
                </a:tc>
                <a:extLst>
                  <a:ext uri="{0D108BD9-81ED-4DB2-BD59-A6C34878D82A}">
                    <a16:rowId xmlns:a16="http://schemas.microsoft.com/office/drawing/2014/main" val="102714589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352</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99</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Kapellskär</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90C3C651-3B74-8545-96C9-56E9EB3F6B5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A53F23B6-4969-A149-B479-56F8B8EFFB0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FFA0753F-22D8-5D4C-8CA5-4953F015F1DD}"/>
              </a:ext>
            </a:extLst>
          </p:cNvPr>
          <p:cNvSpPr/>
          <p:nvPr/>
        </p:nvSpPr>
        <p:spPr>
          <a:xfrm>
            <a:off x="9130145" y="260648"/>
            <a:ext cx="942110" cy="27967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F4D610B4-1F25-7248-B6D1-C582D5E88B05}"/>
              </a:ext>
            </a:extLst>
          </p:cNvPr>
          <p:cNvSpPr/>
          <p:nvPr/>
        </p:nvSpPr>
        <p:spPr>
          <a:xfrm>
            <a:off x="724497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Kapellskär">
            <a:hlinkClick r:id="rId4" action="ppaction://hlinksldjump"/>
            <a:extLst>
              <a:ext uri="{FF2B5EF4-FFF2-40B4-BE49-F238E27FC236}">
                <a16:creationId xmlns:a16="http://schemas.microsoft.com/office/drawing/2014/main" id="{6BDE8C0E-835E-354C-9ABF-3EFF62553CCC}"/>
              </a:ext>
            </a:extLst>
          </p:cNvPr>
          <p:cNvSpPr/>
          <p:nvPr/>
        </p:nvSpPr>
        <p:spPr>
          <a:xfrm>
            <a:off x="10203878" y="252200"/>
            <a:ext cx="692698"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027953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Kapellskär">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Kapellskär</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555933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Nynäsham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Nynäshamn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Nynäsham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498585548"/>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33,45</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0,1</a:t>
                      </a:r>
                    </a:p>
                  </a:txBody>
                  <a:tcPr anchor="b"/>
                </a:tc>
                <a:extLst>
                  <a:ext uri="{0D108BD9-81ED-4DB2-BD59-A6C34878D82A}">
                    <a16:rowId xmlns:a16="http://schemas.microsoft.com/office/drawing/2014/main" val="2069412334"/>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165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extLst>
                  <a:ext uri="{0D108BD9-81ED-4DB2-BD59-A6C34878D82A}">
                    <a16:rowId xmlns:a16="http://schemas.microsoft.com/office/drawing/2014/main" val="2503401100"/>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lang="sv-SE" sz="1000" dirty="0">
                          <a:latin typeface="+mn-lt"/>
                        </a:rPr>
                        <a:t>2020</a:t>
                      </a:r>
                    </a:p>
                  </a:txBody>
                  <a:tcPr/>
                </a:tc>
                <a:tc>
                  <a:txBody>
                    <a:bodyPr/>
                    <a:lstStyle/>
                    <a:p>
                      <a:pPr algn="l" fontAlgn="b"/>
                      <a:r>
                        <a:rPr lang="sv-SE" sz="1000" b="0" i="0" u="none" strike="noStrike">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0,015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0,09</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lang="sv-SE" sz="1000" dirty="0">
                          <a:latin typeface="+mn-lt"/>
                        </a:rPr>
                        <a:t>2020</a:t>
                      </a: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0,0039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0,002</a:t>
                      </a:r>
                    </a:p>
                  </a:txBody>
                  <a:tcPr anchor="b"/>
                </a:tc>
                <a:extLst>
                  <a:ext uri="{0D108BD9-81ED-4DB2-BD59-A6C34878D82A}">
                    <a16:rowId xmlns:a16="http://schemas.microsoft.com/office/drawing/2014/main" val="1590005953"/>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16</a:t>
                      </a:r>
                    </a:p>
                  </a:txBody>
                  <a:tcPr anchor="b"/>
                </a:tc>
                <a:tc>
                  <a:txBody>
                    <a:bodyPr/>
                    <a:lstStyle/>
                    <a:p>
                      <a:pPr algn="l" fontAlgn="b"/>
                      <a:r>
                        <a:rPr lang="sv-SE" sz="1000" b="0" i="0" u="none" strike="noStrike" dirty="0">
                          <a:solidFill>
                            <a:srgbClr val="000000"/>
                          </a:solidFill>
                          <a:effectLst/>
                          <a:latin typeface="+mn-lt"/>
                        </a:rPr>
                        <a:t>11260118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10 520</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0,14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0,3</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13</a:t>
                      </a:r>
                    </a:p>
                  </a:txBody>
                  <a:tcPr/>
                </a:tc>
                <a:tc>
                  <a:txBody>
                    <a:bodyPr/>
                    <a:lstStyle/>
                    <a:p>
                      <a:pPr algn="l" fontAlgn="b"/>
                      <a:r>
                        <a:rPr lang="sv-SE" sz="1000" b="0" i="0" u="none" strike="noStrike" dirty="0">
                          <a:solidFill>
                            <a:srgbClr val="000000"/>
                          </a:solidFill>
                          <a:effectLst/>
                          <a:latin typeface="+mn-lt"/>
                        </a:rPr>
                        <a:t>608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15</a:t>
                      </a:r>
                    </a:p>
                  </a:txBody>
                  <a:tcPr/>
                </a:tc>
                <a:tc>
                  <a:txBody>
                    <a:bodyPr/>
                    <a:lstStyle/>
                    <a:p>
                      <a:pPr algn="l" fontAlgn="b"/>
                      <a:r>
                        <a:rPr lang="sv-SE" sz="1000" b="0" i="0" u="none" strike="noStrike" dirty="0">
                          <a:solidFill>
                            <a:srgbClr val="000000"/>
                          </a:solidFill>
                          <a:effectLst/>
                          <a:latin typeface="+mn-lt"/>
                        </a:rPr>
                        <a:t>1 433</a:t>
                      </a: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0,00012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382098680"/>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723899715"/>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18</a:t>
                      </a:r>
                    </a:p>
                  </a:txBody>
                  <a:tcPr anchor="b"/>
                </a:tc>
                <a:extLst>
                  <a:ext uri="{0D108BD9-81ED-4DB2-BD59-A6C34878D82A}">
                    <a16:rowId xmlns:a16="http://schemas.microsoft.com/office/drawing/2014/main" val="3348553084"/>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36</a:t>
                      </a:r>
                    </a:p>
                  </a:txBody>
                  <a:tcPr anchor="b"/>
                </a:tc>
                <a:tc>
                  <a:txBody>
                    <a:bodyPr/>
                    <a:lstStyle/>
                    <a:p>
                      <a:pPr algn="l" fontAlgn="b"/>
                      <a:r>
                        <a:rPr lang="sv-SE" sz="1000" b="0" i="0" u="none" strike="noStrike" dirty="0">
                          <a:solidFill>
                            <a:srgbClr val="000000"/>
                          </a:solidFill>
                          <a:effectLst/>
                          <a:latin typeface="+mn-lt"/>
                        </a:rPr>
                        <a:t>39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46</a:t>
                      </a:r>
                    </a:p>
                  </a:txBody>
                  <a:tcPr anchor="b"/>
                </a:tc>
                <a:tc>
                  <a:txBody>
                    <a:bodyPr/>
                    <a:lstStyle/>
                    <a:p>
                      <a:pPr algn="l" fontAlgn="b"/>
                      <a:r>
                        <a:rPr lang="sv-SE" sz="1000" b="0" i="0" u="none" strike="noStrike" dirty="0">
                          <a:solidFill>
                            <a:srgbClr val="000000"/>
                          </a:solidFill>
                          <a:effectLst/>
                          <a:latin typeface="+mn-lt"/>
                        </a:rPr>
                        <a:t>55</a:t>
                      </a:r>
                    </a:p>
                  </a:txBody>
                  <a:tcPr anchor="b"/>
                </a:tc>
                <a:extLst>
                  <a:ext uri="{0D108BD9-81ED-4DB2-BD59-A6C34878D82A}">
                    <a16:rowId xmlns:a16="http://schemas.microsoft.com/office/drawing/2014/main" val="2552675929"/>
                  </a:ext>
                </a:extLst>
              </a:tr>
              <a:tr h="220839">
                <a:tc>
                  <a:txBody>
                    <a:bodyPr/>
                    <a:lstStyle/>
                    <a:p>
                      <a:pPr algn="l" fontAlgn="b"/>
                      <a:r>
                        <a:rPr lang="sv-SE" sz="1000" b="0" i="0" u="none" strike="noStrike" dirty="0" err="1">
                          <a:solidFill>
                            <a:srgbClr val="000000"/>
                          </a:solidFill>
                          <a:effectLst/>
                          <a:latin typeface="+mn-lt"/>
                        </a:rPr>
                        <a:t>Fentanyl</a:t>
                      </a:r>
                      <a:r>
                        <a:rPr lang="sv-SE" sz="1000" b="0" i="0" u="none" strike="noStrike" dirty="0">
                          <a:solidFill>
                            <a:srgbClr val="000000"/>
                          </a:solidFill>
                          <a:effectLst/>
                          <a:latin typeface="+mn-lt"/>
                        </a:rPr>
                        <a:t>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27612029"/>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0,00091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959664600"/>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Nynäshamn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44FC0F5A-B7CE-5D4E-A3F1-E66DA5375B7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D4CE0FF4-C450-DB4D-894E-53779048C46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2" action="ppaction://hlinksldjump"/>
            <a:extLst>
              <a:ext uri="{FF2B5EF4-FFF2-40B4-BE49-F238E27FC236}">
                <a16:creationId xmlns:a16="http://schemas.microsoft.com/office/drawing/2014/main" id="{1B1E5681-3305-2040-8C12-14EB2D92B476}"/>
              </a:ext>
            </a:extLst>
          </p:cNvPr>
          <p:cNvSpPr/>
          <p:nvPr/>
        </p:nvSpPr>
        <p:spPr>
          <a:xfrm>
            <a:off x="8880763" y="318654"/>
            <a:ext cx="1062235" cy="26554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3" action="ppaction://hlinksldjump"/>
            <a:extLst>
              <a:ext uri="{FF2B5EF4-FFF2-40B4-BE49-F238E27FC236}">
                <a16:creationId xmlns:a16="http://schemas.microsoft.com/office/drawing/2014/main" id="{07B090E5-FAB3-2F46-97EE-8CA38EA5F415}"/>
              </a:ext>
            </a:extLst>
          </p:cNvPr>
          <p:cNvSpPr/>
          <p:nvPr/>
        </p:nvSpPr>
        <p:spPr>
          <a:xfrm>
            <a:off x="723112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Nynäshamn">
            <a:hlinkClick r:id="rId4" action="ppaction://hlinksldjump"/>
            <a:extLst>
              <a:ext uri="{FF2B5EF4-FFF2-40B4-BE49-F238E27FC236}">
                <a16:creationId xmlns:a16="http://schemas.microsoft.com/office/drawing/2014/main" id="{09867DEC-B66C-FB4D-8CF2-26E1A83A48E0}"/>
              </a:ext>
            </a:extLst>
          </p:cNvPr>
          <p:cNvSpPr/>
          <p:nvPr/>
        </p:nvSpPr>
        <p:spPr>
          <a:xfrm>
            <a:off x="10117265" y="252200"/>
            <a:ext cx="779311"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91517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Nynäsham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Nynäshamn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Nynäsham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318841755"/>
              </p:ext>
            </p:extLst>
          </p:nvPr>
        </p:nvGraphicFramePr>
        <p:xfrm>
          <a:off x="479425" y="1891950"/>
          <a:ext cx="11233151" cy="3383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0,1</a:t>
                      </a:r>
                    </a:p>
                  </a:txBody>
                  <a:tcPr/>
                </a:tc>
                <a:extLst>
                  <a:ext uri="{0D108BD9-81ED-4DB2-BD59-A6C34878D82A}">
                    <a16:rowId xmlns:a16="http://schemas.microsoft.com/office/drawing/2014/main" val="2705269473"/>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40</a:t>
                      </a:r>
                    </a:p>
                  </a:txBody>
                  <a:tcPr/>
                </a:tc>
                <a:extLst>
                  <a:ext uri="{0D108BD9-81ED-4DB2-BD59-A6C34878D82A}">
                    <a16:rowId xmlns:a16="http://schemas.microsoft.com/office/drawing/2014/main" val="1171271919"/>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3536938299"/>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33</a:t>
                      </a:r>
                    </a:p>
                  </a:txBody>
                  <a:tcPr anchor="b"/>
                </a:tc>
                <a:tc>
                  <a:txBody>
                    <a:bodyPr/>
                    <a:lstStyle/>
                    <a:p>
                      <a:pPr algn="l" fontAlgn="b"/>
                      <a:r>
                        <a:rPr lang="sv-SE" sz="1000" b="0" i="0" u="none" strike="noStrike" dirty="0">
                          <a:solidFill>
                            <a:srgbClr val="000000"/>
                          </a:solidFill>
                          <a:effectLst/>
                          <a:latin typeface="+mn-lt"/>
                        </a:rPr>
                        <a:t>2233,15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15</a:t>
                      </a:r>
                    </a:p>
                  </a:txBody>
                  <a:tcPr anchor="b"/>
                </a:tc>
                <a:tc>
                  <a:txBody>
                    <a:bodyPr/>
                    <a:lstStyle/>
                    <a:p>
                      <a:pPr algn="l" fontAlgn="b"/>
                      <a:r>
                        <a:rPr lang="sv-SE" sz="1000" b="0" i="0" u="none" strike="noStrike" dirty="0">
                          <a:solidFill>
                            <a:srgbClr val="000000"/>
                          </a:solidFill>
                          <a:effectLst/>
                          <a:latin typeface="+mn-lt"/>
                        </a:rPr>
                        <a:t>359</a:t>
                      </a:r>
                    </a:p>
                  </a:txBody>
                  <a:tcPr anchor="b"/>
                </a:tc>
                <a:extLst>
                  <a:ext uri="{0D108BD9-81ED-4DB2-BD59-A6C34878D82A}">
                    <a16:rowId xmlns:a16="http://schemas.microsoft.com/office/drawing/2014/main" val="557460513"/>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10</a:t>
                      </a:r>
                    </a:p>
                  </a:txBody>
                  <a:tcPr/>
                </a:tc>
                <a:tc>
                  <a:txBody>
                    <a:bodyPr/>
                    <a:lstStyle/>
                    <a:p>
                      <a:pPr algn="l" fontAlgn="b"/>
                      <a:r>
                        <a:rPr lang="sv-SE" sz="1000" b="0" i="0" u="none" strike="noStrike" dirty="0">
                          <a:solidFill>
                            <a:srgbClr val="000000"/>
                          </a:solidFill>
                          <a:effectLst/>
                          <a:latin typeface="+mn-lt"/>
                        </a:rPr>
                        <a:t>927,58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379</a:t>
                      </a:r>
                    </a:p>
                  </a:txBody>
                  <a:tcPr/>
                </a:tc>
                <a:extLst>
                  <a:ext uri="{0D108BD9-81ED-4DB2-BD59-A6C34878D82A}">
                    <a16:rowId xmlns:a16="http://schemas.microsoft.com/office/drawing/2014/main" val="2005330363"/>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1620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99</a:t>
                      </a:r>
                    </a:p>
                  </a:txBody>
                  <a:tcPr anchor="b"/>
                </a:tc>
                <a:extLst>
                  <a:ext uri="{0D108BD9-81ED-4DB2-BD59-A6C34878D82A}">
                    <a16:rowId xmlns:a16="http://schemas.microsoft.com/office/drawing/2014/main" val="3507148810"/>
                  </a:ext>
                </a:extLst>
              </a:tr>
              <a:tr h="220839">
                <a:tc>
                  <a:txBody>
                    <a:bodyPr/>
                    <a:lstStyle/>
                    <a:p>
                      <a:pPr algn="l" fontAlgn="b"/>
                      <a:r>
                        <a:rPr lang="sv-SE" sz="1000" b="0" i="0" u="none" strike="noStrike" dirty="0">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29</a:t>
                      </a:r>
                    </a:p>
                  </a:txBody>
                  <a:tcPr anchor="b"/>
                </a:tc>
                <a:tc>
                  <a:txBody>
                    <a:bodyPr/>
                    <a:lstStyle/>
                    <a:p>
                      <a:pPr algn="l" fontAlgn="b"/>
                      <a:r>
                        <a:rPr lang="sv-SE" sz="1000" b="0" i="0" u="none" strike="noStrike" dirty="0">
                          <a:solidFill>
                            <a:srgbClr val="000000"/>
                          </a:solidFill>
                          <a:effectLst/>
                          <a:latin typeface="+mn-lt"/>
                        </a:rPr>
                        <a:t>6156,63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11</a:t>
                      </a:r>
                    </a:p>
                  </a:txBody>
                  <a:tcPr anchor="b"/>
                </a:tc>
                <a:tc>
                  <a:txBody>
                    <a:bodyPr/>
                    <a:lstStyle/>
                    <a:p>
                      <a:pPr algn="l" fontAlgn="b"/>
                      <a:r>
                        <a:rPr lang="sv-SE" sz="1000" b="0" i="0" u="none" strike="noStrike" dirty="0">
                          <a:solidFill>
                            <a:srgbClr val="000000"/>
                          </a:solidFill>
                          <a:effectLst/>
                          <a:latin typeface="+mn-lt"/>
                        </a:rPr>
                        <a:t>2 332</a:t>
                      </a:r>
                    </a:p>
                  </a:txBody>
                  <a:tcPr anchor="b"/>
                </a:tc>
                <a:extLst>
                  <a:ext uri="{0D108BD9-81ED-4DB2-BD59-A6C34878D82A}">
                    <a16:rowId xmlns:a16="http://schemas.microsoft.com/office/drawing/2014/main" val="3288346581"/>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013257199"/>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004499065"/>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569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59</a:t>
                      </a:r>
                    </a:p>
                  </a:txBody>
                  <a:tcPr/>
                </a:tc>
                <a:extLst>
                  <a:ext uri="{0D108BD9-81ED-4DB2-BD59-A6C34878D82A}">
                    <a16:rowId xmlns:a16="http://schemas.microsoft.com/office/drawing/2014/main" val="929949057"/>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184</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145</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Nynäshamn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44FC0F5A-B7CE-5D4E-A3F1-E66DA5375B7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D4CE0FF4-C450-DB4D-894E-53779048C46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2" action="ppaction://hlinksldjump"/>
            <a:extLst>
              <a:ext uri="{FF2B5EF4-FFF2-40B4-BE49-F238E27FC236}">
                <a16:creationId xmlns:a16="http://schemas.microsoft.com/office/drawing/2014/main" id="{B7D2D6AB-CECF-5042-9547-A06B2F24CC94}"/>
              </a:ext>
            </a:extLst>
          </p:cNvPr>
          <p:cNvSpPr/>
          <p:nvPr/>
        </p:nvSpPr>
        <p:spPr>
          <a:xfrm>
            <a:off x="8811491" y="249382"/>
            <a:ext cx="1131508"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3" action="ppaction://hlinksldjump"/>
            <a:extLst>
              <a:ext uri="{FF2B5EF4-FFF2-40B4-BE49-F238E27FC236}">
                <a16:creationId xmlns:a16="http://schemas.microsoft.com/office/drawing/2014/main" id="{0453B084-5F83-D143-9688-6BE617C793A3}"/>
              </a:ext>
            </a:extLst>
          </p:cNvPr>
          <p:cNvSpPr/>
          <p:nvPr/>
        </p:nvSpPr>
        <p:spPr>
          <a:xfrm>
            <a:off x="7147994"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Nynäshamn">
            <a:hlinkClick r:id="rId4" action="ppaction://hlinksldjump"/>
            <a:extLst>
              <a:ext uri="{FF2B5EF4-FFF2-40B4-BE49-F238E27FC236}">
                <a16:creationId xmlns:a16="http://schemas.microsoft.com/office/drawing/2014/main" id="{C9790B6B-5D1C-884F-B73F-32599DB4A9BC}"/>
              </a:ext>
            </a:extLst>
          </p:cNvPr>
          <p:cNvSpPr/>
          <p:nvPr/>
        </p:nvSpPr>
        <p:spPr>
          <a:xfrm>
            <a:off x="10117265" y="252200"/>
            <a:ext cx="779311"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33531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Nynäsham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Nynäshamn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16695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hamn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hamnar</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hamnar">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220539713"/>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0,1</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608165354"/>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15</a:t>
                      </a:r>
                    </a:p>
                  </a:txBody>
                  <a:tcPr anchor="b"/>
                </a:tc>
                <a:tc>
                  <a:txBody>
                    <a:bodyPr/>
                    <a:lstStyle/>
                    <a:p>
                      <a:pPr algn="l" fontAlgn="b"/>
                      <a:r>
                        <a:rPr lang="sv-SE" sz="1000" b="0" i="0" u="none" strike="noStrike" dirty="0">
                          <a:solidFill>
                            <a:srgbClr val="000000"/>
                          </a:solidFill>
                          <a:effectLst/>
                          <a:latin typeface="+mn-lt"/>
                        </a:rPr>
                        <a:t>0,09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28</a:t>
                      </a:r>
                    </a:p>
                  </a:txBody>
                  <a:tcPr anchor="b"/>
                </a:tc>
                <a:tc>
                  <a:txBody>
                    <a:bodyPr/>
                    <a:lstStyle/>
                    <a:p>
                      <a:pPr algn="l" fontAlgn="b"/>
                      <a:r>
                        <a:rPr lang="sv-SE" sz="1000" b="0" i="0" u="none" strike="noStrike" dirty="0">
                          <a:solidFill>
                            <a:srgbClr val="000000"/>
                          </a:solidFill>
                          <a:effectLst/>
                          <a:latin typeface="+mn-lt"/>
                        </a:rPr>
                        <a:t>0,06</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0,07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21</a:t>
                      </a:r>
                    </a:p>
                  </a:txBody>
                  <a:tcPr anchor="b"/>
                </a:tc>
                <a:tc>
                  <a:txBody>
                    <a:bodyPr/>
                    <a:lstStyle/>
                    <a:p>
                      <a:pPr algn="l" fontAlgn="b"/>
                      <a:r>
                        <a:rPr lang="sv-SE" sz="1000" b="0" i="0" u="none" strike="noStrike" dirty="0">
                          <a:solidFill>
                            <a:srgbClr val="000000"/>
                          </a:solidFill>
                          <a:effectLst/>
                          <a:latin typeface="+mn-lt"/>
                        </a:rPr>
                        <a:t>0,04</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8</a:t>
                      </a:r>
                    </a:p>
                  </a:txBody>
                  <a:tcPr anchor="b"/>
                </a:tc>
                <a:tc>
                  <a:txBody>
                    <a:bodyPr/>
                    <a:lstStyle/>
                    <a:p>
                      <a:pPr algn="l" fontAlgn="b"/>
                      <a:r>
                        <a:rPr lang="sv-SE" sz="1000" b="0" i="0" u="none" strike="noStrike">
                          <a:solidFill>
                            <a:srgbClr val="000000"/>
                          </a:solidFill>
                          <a:effectLst/>
                          <a:latin typeface="+mn-lt"/>
                        </a:rPr>
                        <a:t>31 000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21 160</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a:t>
                      </a:r>
                    </a:p>
                  </a:txBody>
                  <a:tcPr anchor="b"/>
                </a:tc>
                <a:extLst>
                  <a:ext uri="{0D108BD9-81ED-4DB2-BD59-A6C34878D82A}">
                    <a16:rowId xmlns:a16="http://schemas.microsoft.com/office/drawing/2014/main" val="1694344794"/>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70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38</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a:solidFill>
                            <a:srgbClr val="000000"/>
                          </a:solidFill>
                          <a:effectLst/>
                          <a:latin typeface="+mn-lt"/>
                        </a:rPr>
                        <a:t>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0,0002</a:t>
                      </a:r>
                    </a:p>
                  </a:txBody>
                  <a:tcPr anchor="b"/>
                </a:tc>
                <a:extLst>
                  <a:ext uri="{0D108BD9-81ED-4DB2-BD59-A6C34878D82A}">
                    <a16:rowId xmlns:a16="http://schemas.microsoft.com/office/drawing/2014/main" val="763952690"/>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50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30</a:t>
                      </a:r>
                    </a:p>
                  </a:txBody>
                  <a:tcPr anchor="b"/>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a:solidFill>
                            <a:srgbClr val="000000"/>
                          </a:solidFill>
                          <a:effectLst/>
                          <a:latin typeface="+mn-lt"/>
                        </a:rPr>
                        <a:t>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8</a:t>
                      </a:r>
                    </a:p>
                  </a:txBody>
                  <a:tcPr anchor="b"/>
                </a:tc>
                <a:extLst>
                  <a:ext uri="{0D108BD9-81ED-4DB2-BD59-A6C34878D82A}">
                    <a16:rowId xmlns:a16="http://schemas.microsoft.com/office/drawing/2014/main" val="3644811822"/>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215617824"/>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28,9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1171271919"/>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4</a:t>
                      </a:r>
                    </a:p>
                  </a:txBody>
                  <a:tcPr anchor="b"/>
                </a:tc>
                <a:extLst>
                  <a:ext uri="{0D108BD9-81ED-4DB2-BD59-A6C34878D82A}">
                    <a16:rowId xmlns:a16="http://schemas.microsoft.com/office/drawing/2014/main" val="717477744"/>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388796684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hamnar</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0F0360A6-14FC-3E4D-8074-23D15A5A442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CB47E8C8-FC11-9546-9CD2-EE8C229F8DE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3" descr="Text Forts. nästa sida...">
            <a:extLst>
              <a:ext uri="{FF2B5EF4-FFF2-40B4-BE49-F238E27FC236}">
                <a16:creationId xmlns:a16="http://schemas.microsoft.com/office/drawing/2014/main" id="{E9A0FA26-3D4B-2148-B65F-8C4F11D6E1BA}"/>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2" action="ppaction://hlinksldjump"/>
            <a:extLst>
              <a:ext uri="{FF2B5EF4-FFF2-40B4-BE49-F238E27FC236}">
                <a16:creationId xmlns:a16="http://schemas.microsoft.com/office/drawing/2014/main" id="{47B19302-E4AE-E049-B167-D3855A5CEAC6}"/>
              </a:ext>
            </a:extLst>
          </p:cNvPr>
          <p:cNvSpPr/>
          <p:nvPr/>
        </p:nvSpPr>
        <p:spPr>
          <a:xfrm>
            <a:off x="8312727" y="263236"/>
            <a:ext cx="973972"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baka till Lokal beslagsstatistik">
            <a:hlinkClick r:id="rId3" action="ppaction://hlinksldjump"/>
            <a:extLst>
              <a:ext uri="{FF2B5EF4-FFF2-40B4-BE49-F238E27FC236}">
                <a16:creationId xmlns:a16="http://schemas.microsoft.com/office/drawing/2014/main" id="{28437924-D07D-B24C-8932-6438BF1E6B66}"/>
              </a:ext>
            </a:extLst>
          </p:cNvPr>
          <p:cNvSpPr/>
          <p:nvPr/>
        </p:nvSpPr>
        <p:spPr>
          <a:xfrm>
            <a:off x="6616384"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Stockholms hamnar">
            <a:hlinkClick r:id="rId4" action="ppaction://hlinksldjump"/>
            <a:extLst>
              <a:ext uri="{FF2B5EF4-FFF2-40B4-BE49-F238E27FC236}">
                <a16:creationId xmlns:a16="http://schemas.microsoft.com/office/drawing/2014/main" id="{D24CD44C-A5FD-0E43-8CD7-CBDB791D6C4F}"/>
              </a:ext>
            </a:extLst>
          </p:cNvPr>
          <p:cNvSpPr/>
          <p:nvPr/>
        </p:nvSpPr>
        <p:spPr>
          <a:xfrm>
            <a:off x="9549070" y="252200"/>
            <a:ext cx="134750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9039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0438841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1328622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48A32D6-0096-5E42-891D-CBC378D46D6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53388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hamn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hamnar</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hamnar">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753152964"/>
              </p:ext>
            </p:extLst>
          </p:nvPr>
        </p:nvGraphicFramePr>
        <p:xfrm>
          <a:off x="479425" y="1891950"/>
          <a:ext cx="11233151" cy="3139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51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293701064"/>
                  </a:ext>
                </a:extLst>
              </a:tr>
              <a:tr h="220839">
                <a:tc>
                  <a:txBody>
                    <a:bodyPr/>
                    <a:lstStyle/>
                    <a:p>
                      <a:pPr algn="l" fontAlgn="b"/>
                      <a:r>
                        <a:rPr lang="sv-SE" sz="1000" b="0" i="0" u="none" strike="noStrike" dirty="0">
                          <a:solidFill>
                            <a:srgbClr val="000000"/>
                          </a:solidFill>
                          <a:effectLst/>
                          <a:latin typeface="+mn-lt"/>
                        </a:rPr>
                        <a:t>Snus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15,4</a:t>
                      </a:r>
                    </a:p>
                  </a:txBody>
                  <a:tcPr/>
                </a:tc>
                <a:extLst>
                  <a:ext uri="{0D108BD9-81ED-4DB2-BD59-A6C34878D82A}">
                    <a16:rowId xmlns:a16="http://schemas.microsoft.com/office/drawing/2014/main" val="2604417088"/>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206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16</a:t>
                      </a:r>
                    </a:p>
                  </a:txBody>
                  <a:tcPr anchor="b"/>
                </a:tc>
                <a:tc>
                  <a:txBody>
                    <a:bodyPr/>
                    <a:lstStyle/>
                    <a:p>
                      <a:pPr algn="l" fontAlgn="b"/>
                      <a:r>
                        <a:rPr lang="sv-SE" sz="1000" b="0" i="0" u="none" strike="noStrike" dirty="0">
                          <a:solidFill>
                            <a:srgbClr val="000000"/>
                          </a:solidFill>
                          <a:effectLst/>
                          <a:latin typeface="+mn-lt"/>
                        </a:rPr>
                        <a:t>227</a:t>
                      </a:r>
                    </a:p>
                  </a:txBody>
                  <a:tcPr anchor="b"/>
                </a:tc>
                <a:extLst>
                  <a:ext uri="{0D108BD9-81ED-4DB2-BD59-A6C34878D82A}">
                    <a16:rowId xmlns:a16="http://schemas.microsoft.com/office/drawing/2014/main" val="3755408353"/>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tc>
                <a:tc>
                  <a:txBody>
                    <a:bodyPr/>
                    <a:lstStyle/>
                    <a:p>
                      <a:pPr algn="l" fontAlgn="b"/>
                      <a:r>
                        <a:rPr lang="sv-SE" sz="1000" b="0" i="0" u="none" strike="noStrike" dirty="0">
                          <a:solidFill>
                            <a:srgbClr val="000000"/>
                          </a:solidFill>
                          <a:effectLst/>
                          <a:latin typeface="+mn-lt"/>
                        </a:rPr>
                        <a:t>180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4,5</a:t>
                      </a:r>
                    </a:p>
                  </a:txBody>
                  <a:tcPr/>
                </a:tc>
                <a:extLst>
                  <a:ext uri="{0D108BD9-81ED-4DB2-BD59-A6C34878D82A}">
                    <a16:rowId xmlns:a16="http://schemas.microsoft.com/office/drawing/2014/main" val="3011002304"/>
                  </a:ext>
                </a:extLst>
              </a:tr>
              <a:tr h="220839">
                <a:tc>
                  <a:txBody>
                    <a:bodyPr/>
                    <a:lstStyle/>
                    <a:p>
                      <a:pPr algn="l" fontAlgn="b"/>
                      <a:r>
                        <a:rPr lang="sv-SE" sz="1000" b="0" i="0" u="none" strike="noStrike">
                          <a:solidFill>
                            <a:srgbClr val="000000"/>
                          </a:solidFill>
                          <a:effectLst/>
                          <a:latin typeface="+mn-lt"/>
                        </a:rPr>
                        <a:t>Tramadol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22</a:t>
                      </a:r>
                    </a:p>
                  </a:txBody>
                  <a:tcPr/>
                </a:tc>
                <a:extLst>
                  <a:ext uri="{0D108BD9-81ED-4DB2-BD59-A6C34878D82A}">
                    <a16:rowId xmlns:a16="http://schemas.microsoft.com/office/drawing/2014/main" val="2931858832"/>
                  </a:ext>
                </a:extLst>
              </a:tr>
              <a:tr h="220839">
                <a:tc>
                  <a:txBody>
                    <a:bodyPr/>
                    <a:lstStyle/>
                    <a:p>
                      <a:pPr algn="l" fontAlgn="b"/>
                      <a:r>
                        <a:rPr lang="sv-SE" sz="1000" b="0" i="0" u="none" strike="noStrike">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1 928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461</a:t>
                      </a:r>
                    </a:p>
                  </a:txBody>
                  <a:tcPr anchor="b"/>
                </a:tc>
                <a:extLst>
                  <a:ext uri="{0D108BD9-81ED-4DB2-BD59-A6C34878D82A}">
                    <a16:rowId xmlns:a16="http://schemas.microsoft.com/office/drawing/2014/main" val="3443657298"/>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a:t>
                      </a:r>
                    </a:p>
                  </a:txBody>
                  <a:tcPr anchor="b"/>
                </a:tc>
                <a:extLst>
                  <a:ext uri="{0D108BD9-81ED-4DB2-BD59-A6C34878D82A}">
                    <a16:rowId xmlns:a16="http://schemas.microsoft.com/office/drawing/2014/main" val="2956470202"/>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0,2</a:t>
                      </a:r>
                    </a:p>
                  </a:txBody>
                  <a:tcPr anchor="b"/>
                </a:tc>
                <a:extLst>
                  <a:ext uri="{0D108BD9-81ED-4DB2-BD59-A6C34878D82A}">
                    <a16:rowId xmlns:a16="http://schemas.microsoft.com/office/drawing/2014/main" val="2496285501"/>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9</a:t>
                      </a:r>
                    </a:p>
                  </a:txBody>
                  <a:tcPr/>
                </a:tc>
                <a:tc>
                  <a:txBody>
                    <a:bodyPr/>
                    <a:lstStyle/>
                    <a:p>
                      <a:pPr algn="l" fontAlgn="b"/>
                      <a:r>
                        <a:rPr lang="sv-SE" sz="1000" b="0" i="0" u="none" strike="noStrike" dirty="0">
                          <a:solidFill>
                            <a:srgbClr val="000000"/>
                          </a:solidFill>
                          <a:effectLst/>
                          <a:latin typeface="+mn-lt"/>
                        </a:rPr>
                        <a:t>369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27</a:t>
                      </a:r>
                    </a:p>
                  </a:txBody>
                  <a:tcPr/>
                </a:tc>
                <a:extLst>
                  <a:ext uri="{0D108BD9-81ED-4DB2-BD59-A6C34878D82A}">
                    <a16:rowId xmlns:a16="http://schemas.microsoft.com/office/drawing/2014/main" val="315463489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115</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146</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hamnar</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0F0360A6-14FC-3E4D-8074-23D15A5A442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CB47E8C8-FC11-9546-9CD2-EE8C229F8DE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0F207744-ADA6-5C48-9CFD-65CAA760DA43}"/>
              </a:ext>
            </a:extLst>
          </p:cNvPr>
          <p:cNvSpPr/>
          <p:nvPr/>
        </p:nvSpPr>
        <p:spPr>
          <a:xfrm>
            <a:off x="8285017" y="346364"/>
            <a:ext cx="1001681" cy="23783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EBC10A2B-FC36-6649-B4CA-4C5F9E241A9D}"/>
              </a:ext>
            </a:extLst>
          </p:cNvPr>
          <p:cNvSpPr/>
          <p:nvPr/>
        </p:nvSpPr>
        <p:spPr>
          <a:xfrm>
            <a:off x="6671802"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Stockholms hamnar">
            <a:hlinkClick r:id="rId4" action="ppaction://hlinksldjump"/>
            <a:extLst>
              <a:ext uri="{FF2B5EF4-FFF2-40B4-BE49-F238E27FC236}">
                <a16:creationId xmlns:a16="http://schemas.microsoft.com/office/drawing/2014/main" id="{53D45736-9403-A743-9F01-69AAFA07DBFF}"/>
              </a:ext>
            </a:extLst>
          </p:cNvPr>
          <p:cNvSpPr/>
          <p:nvPr/>
        </p:nvSpPr>
        <p:spPr>
          <a:xfrm>
            <a:off x="9549070" y="252200"/>
            <a:ext cx="134750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98926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Stockholms hamnar">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Stockholms hamnar</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400946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841914022"/>
              </p:ext>
            </p:extLst>
          </p:nvPr>
        </p:nvGraphicFramePr>
        <p:xfrm>
          <a:off x="479425" y="1891950"/>
          <a:ext cx="11233151" cy="4145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0,06</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62,4</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a:solidFill>
                            <a:srgbClr val="000000"/>
                          </a:solidFill>
                          <a:effectLst/>
                          <a:latin typeface="+mn-lt"/>
                        </a:rPr>
                        <a:t>29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106</a:t>
                      </a:r>
                    </a:p>
                  </a:txBody>
                  <a:tcPr anchor="b"/>
                </a:tc>
                <a:extLst>
                  <a:ext uri="{0D108BD9-81ED-4DB2-BD59-A6C34878D82A}">
                    <a16:rowId xmlns:a16="http://schemas.microsoft.com/office/drawing/2014/main" val="3939807503"/>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22</a:t>
                      </a:r>
                    </a:p>
                  </a:txBody>
                  <a:tcPr anchor="b"/>
                </a:tc>
                <a:tc>
                  <a:txBody>
                    <a:bodyPr/>
                    <a:lstStyle/>
                    <a:p>
                      <a:pPr algn="l" fontAlgn="b"/>
                      <a:r>
                        <a:rPr lang="sv-SE" sz="1000" b="0" i="0" u="none" strike="noStrike" dirty="0">
                          <a:solidFill>
                            <a:srgbClr val="000000"/>
                          </a:solidFill>
                          <a:effectLst/>
                          <a:latin typeface="+mn-lt"/>
                        </a:rPr>
                        <a:t>31,8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30</a:t>
                      </a:r>
                    </a:p>
                  </a:txBody>
                  <a:tcPr anchor="b"/>
                </a:tc>
                <a:tc>
                  <a:txBody>
                    <a:bodyPr/>
                    <a:lstStyle/>
                    <a:p>
                      <a:pPr algn="l" fontAlgn="b"/>
                      <a:r>
                        <a:rPr lang="sv-SE" sz="1000" b="0" i="0" u="none" strike="noStrike" dirty="0">
                          <a:solidFill>
                            <a:srgbClr val="000000"/>
                          </a:solidFill>
                          <a:effectLst/>
                          <a:latin typeface="+mn-lt"/>
                        </a:rPr>
                        <a:t>57,4</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14</a:t>
                      </a:r>
                    </a:p>
                  </a:txBody>
                  <a:tcPr anchor="b"/>
                </a:tc>
                <a:tc>
                  <a:txBody>
                    <a:bodyPr/>
                    <a:lstStyle/>
                    <a:p>
                      <a:pPr algn="l" fontAlgn="b"/>
                      <a:r>
                        <a:rPr lang="sv-SE" sz="1000" b="0" i="0" u="none" strike="noStrike">
                          <a:solidFill>
                            <a:srgbClr val="000000"/>
                          </a:solidFill>
                          <a:effectLst/>
                          <a:latin typeface="+mn-lt"/>
                        </a:rPr>
                        <a:t>383,9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24</a:t>
                      </a:r>
                    </a:p>
                  </a:txBody>
                  <a:tcPr anchor="b"/>
                </a:tc>
                <a:tc>
                  <a:txBody>
                    <a:bodyPr/>
                    <a:lstStyle/>
                    <a:p>
                      <a:pPr algn="l" fontAlgn="b"/>
                      <a:r>
                        <a:rPr lang="sv-SE" sz="1000" b="0" i="0" u="none" strike="noStrike" dirty="0">
                          <a:solidFill>
                            <a:srgbClr val="000000"/>
                          </a:solidFill>
                          <a:effectLst/>
                          <a:latin typeface="+mn-lt"/>
                        </a:rPr>
                        <a:t>283,2</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19</a:t>
                      </a:r>
                    </a:p>
                  </a:txBody>
                  <a:tcPr anchor="b"/>
                </a:tc>
                <a:tc>
                  <a:txBody>
                    <a:bodyPr/>
                    <a:lstStyle/>
                    <a:p>
                      <a:pPr algn="l" fontAlgn="b"/>
                      <a:r>
                        <a:rPr lang="sv-SE" sz="1000" b="0" i="0" u="none" strike="noStrike" dirty="0">
                          <a:solidFill>
                            <a:srgbClr val="000000"/>
                          </a:solidFill>
                          <a:effectLst/>
                          <a:latin typeface="+mn-lt"/>
                        </a:rPr>
                        <a:t>335 953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5 856 906</a:t>
                      </a:r>
                    </a:p>
                  </a:txBody>
                  <a:tcPr anchor="b"/>
                </a:tc>
                <a:extLst>
                  <a:ext uri="{0D108BD9-81ED-4DB2-BD59-A6C34878D82A}">
                    <a16:rowId xmlns:a16="http://schemas.microsoft.com/office/drawing/2014/main" val="1562020981"/>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1,8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0,1</a:t>
                      </a:r>
                    </a:p>
                  </a:txBody>
                  <a:tcPr anchor="b"/>
                </a:tc>
                <a:extLst>
                  <a:ext uri="{0D108BD9-81ED-4DB2-BD59-A6C34878D82A}">
                    <a16:rowId xmlns:a16="http://schemas.microsoft.com/office/drawing/2014/main" val="2680631176"/>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0,001</a:t>
                      </a:r>
                    </a:p>
                  </a:txBody>
                  <a:tcPr/>
                </a:tc>
                <a:extLst>
                  <a:ext uri="{0D108BD9-81ED-4DB2-BD59-A6C34878D82A}">
                    <a16:rowId xmlns:a16="http://schemas.microsoft.com/office/drawing/2014/main" val="3834841513"/>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15</a:t>
                      </a:r>
                    </a:p>
                  </a:txBody>
                  <a:tcPr/>
                </a:tc>
                <a:tc>
                  <a:txBody>
                    <a:bodyPr/>
                    <a:lstStyle/>
                    <a:p>
                      <a:pPr algn="l" fontAlgn="b"/>
                      <a:r>
                        <a:rPr lang="sv-SE" sz="1000" b="0" i="0" u="none" strike="noStrike" dirty="0">
                          <a:solidFill>
                            <a:srgbClr val="000000"/>
                          </a:solidFill>
                          <a:effectLst/>
                          <a:latin typeface="+mn-lt"/>
                        </a:rPr>
                        <a:t>4 983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46</a:t>
                      </a:r>
                    </a:p>
                  </a:txBody>
                  <a:tcPr/>
                </a:tc>
                <a:tc>
                  <a:txBody>
                    <a:bodyPr/>
                    <a:lstStyle/>
                    <a:p>
                      <a:pPr algn="l" fontAlgn="b"/>
                      <a:r>
                        <a:rPr lang="sv-SE" sz="1000" b="0" i="0" u="none" strike="noStrike" dirty="0">
                          <a:solidFill>
                            <a:srgbClr val="000000"/>
                          </a:solidFill>
                          <a:effectLst/>
                          <a:latin typeface="+mn-lt"/>
                        </a:rPr>
                        <a:t>14 406</a:t>
                      </a:r>
                    </a:p>
                  </a:txBody>
                  <a:tcPr anchor="b"/>
                </a:tc>
                <a:extLst>
                  <a:ext uri="{0D108BD9-81ED-4DB2-BD59-A6C34878D82A}">
                    <a16:rowId xmlns:a16="http://schemas.microsoft.com/office/drawing/2014/main" val="2768700742"/>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20,2</a:t>
                      </a:r>
                    </a:p>
                  </a:txBody>
                  <a:tcPr anchor="b"/>
                </a:tc>
                <a:extLst>
                  <a:ext uri="{0D108BD9-81ED-4DB2-BD59-A6C34878D82A}">
                    <a16:rowId xmlns:a16="http://schemas.microsoft.com/office/drawing/2014/main" val="3297742404"/>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27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8 194</a:t>
                      </a:r>
                    </a:p>
                  </a:txBody>
                  <a:tcPr anchor="b"/>
                </a:tc>
                <a:extLst>
                  <a:ext uri="{0D108BD9-81ED-4DB2-BD59-A6C34878D82A}">
                    <a16:rowId xmlns:a16="http://schemas.microsoft.com/office/drawing/2014/main" val="3815820264"/>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1 220</a:t>
                      </a:r>
                    </a:p>
                  </a:txBody>
                  <a:tcPr anchor="b"/>
                </a:tc>
                <a:extLst>
                  <a:ext uri="{0D108BD9-81ED-4DB2-BD59-A6C34878D82A}">
                    <a16:rowId xmlns:a16="http://schemas.microsoft.com/office/drawing/2014/main" val="4079000151"/>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a:solidFill>
                            <a:srgbClr val="000000"/>
                          </a:solidFill>
                          <a:effectLst/>
                          <a:latin typeface="+mn-lt"/>
                        </a:rPr>
                        <a:t>108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20</a:t>
                      </a:r>
                    </a:p>
                  </a:txBody>
                  <a:tcPr anchor="b"/>
                </a:tc>
                <a:tc>
                  <a:txBody>
                    <a:bodyPr/>
                    <a:lstStyle/>
                    <a:p>
                      <a:pPr algn="l" fontAlgn="b"/>
                      <a:r>
                        <a:rPr lang="sv-SE" sz="1000" b="0" i="0" u="none" strike="noStrike" dirty="0">
                          <a:solidFill>
                            <a:srgbClr val="000000"/>
                          </a:solidFill>
                          <a:effectLst/>
                          <a:latin typeface="+mn-lt"/>
                        </a:rPr>
                        <a:t>40</a:t>
                      </a:r>
                    </a:p>
                  </a:txBody>
                  <a:tcPr anchor="b"/>
                </a:tc>
                <a:extLst>
                  <a:ext uri="{0D108BD9-81ED-4DB2-BD59-A6C34878D82A}">
                    <a16:rowId xmlns:a16="http://schemas.microsoft.com/office/drawing/2014/main" val="3462322611"/>
                  </a:ext>
                </a:extLst>
              </a:tr>
              <a:tr h="220839">
                <a:tc>
                  <a:txBody>
                    <a:bodyPr/>
                    <a:lstStyle/>
                    <a:p>
                      <a:pPr algn="l" fontAlgn="b"/>
                      <a:r>
                        <a:rPr lang="sv-SE" sz="1000" b="0" i="0" u="none" strike="noStrike">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505368895"/>
                  </a:ext>
                </a:extLst>
              </a:tr>
              <a:tr h="220839">
                <a:tc>
                  <a:txBody>
                    <a:bodyPr/>
                    <a:lstStyle/>
                    <a:p>
                      <a:pPr algn="l" fontAlgn="b"/>
                      <a:r>
                        <a:rPr lang="sv-SE" sz="1000" b="0" i="0" u="none" strike="noStrike">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1,912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12,3</a:t>
                      </a:r>
                    </a:p>
                  </a:txBody>
                  <a:tcPr anchor="b"/>
                </a:tc>
                <a:extLst>
                  <a:ext uri="{0D108BD9-81ED-4DB2-BD59-A6C34878D82A}">
                    <a16:rowId xmlns:a16="http://schemas.microsoft.com/office/drawing/2014/main" val="4039071531"/>
                  </a:ext>
                </a:extLst>
              </a:tr>
              <a:tr h="220839">
                <a:tc>
                  <a:txBody>
                    <a:bodyPr/>
                    <a:lstStyle/>
                    <a:p>
                      <a:pPr algn="l" fontAlgn="b"/>
                      <a:r>
                        <a:rPr lang="sv-SE" sz="1000" b="0" i="0" u="none" strike="noStrike">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49,5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141,5</a:t>
                      </a:r>
                    </a:p>
                  </a:txBody>
                  <a:tcPr anchor="b"/>
                </a:tc>
                <a:extLst>
                  <a:ext uri="{0D108BD9-81ED-4DB2-BD59-A6C34878D82A}">
                    <a16:rowId xmlns:a16="http://schemas.microsoft.com/office/drawing/2014/main" val="874268445"/>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1,4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1,2</a:t>
                      </a:r>
                    </a:p>
                  </a:txBody>
                  <a:tcPr anchor="b"/>
                </a:tc>
                <a:extLst>
                  <a:ext uri="{0D108BD9-81ED-4DB2-BD59-A6C34878D82A}">
                    <a16:rowId xmlns:a16="http://schemas.microsoft.com/office/drawing/2014/main" val="219574992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EABDE713-B0B6-1540-9602-7AB3563A7E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54149CD4-EA25-C24E-A1DB-80DEAF3070D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3" descr="Text Forts. nästa sida...">
            <a:extLst>
              <a:ext uri="{FF2B5EF4-FFF2-40B4-BE49-F238E27FC236}">
                <a16:creationId xmlns:a16="http://schemas.microsoft.com/office/drawing/2014/main" id="{6A6366A9-7C33-734B-BD7B-C4EDE8FAE408}"/>
              </a:ext>
            </a:extLst>
          </p:cNvPr>
          <p:cNvSpPr txBox="1">
            <a:spLocks/>
          </p:cNvSpPr>
          <p:nvPr/>
        </p:nvSpPr>
        <p:spPr>
          <a:xfrm>
            <a:off x="5850060" y="6325235"/>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Öst">
            <a:hlinkClick r:id="rId2" action="ppaction://hlinksldjump"/>
            <a:extLst>
              <a:ext uri="{FF2B5EF4-FFF2-40B4-BE49-F238E27FC236}">
                <a16:creationId xmlns:a16="http://schemas.microsoft.com/office/drawing/2014/main" id="{EBBF831F-EFB1-6441-8175-7C74234C13BE}"/>
              </a:ext>
            </a:extLst>
          </p:cNvPr>
          <p:cNvSpPr/>
          <p:nvPr/>
        </p:nvSpPr>
        <p:spPr>
          <a:xfrm>
            <a:off x="8659090" y="263236"/>
            <a:ext cx="930661"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baka till Lokal beslagsstatistik">
            <a:hlinkClick r:id="rId3" action="ppaction://hlinksldjump"/>
            <a:extLst>
              <a:ext uri="{FF2B5EF4-FFF2-40B4-BE49-F238E27FC236}">
                <a16:creationId xmlns:a16="http://schemas.microsoft.com/office/drawing/2014/main" id="{62A5E29C-1842-F24B-B0C6-56E637EFE1AA}"/>
              </a:ext>
            </a:extLst>
          </p:cNvPr>
          <p:cNvSpPr/>
          <p:nvPr/>
        </p:nvSpPr>
        <p:spPr>
          <a:xfrm>
            <a:off x="703027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Stockholms län">
            <a:hlinkClick r:id="rId4" action="ppaction://hlinksldjump"/>
            <a:extLst>
              <a:ext uri="{FF2B5EF4-FFF2-40B4-BE49-F238E27FC236}">
                <a16:creationId xmlns:a16="http://schemas.microsoft.com/office/drawing/2014/main" id="{AB66AB0C-A06D-3B46-A9B4-6B192B1C2CC8}"/>
              </a:ext>
            </a:extLst>
          </p:cNvPr>
          <p:cNvSpPr/>
          <p:nvPr/>
        </p:nvSpPr>
        <p:spPr>
          <a:xfrm>
            <a:off x="9852123" y="252200"/>
            <a:ext cx="104445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23975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587661789"/>
              </p:ext>
            </p:extLst>
          </p:nvPr>
        </p:nvGraphicFramePr>
        <p:xfrm>
          <a:off x="479425" y="1891950"/>
          <a:ext cx="11233151" cy="34747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2016782735"/>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0,2</a:t>
                      </a:r>
                    </a:p>
                  </a:txBody>
                  <a:tcPr anchor="b"/>
                </a:tc>
                <a:extLst>
                  <a:ext uri="{0D108BD9-81ED-4DB2-BD59-A6C34878D82A}">
                    <a16:rowId xmlns:a16="http://schemas.microsoft.com/office/drawing/2014/main" val="761805637"/>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a:solidFill>
                            <a:srgbClr val="000000"/>
                          </a:solidFill>
                          <a:effectLst/>
                          <a:latin typeface="+mn-lt"/>
                        </a:rPr>
                        <a:t>2,5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22</a:t>
                      </a:r>
                    </a:p>
                  </a:txBody>
                  <a:tcPr anchor="b"/>
                </a:tc>
                <a:extLst>
                  <a:ext uri="{0D108BD9-81ED-4DB2-BD59-A6C34878D82A}">
                    <a16:rowId xmlns:a16="http://schemas.microsoft.com/office/drawing/2014/main" val="1172683578"/>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13</a:t>
                      </a:r>
                    </a:p>
                  </a:txBody>
                  <a:tcPr anchor="b"/>
                </a:tc>
                <a:tc>
                  <a:txBody>
                    <a:bodyPr/>
                    <a:lstStyle/>
                    <a:p>
                      <a:pPr algn="l" fontAlgn="b"/>
                      <a:r>
                        <a:rPr lang="sv-SE" sz="1000" b="0" i="0" u="none" strike="noStrike">
                          <a:solidFill>
                            <a:srgbClr val="000000"/>
                          </a:solidFill>
                          <a:effectLst/>
                          <a:latin typeface="+mn-lt"/>
                        </a:rPr>
                        <a:t>2 368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25</a:t>
                      </a:r>
                    </a:p>
                  </a:txBody>
                  <a:tcPr anchor="b"/>
                </a:tc>
                <a:tc>
                  <a:txBody>
                    <a:bodyPr/>
                    <a:lstStyle/>
                    <a:p>
                      <a:pPr algn="l" fontAlgn="b"/>
                      <a:r>
                        <a:rPr lang="sv-SE" sz="1000" b="0" i="0" u="none" strike="noStrike" dirty="0">
                          <a:solidFill>
                            <a:srgbClr val="000000"/>
                          </a:solidFill>
                          <a:effectLst/>
                          <a:latin typeface="+mn-lt"/>
                        </a:rPr>
                        <a:t>4 514</a:t>
                      </a:r>
                    </a:p>
                  </a:txBody>
                  <a:tcPr anchor="b"/>
                </a:tc>
                <a:extLst>
                  <a:ext uri="{0D108BD9-81ED-4DB2-BD59-A6C34878D82A}">
                    <a16:rowId xmlns:a16="http://schemas.microsoft.com/office/drawing/2014/main" val="3957700914"/>
                  </a:ext>
                </a:extLst>
              </a:tr>
              <a:tr h="220839">
                <a:tc>
                  <a:txBody>
                    <a:bodyPr/>
                    <a:lstStyle/>
                    <a:p>
                      <a:pPr algn="l" fontAlgn="b"/>
                      <a:r>
                        <a:rPr lang="sv-SE" sz="1000" b="0" i="0" u="none" strike="noStrike" dirty="0">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0,0002</a:t>
                      </a:r>
                    </a:p>
                  </a:txBody>
                  <a:tcPr anchor="b"/>
                </a:tc>
                <a:extLst>
                  <a:ext uri="{0D108BD9-81ED-4DB2-BD59-A6C34878D82A}">
                    <a16:rowId xmlns:a16="http://schemas.microsoft.com/office/drawing/2014/main" val="3950155166"/>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205053252"/>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19</a:t>
                      </a:r>
                    </a:p>
                  </a:txBody>
                  <a:tcPr anchor="b"/>
                </a:tc>
                <a:tc>
                  <a:txBody>
                    <a:bodyPr/>
                    <a:lstStyle/>
                    <a:p>
                      <a:pPr algn="l" fontAlgn="b"/>
                      <a:r>
                        <a:rPr lang="sv-SE" sz="1000" b="0" i="0" u="none" strike="noStrike">
                          <a:solidFill>
                            <a:srgbClr val="000000"/>
                          </a:solidFill>
                          <a:effectLst/>
                          <a:latin typeface="+mn-lt"/>
                        </a:rPr>
                        <a:t>228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397,5</a:t>
                      </a:r>
                    </a:p>
                  </a:txBody>
                  <a:tcPr anchor="b"/>
                </a:tc>
                <a:extLst>
                  <a:ext uri="{0D108BD9-81ED-4DB2-BD59-A6C34878D82A}">
                    <a16:rowId xmlns:a16="http://schemas.microsoft.com/office/drawing/2014/main" val="530656157"/>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8</a:t>
                      </a:r>
                    </a:p>
                  </a:txBody>
                  <a:tcPr anchor="b"/>
                </a:tc>
                <a:extLst>
                  <a:ext uri="{0D108BD9-81ED-4DB2-BD59-A6C34878D82A}">
                    <a16:rowId xmlns:a16="http://schemas.microsoft.com/office/drawing/2014/main" val="1707966503"/>
                  </a:ext>
                </a:extLst>
              </a:tr>
              <a:tr h="220839">
                <a:tc>
                  <a:txBody>
                    <a:bodyPr/>
                    <a:lstStyle/>
                    <a:p>
                      <a:pPr algn="l" fontAlgn="b"/>
                      <a:r>
                        <a:rPr lang="sv-SE" sz="1000" b="0" i="0" u="none" strike="noStrike" dirty="0">
                          <a:solidFill>
                            <a:srgbClr val="000000"/>
                          </a:solidFill>
                          <a:effectLst/>
                          <a:latin typeface="+mn-lt"/>
                        </a:rPr>
                        <a:t>Snus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8,4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extLst>
                  <a:ext uri="{0D108BD9-81ED-4DB2-BD59-A6C34878D82A}">
                    <a16:rowId xmlns:a16="http://schemas.microsoft.com/office/drawing/2014/main" val="2542276605"/>
                  </a:ext>
                </a:extLst>
              </a:tr>
              <a:tr h="220839">
                <a:tc>
                  <a:txBody>
                    <a:bodyPr/>
                    <a:lstStyle/>
                    <a:p>
                      <a:pPr algn="l" fontAlgn="b"/>
                      <a:r>
                        <a:rPr lang="sv-SE" sz="1000" b="0" i="0" u="none" strike="noStrike">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21</a:t>
                      </a:r>
                    </a:p>
                  </a:txBody>
                  <a:tcPr anchor="b"/>
                </a:tc>
                <a:tc>
                  <a:txBody>
                    <a:bodyPr/>
                    <a:lstStyle/>
                    <a:p>
                      <a:pPr algn="l" fontAlgn="b"/>
                      <a:r>
                        <a:rPr lang="sv-SE" sz="1000" b="0" i="0" u="none" strike="noStrike">
                          <a:solidFill>
                            <a:srgbClr val="000000"/>
                          </a:solidFill>
                          <a:effectLst/>
                          <a:latin typeface="+mn-lt"/>
                        </a:rPr>
                        <a:t>14 315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13 486</a:t>
                      </a:r>
                    </a:p>
                  </a:txBody>
                  <a:tcPr anchor="b"/>
                </a:tc>
                <a:extLst>
                  <a:ext uri="{0D108BD9-81ED-4DB2-BD59-A6C34878D82A}">
                    <a16:rowId xmlns:a16="http://schemas.microsoft.com/office/drawing/2014/main" val="584802910"/>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1 909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a:t>
                      </a:r>
                    </a:p>
                  </a:txBody>
                  <a:tcPr/>
                </a:tc>
                <a:extLst>
                  <a:ext uri="{0D108BD9-81ED-4DB2-BD59-A6C34878D82A}">
                    <a16:rowId xmlns:a16="http://schemas.microsoft.com/office/drawing/2014/main" val="2480338647"/>
                  </a:ext>
                </a:extLst>
              </a:tr>
              <a:tr h="220839">
                <a:tc>
                  <a:txBody>
                    <a:bodyPr/>
                    <a:lstStyle/>
                    <a:p>
                      <a:pPr algn="l" fontAlgn="b"/>
                      <a:r>
                        <a:rPr lang="sv-SE" sz="1000" b="0" i="0" u="none" strike="noStrike">
                          <a:solidFill>
                            <a:srgbClr val="000000"/>
                          </a:solidFill>
                          <a:effectLst/>
                          <a:latin typeface="+mn-lt"/>
                        </a:rPr>
                        <a:t>Tramadol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17</a:t>
                      </a:r>
                    </a:p>
                  </a:txBody>
                  <a:tcPr anchor="b"/>
                </a:tc>
                <a:tc>
                  <a:txBody>
                    <a:bodyPr/>
                    <a:lstStyle/>
                    <a:p>
                      <a:pPr algn="l" fontAlgn="b"/>
                      <a:r>
                        <a:rPr lang="sv-SE" sz="1000" b="0" i="0" u="none" strike="noStrike">
                          <a:solidFill>
                            <a:srgbClr val="000000"/>
                          </a:solidFill>
                          <a:effectLst/>
                          <a:latin typeface="+mn-lt"/>
                        </a:rPr>
                        <a:t>4 638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30 070</a:t>
                      </a:r>
                    </a:p>
                  </a:txBody>
                  <a:tcPr anchor="b"/>
                </a:tc>
                <a:extLst>
                  <a:ext uri="{0D108BD9-81ED-4DB2-BD59-A6C34878D82A}">
                    <a16:rowId xmlns:a16="http://schemas.microsoft.com/office/drawing/2014/main" val="346691233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EABDE713-B0B6-1540-9602-7AB3563A7E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54149CD4-EA25-C24E-A1DB-80DEAF3070D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2" action="ppaction://hlinksldjump"/>
            <a:extLst>
              <a:ext uri="{FF2B5EF4-FFF2-40B4-BE49-F238E27FC236}">
                <a16:creationId xmlns:a16="http://schemas.microsoft.com/office/drawing/2014/main" id="{2C89B410-BFA5-E341-A8E1-2D5AED17093E}"/>
              </a:ext>
            </a:extLst>
          </p:cNvPr>
          <p:cNvSpPr/>
          <p:nvPr/>
        </p:nvSpPr>
        <p:spPr>
          <a:xfrm>
            <a:off x="8575964" y="193964"/>
            <a:ext cx="1013788" cy="39023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3" action="ppaction://hlinksldjump"/>
            <a:extLst>
              <a:ext uri="{FF2B5EF4-FFF2-40B4-BE49-F238E27FC236}">
                <a16:creationId xmlns:a16="http://schemas.microsoft.com/office/drawing/2014/main" id="{5E6A5016-DE1F-5940-8763-C07479E0D5BA}"/>
              </a:ext>
            </a:extLst>
          </p:cNvPr>
          <p:cNvSpPr/>
          <p:nvPr/>
        </p:nvSpPr>
        <p:spPr>
          <a:xfrm>
            <a:off x="7071837" y="22449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Stockholms län">
            <a:hlinkClick r:id="rId4" action="ppaction://hlinksldjump"/>
            <a:extLst>
              <a:ext uri="{FF2B5EF4-FFF2-40B4-BE49-F238E27FC236}">
                <a16:creationId xmlns:a16="http://schemas.microsoft.com/office/drawing/2014/main" id="{78FCBDC1-0ECC-C04B-964C-FB57CB38098C}"/>
              </a:ext>
            </a:extLst>
          </p:cNvPr>
          <p:cNvSpPr/>
          <p:nvPr/>
        </p:nvSpPr>
        <p:spPr>
          <a:xfrm>
            <a:off x="9852123" y="252200"/>
            <a:ext cx="104445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02860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ockholm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Stockholms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Stockholm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3385133"/>
              </p:ext>
            </p:extLst>
          </p:nvPr>
        </p:nvGraphicFramePr>
        <p:xfrm>
          <a:off x="479425" y="1891950"/>
          <a:ext cx="11233151" cy="1615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a:solidFill>
                            <a:srgbClr val="000000"/>
                          </a:solidFill>
                          <a:effectLst/>
                          <a:latin typeface="+mn-lt"/>
                        </a:rPr>
                        <a:t>Öl, över 3,5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1 304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84</a:t>
                      </a:r>
                    </a:p>
                  </a:txBody>
                  <a:tcPr anchor="b"/>
                </a:tc>
                <a:extLst>
                  <a:ext uri="{0D108BD9-81ED-4DB2-BD59-A6C34878D82A}">
                    <a16:rowId xmlns:a16="http://schemas.microsoft.com/office/drawing/2014/main" val="2101241906"/>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2,3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algn="l" fontAlgn="b"/>
                      <a:r>
                        <a:rPr lang="sv-SE" sz="1000" b="0" i="0" u="none" strike="noStrike" dirty="0">
                          <a:solidFill>
                            <a:srgbClr val="000000"/>
                          </a:solidFill>
                          <a:effectLst/>
                          <a:latin typeface="+mn-lt"/>
                        </a:rPr>
                        <a:t>13,6</a:t>
                      </a:r>
                    </a:p>
                  </a:txBody>
                  <a:tcPr anchor="b"/>
                </a:tc>
                <a:extLst>
                  <a:ext uri="{0D108BD9-81ED-4DB2-BD59-A6C34878D82A}">
                    <a16:rowId xmlns:a16="http://schemas.microsoft.com/office/drawing/2014/main" val="321642735"/>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16</a:t>
                      </a:r>
                    </a:p>
                  </a:txBody>
                  <a:tcPr anchor="b"/>
                </a:tc>
                <a:tc>
                  <a:txBody>
                    <a:bodyPr/>
                    <a:lstStyle/>
                    <a:p>
                      <a:pPr algn="l" fontAlgn="b"/>
                      <a:r>
                        <a:rPr lang="sv-SE" sz="1000" b="0" i="0" u="none" strike="noStrike" dirty="0">
                          <a:solidFill>
                            <a:srgbClr val="000000"/>
                          </a:solidFill>
                          <a:effectLst/>
                          <a:latin typeface="+mn-lt"/>
                        </a:rPr>
                        <a:t>10,3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43</a:t>
                      </a:r>
                    </a:p>
                  </a:txBody>
                  <a:tcPr anchor="b"/>
                </a:tc>
                <a:tc>
                  <a:txBody>
                    <a:bodyPr/>
                    <a:lstStyle/>
                    <a:p>
                      <a:pPr algn="l" fontAlgn="b"/>
                      <a:r>
                        <a:rPr lang="sv-SE" sz="1000" b="0" i="0" u="none" strike="noStrike" dirty="0">
                          <a:solidFill>
                            <a:srgbClr val="000000"/>
                          </a:solidFill>
                          <a:effectLst/>
                          <a:latin typeface="+mn-lt"/>
                        </a:rPr>
                        <a:t>71</a:t>
                      </a:r>
                    </a:p>
                  </a:txBody>
                  <a:tcPr anchor="b"/>
                </a:tc>
                <a:extLst>
                  <a:ext uri="{0D108BD9-81ED-4DB2-BD59-A6C34878D82A}">
                    <a16:rowId xmlns:a16="http://schemas.microsoft.com/office/drawing/2014/main" val="725406927"/>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21</a:t>
                      </a:r>
                    </a:p>
                  </a:txBody>
                  <a:tcPr/>
                </a:tc>
                <a:tc>
                  <a:txBody>
                    <a:bodyPr/>
                    <a:lstStyle/>
                    <a:p>
                      <a:pPr algn="l" fontAlgn="b"/>
                      <a:r>
                        <a:rPr lang="sv-SE" sz="1000" b="0" i="0" u="none" strike="noStrike" dirty="0">
                          <a:solidFill>
                            <a:srgbClr val="000000"/>
                          </a:solidFill>
                          <a:effectLst/>
                          <a:latin typeface="+mn-lt"/>
                        </a:rPr>
                        <a:t>11 503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38</a:t>
                      </a:r>
                    </a:p>
                  </a:txBody>
                  <a:tcPr/>
                </a:tc>
                <a:tc>
                  <a:txBody>
                    <a:bodyPr/>
                    <a:lstStyle/>
                    <a:p>
                      <a:pPr algn="l" fontAlgn="b"/>
                      <a:r>
                        <a:rPr lang="sv-SE" sz="1000" b="0" i="0" u="none" strike="noStrike" dirty="0">
                          <a:solidFill>
                            <a:srgbClr val="000000"/>
                          </a:solidFill>
                          <a:effectLst/>
                          <a:latin typeface="+mn-lt"/>
                        </a:rPr>
                        <a:t>18 836</a:t>
                      </a:r>
                    </a:p>
                  </a:txBody>
                  <a:tcPr/>
                </a:tc>
                <a:extLst>
                  <a:ext uri="{0D108BD9-81ED-4DB2-BD59-A6C34878D82A}">
                    <a16:rowId xmlns:a16="http://schemas.microsoft.com/office/drawing/2014/main" val="3039615768"/>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257</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353</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457221953"/>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Stockholms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EABDE713-B0B6-1540-9602-7AB3563A7E9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 action="ppaction://hlinkshowjump?jump=previousslide"/>
            <a:extLst>
              <a:ext uri="{FF2B5EF4-FFF2-40B4-BE49-F238E27FC236}">
                <a16:creationId xmlns:a16="http://schemas.microsoft.com/office/drawing/2014/main" id="{54149CD4-EA25-C24E-A1DB-80DEAF3070D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Öst">
            <a:hlinkClick r:id="rId2" action="ppaction://hlinksldjump"/>
            <a:extLst>
              <a:ext uri="{FF2B5EF4-FFF2-40B4-BE49-F238E27FC236}">
                <a16:creationId xmlns:a16="http://schemas.microsoft.com/office/drawing/2014/main" id="{2C89B410-BFA5-E341-A8E1-2D5AED17093E}"/>
              </a:ext>
            </a:extLst>
          </p:cNvPr>
          <p:cNvSpPr/>
          <p:nvPr/>
        </p:nvSpPr>
        <p:spPr>
          <a:xfrm>
            <a:off x="8562108" y="249382"/>
            <a:ext cx="1027643"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3" action="ppaction://hlinksldjump"/>
            <a:extLst>
              <a:ext uri="{FF2B5EF4-FFF2-40B4-BE49-F238E27FC236}">
                <a16:creationId xmlns:a16="http://schemas.microsoft.com/office/drawing/2014/main" id="{5E6A5016-DE1F-5940-8763-C07479E0D5BA}"/>
              </a:ext>
            </a:extLst>
          </p:cNvPr>
          <p:cNvSpPr/>
          <p:nvPr/>
        </p:nvSpPr>
        <p:spPr>
          <a:xfrm>
            <a:off x="6974855" y="266055"/>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Länk till Stockholms län">
            <a:hlinkClick r:id="rId4" action="ppaction://hlinksldjump"/>
            <a:extLst>
              <a:ext uri="{FF2B5EF4-FFF2-40B4-BE49-F238E27FC236}">
                <a16:creationId xmlns:a16="http://schemas.microsoft.com/office/drawing/2014/main" id="{78FCBDC1-0ECC-C04B-964C-FB57CB38098C}"/>
              </a:ext>
            </a:extLst>
          </p:cNvPr>
          <p:cNvSpPr/>
          <p:nvPr/>
        </p:nvSpPr>
        <p:spPr>
          <a:xfrm>
            <a:off x="9852123" y="252200"/>
            <a:ext cx="104445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45222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Stockholm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Stockholms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59002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man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Västmanlands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Västman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172584108"/>
              </p:ext>
            </p:extLst>
          </p:nvPr>
        </p:nvGraphicFramePr>
        <p:xfrm>
          <a:off x="479425" y="1891950"/>
          <a:ext cx="11233151" cy="3033297"/>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53587">
                <a:tc>
                  <a:txBody>
                    <a:bodyPr/>
                    <a:lstStyle/>
                    <a:p>
                      <a:pPr algn="l" fontAlgn="b"/>
                      <a:r>
                        <a:rPr lang="sv-SE" sz="1000" b="0" i="0" u="none" strike="noStrike" dirty="0">
                          <a:solidFill>
                            <a:srgbClr val="000000"/>
                          </a:solidFill>
                          <a:effectLst/>
                          <a:latin typeface="+mn-lt"/>
                        </a:rPr>
                        <a:t>Amfetamin (kg)</a:t>
                      </a:r>
                    </a:p>
                  </a:txBody>
                  <a:tcPr/>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2091817179"/>
                  </a:ext>
                </a:extLst>
              </a:tr>
              <a:tr h="253587">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tc>
                <a:tc>
                  <a:txBody>
                    <a:bodyPr/>
                    <a:lstStyle/>
                    <a:p>
                      <a:pPr algn="l" fontAlgn="b"/>
                      <a:r>
                        <a:rPr lang="sv-SE" sz="1000" b="0" i="0" u="none" strike="noStrike">
                          <a:solidFill>
                            <a:srgbClr val="000000"/>
                          </a:solidFill>
                          <a:effectLst/>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1187467071"/>
                  </a:ext>
                </a:extLst>
              </a:tr>
              <a:tr h="253587">
                <a:tc>
                  <a:txBody>
                    <a:bodyPr/>
                    <a:lstStyle/>
                    <a:p>
                      <a:pPr algn="l" fontAlgn="b"/>
                      <a:r>
                        <a:rPr lang="sv-SE" sz="1000" b="0" i="0" u="none" strike="noStrike" dirty="0">
                          <a:solidFill>
                            <a:srgbClr val="000000"/>
                          </a:solidFill>
                          <a:effectLst/>
                          <a:latin typeface="+mn-lt"/>
                        </a:rPr>
                        <a:t>Cannabis (kg)</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2</a:t>
                      </a:r>
                    </a:p>
                  </a:txBody>
                  <a:tcPr/>
                </a:tc>
                <a:tc>
                  <a:txBody>
                    <a:bodyPr/>
                    <a:lstStyle/>
                    <a:p>
                      <a:pPr algn="l" fontAlgn="b"/>
                      <a:r>
                        <a:rPr lang="sv-SE" sz="1000" b="0" i="0" u="none" strike="noStrike">
                          <a:solidFill>
                            <a:srgbClr val="000000"/>
                          </a:solidFill>
                          <a:effectLst/>
                          <a:latin typeface="+mn-lt"/>
                        </a:rPr>
                        <a:t>0,04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5,1</a:t>
                      </a:r>
                    </a:p>
                  </a:txBody>
                  <a:tcPr/>
                </a:tc>
                <a:extLst>
                  <a:ext uri="{0D108BD9-81ED-4DB2-BD59-A6C34878D82A}">
                    <a16:rowId xmlns:a16="http://schemas.microsoft.com/office/drawing/2014/main" val="2865872892"/>
                  </a:ext>
                </a:extLst>
              </a:tr>
              <a:tr h="253587">
                <a:tc>
                  <a:txBody>
                    <a:bodyPr/>
                    <a:lstStyle/>
                    <a:p>
                      <a:pPr algn="l" fontAlgn="b"/>
                      <a:r>
                        <a:rPr lang="sv-SE" sz="1000" b="0" i="0" u="none" strike="noStrike" dirty="0">
                          <a:solidFill>
                            <a:srgbClr val="000000"/>
                          </a:solidFill>
                          <a:effectLst/>
                          <a:latin typeface="+mn-lt"/>
                        </a:rPr>
                        <a:t>Cannabisharts (kg)</a:t>
                      </a:r>
                    </a:p>
                  </a:txBody>
                  <a:tcPr/>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6,5</a:t>
                      </a:r>
                    </a:p>
                  </a:txBody>
                  <a:tcPr/>
                </a:tc>
                <a:extLst>
                  <a:ext uri="{0D108BD9-81ED-4DB2-BD59-A6C34878D82A}">
                    <a16:rowId xmlns:a16="http://schemas.microsoft.com/office/drawing/2014/main" val="3425332552"/>
                  </a:ext>
                </a:extLst>
              </a:tr>
              <a:tr h="253587">
                <a:tc>
                  <a:txBody>
                    <a:bodyPr/>
                    <a:lstStyle/>
                    <a:p>
                      <a:pPr algn="l" fontAlgn="b"/>
                      <a:r>
                        <a:rPr lang="sv-SE" sz="1000" b="0" i="0" u="none" strike="noStrike" dirty="0">
                          <a:solidFill>
                            <a:srgbClr val="000000"/>
                          </a:solidFill>
                          <a:effectLst/>
                          <a:latin typeface="+mn-lt"/>
                        </a:rPr>
                        <a:t>Dopningsmedel (flytande, liter)</a:t>
                      </a:r>
                    </a:p>
                  </a:txBody>
                  <a:tcPr/>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0,1</a:t>
                      </a:r>
                    </a:p>
                  </a:txBody>
                  <a:tcPr/>
                </a:tc>
                <a:extLst>
                  <a:ext uri="{0D108BD9-81ED-4DB2-BD59-A6C34878D82A}">
                    <a16:rowId xmlns:a16="http://schemas.microsoft.com/office/drawing/2014/main" val="2303927347"/>
                  </a:ext>
                </a:extLst>
              </a:tr>
              <a:tr h="253587">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698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673</a:t>
                      </a:r>
                    </a:p>
                  </a:txBody>
                  <a:tcPr/>
                </a:tc>
                <a:extLst>
                  <a:ext uri="{0D108BD9-81ED-4DB2-BD59-A6C34878D82A}">
                    <a16:rowId xmlns:a16="http://schemas.microsoft.com/office/drawing/2014/main" val="970943810"/>
                  </a:ext>
                </a:extLst>
              </a:tr>
              <a:tr h="253587">
                <a:tc>
                  <a:txBody>
                    <a:bodyPr/>
                    <a:lstStyle/>
                    <a:p>
                      <a:pPr algn="l" fontAlgn="b"/>
                      <a:r>
                        <a:rPr lang="sv-SE" sz="1000" b="0" i="0" u="none" strike="noStrike" dirty="0">
                          <a:solidFill>
                            <a:srgbClr val="000000"/>
                          </a:solidFill>
                          <a:effectLst/>
                          <a:latin typeface="+mn-lt"/>
                        </a:rPr>
                        <a:t>Ecstacy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545331274"/>
                  </a:ext>
                </a:extLst>
              </a:tr>
              <a:tr h="253587">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8</a:t>
                      </a:r>
                    </a:p>
                  </a:txBody>
                  <a:tcPr/>
                </a:tc>
                <a:extLst>
                  <a:ext uri="{0D108BD9-81ED-4DB2-BD59-A6C34878D82A}">
                    <a16:rowId xmlns:a16="http://schemas.microsoft.com/office/drawing/2014/main" val="322020205"/>
                  </a:ext>
                </a:extLst>
              </a:tr>
              <a:tr h="253587">
                <a:tc>
                  <a:txBody>
                    <a:bodyPr/>
                    <a:lstStyle/>
                    <a:p>
                      <a:pPr algn="l" fontAlgn="b"/>
                      <a:r>
                        <a:rPr lang="sv-SE" sz="1000" b="0" i="0" u="none" strike="noStrike" dirty="0">
                          <a:solidFill>
                            <a:srgbClr val="000000"/>
                          </a:solidFill>
                          <a:effectLst/>
                          <a:latin typeface="+mn-lt"/>
                        </a:rPr>
                        <a:t>Kat färsk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14,7</a:t>
                      </a:r>
                    </a:p>
                  </a:txBody>
                  <a:tcPr/>
                </a:tc>
                <a:extLst>
                  <a:ext uri="{0D108BD9-81ED-4DB2-BD59-A6C34878D82A}">
                    <a16:rowId xmlns:a16="http://schemas.microsoft.com/office/drawing/2014/main" val="212894469"/>
                  </a:ext>
                </a:extLst>
              </a:tr>
              <a:tr h="253587">
                <a:tc>
                  <a:txBody>
                    <a:bodyPr/>
                    <a:lstStyle/>
                    <a:p>
                      <a:pPr algn="l" fontAlgn="b"/>
                      <a:r>
                        <a:rPr lang="sv-SE" sz="1000" b="0" i="0" u="none" strike="noStrike" dirty="0">
                          <a:solidFill>
                            <a:srgbClr val="000000"/>
                          </a:solidFill>
                          <a:effectLst/>
                          <a:latin typeface="+mn-lt"/>
                        </a:rPr>
                        <a:t>Kat torkad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32,4</a:t>
                      </a:r>
                    </a:p>
                  </a:txBody>
                  <a:tcPr/>
                </a:tc>
                <a:extLst>
                  <a:ext uri="{0D108BD9-81ED-4DB2-BD59-A6C34878D82A}">
                    <a16:rowId xmlns:a16="http://schemas.microsoft.com/office/drawing/2014/main" val="2677442733"/>
                  </a:ext>
                </a:extLst>
              </a:tr>
              <a:tr h="253587">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5</a:t>
                      </a:r>
                    </a:p>
                  </a:txBody>
                  <a:tcPr/>
                </a:tc>
                <a:extLst>
                  <a:ext uri="{0D108BD9-81ED-4DB2-BD59-A6C34878D82A}">
                    <a16:rowId xmlns:a16="http://schemas.microsoft.com/office/drawing/2014/main" val="1024347644"/>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Västmanlands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53AD9779-89EF-8543-99AC-D6969EA08CE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B8BF4F0C-D4FB-A341-B2D1-33D84E105D0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D2A84364-1664-AB43-96BE-4D29B0EF8D95}"/>
              </a:ext>
            </a:extLst>
          </p:cNvPr>
          <p:cNvSpPr/>
          <p:nvPr/>
        </p:nvSpPr>
        <p:spPr>
          <a:xfrm>
            <a:off x="8465126" y="290944"/>
            <a:ext cx="967463" cy="2932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4B631B9-F16A-984C-985B-A8778B159763}"/>
              </a:ext>
            </a:extLst>
          </p:cNvPr>
          <p:cNvSpPr/>
          <p:nvPr/>
        </p:nvSpPr>
        <p:spPr>
          <a:xfrm>
            <a:off x="6776130" y="2799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Västmanlands län">
            <a:hlinkClick r:id="rId4" action="ppaction://hlinksldjump"/>
            <a:extLst>
              <a:ext uri="{FF2B5EF4-FFF2-40B4-BE49-F238E27FC236}">
                <a16:creationId xmlns:a16="http://schemas.microsoft.com/office/drawing/2014/main" id="{9505EE95-F935-E249-94A0-52AE38753755}"/>
              </a:ext>
            </a:extLst>
          </p:cNvPr>
          <p:cNvSpPr/>
          <p:nvPr/>
        </p:nvSpPr>
        <p:spPr>
          <a:xfrm>
            <a:off x="9694961" y="252200"/>
            <a:ext cx="118056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ubrik 3" descr="Text Forts. nästa sida...">
            <a:extLst>
              <a:ext uri="{FF2B5EF4-FFF2-40B4-BE49-F238E27FC236}">
                <a16:creationId xmlns:a16="http://schemas.microsoft.com/office/drawing/2014/main" id="{18890088-D7A7-D147-804A-E87124264C19}"/>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Tree>
    <p:extLst>
      <p:ext uri="{BB962C8B-B14F-4D97-AF65-F5344CB8AC3E}">
        <p14:creationId xmlns:p14="http://schemas.microsoft.com/office/powerpoint/2010/main" val="16571090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Västman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Västmanlands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Västman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284411679"/>
              </p:ext>
            </p:extLst>
          </p:nvPr>
        </p:nvGraphicFramePr>
        <p:xfrm>
          <a:off x="479425" y="1891950"/>
          <a:ext cx="11233151" cy="23469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145,5</a:t>
                      </a:r>
                    </a:p>
                  </a:txBody>
                  <a:tcPr anchor="b"/>
                </a:tc>
                <a:extLst>
                  <a:ext uri="{0D108BD9-81ED-4DB2-BD59-A6C34878D82A}">
                    <a16:rowId xmlns:a16="http://schemas.microsoft.com/office/drawing/2014/main" val="525576552"/>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15</a:t>
                      </a:r>
                    </a:p>
                  </a:txBody>
                  <a:tcPr anchor="b"/>
                </a:tc>
                <a:extLst>
                  <a:ext uri="{0D108BD9-81ED-4DB2-BD59-A6C34878D82A}">
                    <a16:rowId xmlns:a16="http://schemas.microsoft.com/office/drawing/2014/main" val="592449435"/>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2712809619"/>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25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21</a:t>
                      </a:r>
                    </a:p>
                  </a:txBody>
                  <a:tcPr anchor="b"/>
                </a:tc>
                <a:tc>
                  <a:txBody>
                    <a:bodyPr/>
                    <a:lstStyle/>
                    <a:p>
                      <a:pPr algn="l" fontAlgn="b"/>
                      <a:r>
                        <a:rPr lang="sv-SE" sz="1000" b="0" i="0" u="none" strike="noStrike" dirty="0">
                          <a:solidFill>
                            <a:srgbClr val="000000"/>
                          </a:solidFill>
                          <a:effectLst/>
                          <a:latin typeface="+mn-lt"/>
                        </a:rPr>
                        <a:t>39,3</a:t>
                      </a:r>
                    </a:p>
                  </a:txBody>
                  <a:tcPr anchor="b"/>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192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62</a:t>
                      </a:r>
                    </a:p>
                  </a:txBody>
                  <a:tcPr/>
                </a:tc>
                <a:extLst>
                  <a:ext uri="{0D108BD9-81ED-4DB2-BD59-A6C34878D82A}">
                    <a16:rowId xmlns:a16="http://schemas.microsoft.com/office/drawing/2014/main" val="763952690"/>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23</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52</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Västmanlands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53AD9779-89EF-8543-99AC-D6969EA08CE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B8BF4F0C-D4FB-A341-B2D1-33D84E105D0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D2A84364-1664-AB43-96BE-4D29B0EF8D95}"/>
              </a:ext>
            </a:extLst>
          </p:cNvPr>
          <p:cNvSpPr/>
          <p:nvPr/>
        </p:nvSpPr>
        <p:spPr>
          <a:xfrm>
            <a:off x="8409708" y="304800"/>
            <a:ext cx="1022881" cy="279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4B631B9-F16A-984C-985B-A8778B159763}"/>
              </a:ext>
            </a:extLst>
          </p:cNvPr>
          <p:cNvSpPr/>
          <p:nvPr/>
        </p:nvSpPr>
        <p:spPr>
          <a:xfrm>
            <a:off x="6762275" y="29376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Västmanlands län">
            <a:hlinkClick r:id="rId4" action="ppaction://hlinksldjump"/>
            <a:extLst>
              <a:ext uri="{FF2B5EF4-FFF2-40B4-BE49-F238E27FC236}">
                <a16:creationId xmlns:a16="http://schemas.microsoft.com/office/drawing/2014/main" id="{9505EE95-F935-E249-94A0-52AE38753755}"/>
              </a:ext>
            </a:extLst>
          </p:cNvPr>
          <p:cNvSpPr/>
          <p:nvPr/>
        </p:nvSpPr>
        <p:spPr>
          <a:xfrm>
            <a:off x="9694961" y="252200"/>
            <a:ext cx="118056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826552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Västmanlands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Västmanlands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47810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Örebro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945020398"/>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a:t>
                      </a:r>
                    </a:p>
                  </a:txBody>
                  <a:tcPr anchor="b"/>
                </a:tc>
                <a:tc>
                  <a:txBody>
                    <a:bodyPr/>
                    <a:lstStyle/>
                    <a:p>
                      <a:pPr algn="l"/>
                      <a:r>
                        <a:rPr lang="sv-SE" sz="1000" dirty="0">
                          <a:latin typeface="+mn-lt"/>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728582804"/>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4167799311"/>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lang="sv-SE" sz="1000" dirty="0">
                          <a:latin typeface="+mn-lt"/>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5,5</a:t>
                      </a:r>
                    </a:p>
                  </a:txBody>
                  <a:tcPr anchor="b"/>
                </a:tc>
                <a:extLst>
                  <a:ext uri="{0D108BD9-81ED-4DB2-BD59-A6C34878D82A}">
                    <a16:rowId xmlns:a16="http://schemas.microsoft.com/office/drawing/2014/main" val="3950524821"/>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5,6</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416522275"/>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0,2</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0,06</a:t>
                      </a:r>
                    </a:p>
                  </a:txBody>
                  <a:tcPr anchor="b"/>
                </a:tc>
                <a:extLst>
                  <a:ext uri="{0D108BD9-81ED-4DB2-BD59-A6C34878D82A}">
                    <a16:rowId xmlns:a16="http://schemas.microsoft.com/office/drawing/2014/main" val="1649210073"/>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0,09</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34</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17 140</a:t>
                      </a:r>
                    </a:p>
                  </a:txBody>
                  <a:tcPr anchor="b"/>
                </a:tc>
                <a:extLst>
                  <a:ext uri="{0D108BD9-81ED-4DB2-BD59-A6C34878D82A}">
                    <a16:rowId xmlns:a16="http://schemas.microsoft.com/office/drawing/2014/main" val="2926501386"/>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2 212</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429</a:t>
                      </a:r>
                    </a:p>
                  </a:txBody>
                  <a:tcPr anchor="b"/>
                </a:tc>
                <a:extLst>
                  <a:ext uri="{0D108BD9-81ED-4DB2-BD59-A6C34878D82A}">
                    <a16:rowId xmlns:a16="http://schemas.microsoft.com/office/drawing/2014/main" val="1768865115"/>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34</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a:t>
                      </a:r>
                    </a:p>
                  </a:txBody>
                  <a:tcPr anchor="b"/>
                </a:tc>
                <a:extLst>
                  <a:ext uri="{0D108BD9-81ED-4DB2-BD59-A6C34878D82A}">
                    <a16:rowId xmlns:a16="http://schemas.microsoft.com/office/drawing/2014/main" val="4287221692"/>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0,00009</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830513313"/>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117,3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36,8</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0,0003</a:t>
                      </a:r>
                    </a:p>
                  </a:txBody>
                  <a:tcPr anchor="b"/>
                </a:tc>
                <a:extLst>
                  <a:ext uri="{0D108BD9-81ED-4DB2-BD59-A6C34878D82A}">
                    <a16:rowId xmlns:a16="http://schemas.microsoft.com/office/drawing/2014/main" val="796000724"/>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Örebro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BA3E9C90-1FF1-5144-A370-B3C8B3452DB1}"/>
              </a:ext>
            </a:extLst>
          </p:cNvPr>
          <p:cNvSpPr/>
          <p:nvPr/>
        </p:nvSpPr>
        <p:spPr>
          <a:xfrm>
            <a:off x="8894618" y="263236"/>
            <a:ext cx="1000244"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7704617-A163-084D-AD7E-2E9CD01BB555}"/>
              </a:ext>
            </a:extLst>
          </p:cNvPr>
          <p:cNvSpPr/>
          <p:nvPr/>
        </p:nvSpPr>
        <p:spPr>
          <a:xfrm>
            <a:off x="7293820"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4" action="ppaction://hlinksldjump"/>
            <a:extLst>
              <a:ext uri="{FF2B5EF4-FFF2-40B4-BE49-F238E27FC236}">
                <a16:creationId xmlns:a16="http://schemas.microsoft.com/office/drawing/2014/main" id="{EBB0EF24-7F18-4A40-86CC-08E512748F5A}"/>
              </a:ext>
            </a:extLst>
          </p:cNvPr>
          <p:cNvSpPr/>
          <p:nvPr/>
        </p:nvSpPr>
        <p:spPr>
          <a:xfrm>
            <a:off x="10157233" y="252200"/>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242201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348902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6051712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24CD187A-878C-B648-99F3-E5CD9E2EA199}"/>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46963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Örebro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517825988"/>
              </p:ext>
            </p:extLst>
          </p:nvPr>
        </p:nvGraphicFramePr>
        <p:xfrm>
          <a:off x="479425" y="1891950"/>
          <a:ext cx="11233151" cy="21031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1452375784"/>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080754452"/>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117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3 585</a:t>
                      </a:r>
                    </a:p>
                  </a:txBody>
                  <a:tcPr anchor="b"/>
                </a:tc>
                <a:extLst>
                  <a:ext uri="{0D108BD9-81ED-4DB2-BD59-A6C34878D82A}">
                    <a16:rowId xmlns:a16="http://schemas.microsoft.com/office/drawing/2014/main" val="3634036795"/>
                  </a:ext>
                </a:extLst>
              </a:tr>
              <a:tr h="220839">
                <a:tc>
                  <a:txBody>
                    <a:bodyPr/>
                    <a:lstStyle/>
                    <a:p>
                      <a:pPr algn="l" fontAlgn="b"/>
                      <a:r>
                        <a:rPr lang="sv-SE" sz="1000" b="0" i="0" u="none" strike="noStrike">
                          <a:solidFill>
                            <a:srgbClr val="000000"/>
                          </a:solidFill>
                          <a:effectLst/>
                          <a:latin typeface="+mn-lt"/>
                        </a:rPr>
                        <a:t>Tramadol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300</a:t>
                      </a:r>
                    </a:p>
                  </a:txBody>
                  <a:tcPr/>
                </a:tc>
                <a:extLst>
                  <a:ext uri="{0D108BD9-81ED-4DB2-BD59-A6C34878D82A}">
                    <a16:rowId xmlns:a16="http://schemas.microsoft.com/office/drawing/2014/main" val="1745803196"/>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2,7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4,5</a:t>
                      </a:r>
                    </a:p>
                  </a:txBody>
                  <a:tcPr anchor="b"/>
                </a:tc>
                <a:extLst>
                  <a:ext uri="{0D108BD9-81ED-4DB2-BD59-A6C34878D82A}">
                    <a16:rowId xmlns:a16="http://schemas.microsoft.com/office/drawing/2014/main" val="3856047223"/>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905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60 052</a:t>
                      </a:r>
                    </a:p>
                  </a:txBody>
                  <a:tcPr/>
                </a:tc>
                <a:extLst>
                  <a:ext uri="{0D108BD9-81ED-4DB2-BD59-A6C34878D82A}">
                    <a16:rowId xmlns:a16="http://schemas.microsoft.com/office/drawing/2014/main" val="322020205"/>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47</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39</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Örebro län</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BA3E9C90-1FF1-5144-A370-B3C8B3452DB1}"/>
              </a:ext>
            </a:extLst>
          </p:cNvPr>
          <p:cNvSpPr/>
          <p:nvPr/>
        </p:nvSpPr>
        <p:spPr>
          <a:xfrm>
            <a:off x="8950036" y="249382"/>
            <a:ext cx="944826" cy="334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7704617-A163-084D-AD7E-2E9CD01BB555}"/>
              </a:ext>
            </a:extLst>
          </p:cNvPr>
          <p:cNvSpPr/>
          <p:nvPr/>
        </p:nvSpPr>
        <p:spPr>
          <a:xfrm>
            <a:off x="7321529"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4" action="ppaction://hlinksldjump"/>
            <a:extLst>
              <a:ext uri="{FF2B5EF4-FFF2-40B4-BE49-F238E27FC236}">
                <a16:creationId xmlns:a16="http://schemas.microsoft.com/office/drawing/2014/main" id="{EBB0EF24-7F18-4A40-86CC-08E512748F5A}"/>
              </a:ext>
            </a:extLst>
          </p:cNvPr>
          <p:cNvSpPr/>
          <p:nvPr/>
        </p:nvSpPr>
        <p:spPr>
          <a:xfrm>
            <a:off x="10157233" y="252200"/>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29007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Örebro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Örebro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071487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Norvik</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701828336"/>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 </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0,001</a:t>
                      </a:r>
                    </a:p>
                  </a:txBody>
                  <a:tcPr anchor="b"/>
                </a:tc>
                <a:extLst>
                  <a:ext uri="{0D108BD9-81ED-4DB2-BD59-A6C34878D82A}">
                    <a16:rowId xmlns:a16="http://schemas.microsoft.com/office/drawing/2014/main" val="7341066"/>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0,0006</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0,04</a:t>
                      </a:r>
                    </a:p>
                  </a:txBody>
                  <a:tcPr anchor="b"/>
                </a:tc>
                <a:extLst>
                  <a:ext uri="{0D108BD9-81ED-4DB2-BD59-A6C34878D82A}">
                    <a16:rowId xmlns:a16="http://schemas.microsoft.com/office/drawing/2014/main" val="728582804"/>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lang="sv-SE" sz="1000" dirty="0">
                          <a:latin typeface="+mn-lt"/>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a:t>
                      </a:r>
                    </a:p>
                  </a:txBody>
                  <a:tcPr anchor="b"/>
                </a:tc>
                <a:extLst>
                  <a:ext uri="{0D108BD9-81ED-4DB2-BD59-A6C34878D82A}">
                    <a16:rowId xmlns:a16="http://schemas.microsoft.com/office/drawing/2014/main" val="297786582"/>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1 031 800</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14 200</a:t>
                      </a:r>
                    </a:p>
                  </a:txBody>
                  <a:tcPr anchor="b"/>
                </a:tc>
                <a:extLst>
                  <a:ext uri="{0D108BD9-81ED-4DB2-BD59-A6C34878D82A}">
                    <a16:rowId xmlns:a16="http://schemas.microsoft.com/office/drawing/2014/main" val="1416522275"/>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Dopningsmedel (flytande, liter)</a:t>
                      </a:r>
                    </a:p>
                  </a:txBody>
                  <a:tcPr anchor="b"/>
                </a:tc>
                <a:tc>
                  <a:txBody>
                    <a:bodyPr/>
                    <a:lstStyle/>
                    <a:p>
                      <a:pPr algn="l"/>
                      <a:r>
                        <a:rPr lang="sv-SE" sz="1000" dirty="0">
                          <a:latin typeface="+mn-lt"/>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0,3</a:t>
                      </a:r>
                    </a:p>
                  </a:txBody>
                  <a:tcPr anchor="b"/>
                </a:tc>
                <a:extLst>
                  <a:ext uri="{0D108BD9-81ED-4DB2-BD59-A6C34878D82A}">
                    <a16:rowId xmlns:a16="http://schemas.microsoft.com/office/drawing/2014/main" val="2644676311"/>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557</a:t>
                      </a:r>
                    </a:p>
                  </a:txBody>
                  <a:tcPr anchor="b"/>
                </a:tc>
                <a:extLst>
                  <a:ext uri="{0D108BD9-81ED-4DB2-BD59-A6C34878D82A}">
                    <a16:rowId xmlns:a16="http://schemas.microsoft.com/office/drawing/2014/main" val="955100442"/>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a:t>
                      </a:r>
                    </a:p>
                  </a:txBody>
                  <a:tcPr anchor="b"/>
                </a:tc>
                <a:extLst>
                  <a:ext uri="{0D108BD9-81ED-4DB2-BD59-A6C34878D82A}">
                    <a16:rowId xmlns:a16="http://schemas.microsoft.com/office/drawing/2014/main" val="3242044126"/>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a:solidFill>
                            <a:srgbClr val="000000"/>
                          </a:solidFill>
                          <a:effectLst/>
                          <a:latin typeface="+mn-lt"/>
                        </a:rPr>
                        <a:t>3</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23</a:t>
                      </a:r>
                    </a:p>
                  </a:txBody>
                  <a:tcPr anchor="b"/>
                </a:tc>
                <a:tc>
                  <a:txBody>
                    <a:bodyPr/>
                    <a:lstStyle/>
                    <a:p>
                      <a:pPr algn="l" fontAlgn="b"/>
                      <a:r>
                        <a:rPr lang="sv-SE" sz="1000" b="0" i="0" u="none" strike="noStrike" dirty="0">
                          <a:solidFill>
                            <a:srgbClr val="000000"/>
                          </a:solidFill>
                          <a:effectLst/>
                          <a:latin typeface="+mn-lt"/>
                        </a:rPr>
                        <a:t>23</a:t>
                      </a:r>
                    </a:p>
                  </a:txBody>
                  <a:tcPr anchor="b"/>
                </a:tc>
                <a:extLst>
                  <a:ext uri="{0D108BD9-81ED-4DB2-BD59-A6C34878D82A}">
                    <a16:rowId xmlns:a16="http://schemas.microsoft.com/office/drawing/2014/main" val="1649210073"/>
                  </a:ext>
                </a:extLst>
              </a:tr>
              <a:tr h="220839">
                <a:tc>
                  <a:txBody>
                    <a:bodyPr/>
                    <a:lstStyle/>
                    <a:p>
                      <a:pPr algn="l" fontAlgn="b"/>
                      <a:r>
                        <a:rPr lang="sv-SE" sz="1000" b="0" i="0" u="none" strike="noStrike" dirty="0">
                          <a:solidFill>
                            <a:srgbClr val="000000"/>
                          </a:solidFill>
                          <a:effectLst/>
                          <a:latin typeface="+mn-lt"/>
                        </a:rPr>
                        <a:t>Kat torkad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1 802</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159,6</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algn="l"/>
                      <a:r>
                        <a:rPr lang="sv-SE" sz="1000" dirty="0">
                          <a:latin typeface="+mn-lt"/>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0,0002</a:t>
                      </a:r>
                    </a:p>
                  </a:txBody>
                  <a:tcPr anchor="b"/>
                </a:tc>
                <a:extLst>
                  <a:ext uri="{0D108BD9-81ED-4DB2-BD59-A6C34878D82A}">
                    <a16:rowId xmlns:a16="http://schemas.microsoft.com/office/drawing/2014/main" val="1416362113"/>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296961161"/>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30</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3 371</a:t>
                      </a:r>
                    </a:p>
                  </a:txBody>
                  <a:tcPr anchor="b"/>
                </a:tc>
                <a:extLst>
                  <a:ext uri="{0D108BD9-81ED-4DB2-BD59-A6C34878D82A}">
                    <a16:rowId xmlns:a16="http://schemas.microsoft.com/office/drawing/2014/main" val="292650138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Norvik</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BA3E9C90-1FF1-5144-A370-B3C8B3452DB1}"/>
              </a:ext>
            </a:extLst>
          </p:cNvPr>
          <p:cNvSpPr/>
          <p:nvPr/>
        </p:nvSpPr>
        <p:spPr>
          <a:xfrm>
            <a:off x="9185563" y="263236"/>
            <a:ext cx="1152643" cy="33481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7704617-A163-084D-AD7E-2E9CD01BB555}"/>
              </a:ext>
            </a:extLst>
          </p:cNvPr>
          <p:cNvSpPr/>
          <p:nvPr/>
        </p:nvSpPr>
        <p:spPr>
          <a:xfrm>
            <a:off x="7626329" y="266054"/>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4" action="ppaction://hlinksldjump"/>
            <a:extLst>
              <a:ext uri="{FF2B5EF4-FFF2-40B4-BE49-F238E27FC236}">
                <a16:creationId xmlns:a16="http://schemas.microsoft.com/office/drawing/2014/main" id="{EBB0EF24-7F18-4A40-86CC-08E512748F5A}"/>
              </a:ext>
            </a:extLst>
          </p:cNvPr>
          <p:cNvSpPr/>
          <p:nvPr/>
        </p:nvSpPr>
        <p:spPr>
          <a:xfrm>
            <a:off x="10335799" y="267066"/>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2404223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rebro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Norvik</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ell 1" descr="Tabell Örebro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29734657"/>
              </p:ext>
            </p:extLst>
          </p:nvPr>
        </p:nvGraphicFramePr>
        <p:xfrm>
          <a:off x="479425" y="1891950"/>
          <a:ext cx="11233151" cy="16764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algn="l"/>
                      <a:r>
                        <a:rPr lang="sv-SE" sz="1000" dirty="0">
                          <a:latin typeface="+mn-lt"/>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128</a:t>
                      </a:r>
                    </a:p>
                  </a:txBody>
                  <a:tcPr/>
                </a:tc>
                <a:extLst>
                  <a:ext uri="{0D108BD9-81ED-4DB2-BD59-A6C34878D82A}">
                    <a16:rowId xmlns:a16="http://schemas.microsoft.com/office/drawing/2014/main" val="2225553731"/>
                  </a:ext>
                </a:extLst>
              </a:tr>
              <a:tr h="220839">
                <a:tc>
                  <a:txBody>
                    <a:bodyPr/>
                    <a:lstStyle/>
                    <a:p>
                      <a:pPr algn="l" fontAlgn="b"/>
                      <a:r>
                        <a:rPr lang="sv-SE" sz="1000" b="0" i="0" u="none" strike="noStrike">
                          <a:solidFill>
                            <a:srgbClr val="000000"/>
                          </a:solidFill>
                          <a:effectLst/>
                          <a:latin typeface="+mn-lt"/>
                        </a:rPr>
                        <a:t>Öl, över 3,5 volymprocent (liter)</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6</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3 733</a:t>
                      </a:r>
                    </a:p>
                  </a:txBody>
                  <a:tcPr anchor="b"/>
                </a:tc>
                <a:extLst>
                  <a:ext uri="{0D108BD9-81ED-4DB2-BD59-A6C34878D82A}">
                    <a16:rowId xmlns:a16="http://schemas.microsoft.com/office/drawing/2014/main" val="1768865115"/>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32</a:t>
                      </a: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10</a:t>
                      </a:r>
                    </a:p>
                  </a:txBody>
                  <a:tcPr/>
                </a:tc>
                <a:tc>
                  <a:txBody>
                    <a:bodyPr/>
                    <a:lstStyle/>
                    <a:p>
                      <a:pPr algn="l" fontAlgn="b"/>
                      <a:r>
                        <a:rPr lang="sv-SE" sz="1000" b="0" i="0" u="none" strike="noStrike" dirty="0">
                          <a:solidFill>
                            <a:srgbClr val="000000"/>
                          </a:solidFill>
                          <a:effectLst/>
                          <a:latin typeface="+mn-lt"/>
                        </a:rPr>
                        <a:t>247</a:t>
                      </a:r>
                    </a:p>
                  </a:txBody>
                  <a:tcPr/>
                </a:tc>
                <a:extLst>
                  <a:ext uri="{0D108BD9-81ED-4DB2-BD59-A6C34878D82A}">
                    <a16:rowId xmlns:a16="http://schemas.microsoft.com/office/drawing/2014/main" val="428722169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11</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88</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Öst ➝ Norvik</a:t>
            </a:r>
          </a:p>
        </p:txBody>
      </p:sp>
      <p:sp>
        <p:nvSpPr>
          <p:cNvPr id="26" name="Rektangel 25" descr="Länk tillbaka till Brottsbekämpningsområde Öst">
            <a:hlinkClick r:id="rId2" action="ppaction://hlinksldjump"/>
            <a:extLst>
              <a:ext uri="{FF2B5EF4-FFF2-40B4-BE49-F238E27FC236}">
                <a16:creationId xmlns:a16="http://schemas.microsoft.com/office/drawing/2014/main" id="{73EB8CE4-3A26-9448-BA0B-F139D186914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Piltecken till föregående sida">
            <a:hlinkClick r:id="rId2" action="ppaction://hlinksldjump"/>
            <a:extLst>
              <a:ext uri="{FF2B5EF4-FFF2-40B4-BE49-F238E27FC236}">
                <a16:creationId xmlns:a16="http://schemas.microsoft.com/office/drawing/2014/main" id="{158B5FDC-4C2B-D344-AF56-87280073DD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Brottsbekämpningsområde Öst">
            <a:hlinkClick r:id="rId2" action="ppaction://hlinksldjump"/>
            <a:extLst>
              <a:ext uri="{FF2B5EF4-FFF2-40B4-BE49-F238E27FC236}">
                <a16:creationId xmlns:a16="http://schemas.microsoft.com/office/drawing/2014/main" id="{BA3E9C90-1FF1-5144-A370-B3C8B3452DB1}"/>
              </a:ext>
            </a:extLst>
          </p:cNvPr>
          <p:cNvSpPr/>
          <p:nvPr/>
        </p:nvSpPr>
        <p:spPr>
          <a:xfrm>
            <a:off x="9227127" y="263236"/>
            <a:ext cx="1066799" cy="3209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3" action="ppaction://hlinksldjump"/>
            <a:extLst>
              <a:ext uri="{FF2B5EF4-FFF2-40B4-BE49-F238E27FC236}">
                <a16:creationId xmlns:a16="http://schemas.microsoft.com/office/drawing/2014/main" id="{57704617-A163-084D-AD7E-2E9CD01BB555}"/>
              </a:ext>
            </a:extLst>
          </p:cNvPr>
          <p:cNvSpPr/>
          <p:nvPr/>
        </p:nvSpPr>
        <p:spPr>
          <a:xfrm>
            <a:off x="757091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Örebro län">
            <a:hlinkClick r:id="rId4" action="ppaction://hlinksldjump"/>
            <a:extLst>
              <a:ext uri="{FF2B5EF4-FFF2-40B4-BE49-F238E27FC236}">
                <a16:creationId xmlns:a16="http://schemas.microsoft.com/office/drawing/2014/main" id="{EBB0EF24-7F18-4A40-86CC-08E512748F5A}"/>
              </a:ext>
            </a:extLst>
          </p:cNvPr>
          <p:cNvSpPr/>
          <p:nvPr/>
        </p:nvSpPr>
        <p:spPr>
          <a:xfrm>
            <a:off x="10335799" y="267066"/>
            <a:ext cx="7393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0988526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Örebro län">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Norvik</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Öst</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Öst">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250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Syd">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Område Syd</a:t>
            </a:r>
          </a:p>
        </p:txBody>
      </p:sp>
      <p:grpSp>
        <p:nvGrpSpPr>
          <p:cNvPr id="29" name="Grupp 28">
            <a:extLst>
              <a:ext uri="{FF2B5EF4-FFF2-40B4-BE49-F238E27FC236}">
                <a16:creationId xmlns:a16="http://schemas.microsoft.com/office/drawing/2014/main" id="{9AAB89C6-0332-C848-891B-81E986B2810F}"/>
              </a:ext>
            </a:extLst>
          </p:cNvPr>
          <p:cNvGrpSpPr/>
          <p:nvPr/>
        </p:nvGrpSpPr>
        <p:grpSpPr>
          <a:xfrm>
            <a:off x="7266216" y="260648"/>
            <a:ext cx="5220771" cy="250742"/>
            <a:chOff x="6972985" y="177007"/>
            <a:chExt cx="5220771"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6972985" y="220291"/>
              <a:ext cx="3612030" cy="19138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Syd</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996952"/>
            <a:ext cx="6792879" cy="356496"/>
            <a:chOff x="750921" y="3068960"/>
            <a:chExt cx="6792879"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3" y="3133056"/>
              <a:ext cx="6256007"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Syd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8" name="Grupp 7">
            <a:extLst>
              <a:ext uri="{FF2B5EF4-FFF2-40B4-BE49-F238E27FC236}">
                <a16:creationId xmlns:a16="http://schemas.microsoft.com/office/drawing/2014/main" id="{506DC5DD-B40E-C24C-8C37-1B25C769B8AE}"/>
              </a:ext>
            </a:extLst>
          </p:cNvPr>
          <p:cNvGrpSpPr/>
          <p:nvPr/>
        </p:nvGrpSpPr>
        <p:grpSpPr>
          <a:xfrm>
            <a:off x="750921" y="3559988"/>
            <a:ext cx="4576693" cy="356496"/>
            <a:chOff x="750921" y="3642699"/>
            <a:chExt cx="4576693" cy="356496"/>
          </a:xfrm>
        </p:grpSpPr>
        <p:sp>
          <p:nvSpPr>
            <p:cNvPr id="47" name="Rubrik 1">
              <a:extLst>
                <a:ext uri="{FF2B5EF4-FFF2-40B4-BE49-F238E27FC236}">
                  <a16:creationId xmlns:a16="http://schemas.microsoft.com/office/drawing/2014/main" id="{E0241581-3917-5945-8F53-F0F4ACF88CB8}"/>
                </a:ext>
              </a:extLst>
            </p:cNvPr>
            <p:cNvSpPr txBox="1">
              <a:spLocks/>
            </p:cNvSpPr>
            <p:nvPr/>
          </p:nvSpPr>
          <p:spPr>
            <a:xfrm>
              <a:off x="1287793" y="370679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Blekinge län</a:t>
              </a:r>
            </a:p>
          </p:txBody>
        </p:sp>
        <p:grpSp>
          <p:nvGrpSpPr>
            <p:cNvPr id="48" name="Grupp 47">
              <a:extLst>
                <a:ext uri="{FF2B5EF4-FFF2-40B4-BE49-F238E27FC236}">
                  <a16:creationId xmlns:a16="http://schemas.microsoft.com/office/drawing/2014/main" id="{27735768-91C1-8347-8F19-491F4D2AAF37}"/>
                </a:ext>
              </a:extLst>
            </p:cNvPr>
            <p:cNvGrpSpPr/>
            <p:nvPr/>
          </p:nvGrpSpPr>
          <p:grpSpPr>
            <a:xfrm>
              <a:off x="750921" y="3642699"/>
              <a:ext cx="356496" cy="356496"/>
              <a:chOff x="487676" y="5291665"/>
              <a:chExt cx="356496" cy="356496"/>
            </a:xfrm>
          </p:grpSpPr>
          <p:cxnSp>
            <p:nvCxnSpPr>
              <p:cNvPr id="49" name="Rak pil 48">
                <a:extLst>
                  <a:ext uri="{FF2B5EF4-FFF2-40B4-BE49-F238E27FC236}">
                    <a16:creationId xmlns:a16="http://schemas.microsoft.com/office/drawing/2014/main" id="{5FD7519D-9762-214C-BFA0-DC710F3F028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Ellips 49">
                <a:extLst>
                  <a:ext uri="{FF2B5EF4-FFF2-40B4-BE49-F238E27FC236}">
                    <a16:creationId xmlns:a16="http://schemas.microsoft.com/office/drawing/2014/main" id="{37806B73-E7A8-E744-83C4-37AD7F73B9E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4123024"/>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Helsingborg</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686060"/>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Malmö</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1" name="Grupp 10">
            <a:extLst>
              <a:ext uri="{FF2B5EF4-FFF2-40B4-BE49-F238E27FC236}">
                <a16:creationId xmlns:a16="http://schemas.microsoft.com/office/drawing/2014/main" id="{94892234-56B3-1D46-AFA8-611A7F82A958}"/>
              </a:ext>
            </a:extLst>
          </p:cNvPr>
          <p:cNvGrpSpPr/>
          <p:nvPr/>
        </p:nvGrpSpPr>
        <p:grpSpPr>
          <a:xfrm>
            <a:off x="750921" y="5249096"/>
            <a:ext cx="4576693" cy="356496"/>
            <a:chOff x="750921" y="5327348"/>
            <a:chExt cx="4576693" cy="356496"/>
          </a:xfrm>
        </p:grpSpPr>
        <p:sp>
          <p:nvSpPr>
            <p:cNvPr id="60" name="Rubrik 1">
              <a:extLst>
                <a:ext uri="{FF2B5EF4-FFF2-40B4-BE49-F238E27FC236}">
                  <a16:creationId xmlns:a16="http://schemas.microsoft.com/office/drawing/2014/main" id="{D0C5DF62-8C3E-F74A-B5D2-79E7AB29359C}"/>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Trelleborg</a:t>
              </a:r>
            </a:p>
          </p:txBody>
        </p:sp>
        <p:grpSp>
          <p:nvGrpSpPr>
            <p:cNvPr id="61" name="Grupp 60">
              <a:extLst>
                <a:ext uri="{FF2B5EF4-FFF2-40B4-BE49-F238E27FC236}">
                  <a16:creationId xmlns:a16="http://schemas.microsoft.com/office/drawing/2014/main" id="{12CD0E8E-DEC6-2A42-A9A5-C536AD8AA0ED}"/>
                </a:ext>
              </a:extLst>
            </p:cNvPr>
            <p:cNvGrpSpPr/>
            <p:nvPr/>
          </p:nvGrpSpPr>
          <p:grpSpPr>
            <a:xfrm>
              <a:off x="750921" y="5327348"/>
              <a:ext cx="356496" cy="356496"/>
              <a:chOff x="487676" y="5291665"/>
              <a:chExt cx="356496" cy="356496"/>
            </a:xfrm>
          </p:grpSpPr>
          <p:cxnSp>
            <p:nvCxnSpPr>
              <p:cNvPr id="62" name="Rak pil 61">
                <a:extLst>
                  <a:ext uri="{FF2B5EF4-FFF2-40B4-BE49-F238E27FC236}">
                    <a16:creationId xmlns:a16="http://schemas.microsoft.com/office/drawing/2014/main" id="{EC8C8AB9-8F89-8248-B354-31EE1846431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Ellips 80">
                <a:extLst>
                  <a:ext uri="{FF2B5EF4-FFF2-40B4-BE49-F238E27FC236}">
                    <a16:creationId xmlns:a16="http://schemas.microsoft.com/office/drawing/2014/main" id="{3EA5EBBE-9EF0-6142-857B-3AA61BE35EE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5812130"/>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Ystad</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pSp>
      </p:grpSp>
      <p:sp>
        <p:nvSpPr>
          <p:cNvPr id="86" name="Rektangel 85" descr="Gul platta">
            <a:extLst>
              <a:ext uri="{FF2B5EF4-FFF2-40B4-BE49-F238E27FC236}">
                <a16:creationId xmlns:a16="http://schemas.microsoft.com/office/drawing/2014/main" id="{D90F1A9B-97F1-6C4F-8442-6EBB1994072B}"/>
              </a:ext>
              <a:ext uri="{C183D7F6-B498-43B3-948B-1728B52AA6E4}">
                <adec:decorative xmlns:adec="http://schemas.microsoft.com/office/drawing/2017/decorative" val="0"/>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descr="Länk för att fortsätta till Beslagsstatistik Brottsbekämpningsområde Syd total">
            <a:hlinkClick r:id="rId4" action="ppaction://hlinksldjump"/>
            <a:extLst>
              <a:ext uri="{FF2B5EF4-FFF2-40B4-BE49-F238E27FC236}">
                <a16:creationId xmlns:a16="http://schemas.microsoft.com/office/drawing/2014/main" id="{C3340C71-352C-E64D-B408-DA0DD5463A62}"/>
              </a:ext>
            </a:extLst>
          </p:cNvPr>
          <p:cNvSpPr/>
          <p:nvPr/>
        </p:nvSpPr>
        <p:spPr>
          <a:xfrm>
            <a:off x="656491" y="2893772"/>
            <a:ext cx="5703487"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descr="Länk för att fortsätta till Beslagsstatistik Blekinge län">
            <a:hlinkClick r:id="rId5" action="ppaction://hlinksldjump"/>
            <a:extLst>
              <a:ext uri="{FF2B5EF4-FFF2-40B4-BE49-F238E27FC236}">
                <a16:creationId xmlns:a16="http://schemas.microsoft.com/office/drawing/2014/main" id="{4CB9B1D2-8776-E444-A544-8EBAB48DA568}"/>
              </a:ext>
            </a:extLst>
          </p:cNvPr>
          <p:cNvSpPr/>
          <p:nvPr/>
        </p:nvSpPr>
        <p:spPr>
          <a:xfrm>
            <a:off x="656491" y="3531696"/>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descr="Länk för att fortsätta till Beslagsstatistik Helsingborg">
            <a:hlinkClick r:id="rId6" action="ppaction://hlinksldjump"/>
            <a:extLst>
              <a:ext uri="{FF2B5EF4-FFF2-40B4-BE49-F238E27FC236}">
                <a16:creationId xmlns:a16="http://schemas.microsoft.com/office/drawing/2014/main" id="{2DD03051-290B-4A4D-AC9D-6DE0492BE73A}"/>
              </a:ext>
            </a:extLst>
          </p:cNvPr>
          <p:cNvSpPr/>
          <p:nvPr/>
        </p:nvSpPr>
        <p:spPr>
          <a:xfrm>
            <a:off x="656491" y="4122262"/>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descr="Länk för att fortsätta till Beslagsstatistik Malmö">
            <a:hlinkClick r:id="rId7" action="ppaction://hlinksldjump"/>
            <a:extLst>
              <a:ext uri="{FF2B5EF4-FFF2-40B4-BE49-F238E27FC236}">
                <a16:creationId xmlns:a16="http://schemas.microsoft.com/office/drawing/2014/main" id="{ED07B712-0AD9-9E48-BF52-AA544AC91158}"/>
              </a:ext>
            </a:extLst>
          </p:cNvPr>
          <p:cNvSpPr/>
          <p:nvPr/>
        </p:nvSpPr>
        <p:spPr>
          <a:xfrm>
            <a:off x="656491" y="4656408"/>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66" descr="Länk för att fortsätta till Beslagsstatistik Trelleborg">
            <a:hlinkClick r:id="rId8" action="ppaction://hlinksldjump"/>
            <a:extLst>
              <a:ext uri="{FF2B5EF4-FFF2-40B4-BE49-F238E27FC236}">
                <a16:creationId xmlns:a16="http://schemas.microsoft.com/office/drawing/2014/main" id="{6ECE2CC1-C27C-6B4C-B4FA-285886E2C5DA}"/>
              </a:ext>
            </a:extLst>
          </p:cNvPr>
          <p:cNvSpPr/>
          <p:nvPr/>
        </p:nvSpPr>
        <p:spPr>
          <a:xfrm>
            <a:off x="656491" y="5214192"/>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descr="Länk för att fortsätta till Beslagsstatistik Ystad">
            <a:hlinkClick r:id="rId9" action="ppaction://hlinksldjump"/>
            <a:extLst>
              <a:ext uri="{FF2B5EF4-FFF2-40B4-BE49-F238E27FC236}">
                <a16:creationId xmlns:a16="http://schemas.microsoft.com/office/drawing/2014/main" id="{DE364FA7-C152-E341-8089-88E537347615}"/>
              </a:ext>
            </a:extLst>
          </p:cNvPr>
          <p:cNvSpPr/>
          <p:nvPr/>
        </p:nvSpPr>
        <p:spPr>
          <a:xfrm>
            <a:off x="656491" y="5799408"/>
            <a:ext cx="5703487" cy="41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ubrik 1" descr="Text med Kom ihåg information">
            <a:extLst>
              <a:ext uri="{FF2B5EF4-FFF2-40B4-BE49-F238E27FC236}">
                <a16:creationId xmlns:a16="http://schemas.microsoft.com/office/drawing/2014/main" id="{7B94E5E6-A2B3-3B49-9B5A-EF69911AD5C8}"/>
              </a:ext>
            </a:extLst>
          </p:cNvPr>
          <p:cNvSpPr txBox="1">
            <a:spLocks/>
          </p:cNvSpPr>
          <p:nvPr/>
        </p:nvSpPr>
        <p:spPr>
          <a:xfrm>
            <a:off x="8427672" y="1836795"/>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4" name="Rektangel 3">
            <a:hlinkClick r:id="rId10" action="ppaction://hlinksldjump"/>
            <a:extLst>
              <a:ext uri="{FF2B5EF4-FFF2-40B4-BE49-F238E27FC236}">
                <a16:creationId xmlns:a16="http://schemas.microsoft.com/office/drawing/2014/main" id="{B1E5251E-7A04-284D-A67D-98E1546D8DF0}"/>
              </a:ext>
            </a:extLst>
          </p:cNvPr>
          <p:cNvSpPr/>
          <p:nvPr/>
        </p:nvSpPr>
        <p:spPr>
          <a:xfrm>
            <a:off x="8686800" y="260648"/>
            <a:ext cx="2231076" cy="2507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6647686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för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86C02D42-76C8-8A44-9FA0-AD49CABEAC94}"/>
              </a:ext>
            </a:extLst>
          </p:cNvPr>
          <p:cNvSpPr/>
          <p:nvPr/>
        </p:nvSpPr>
        <p:spPr>
          <a:xfrm>
            <a:off x="9343696" y="260648"/>
            <a:ext cx="1048797" cy="2753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3" action="ppaction://hlinksldjump"/>
            <a:extLst>
              <a:ext uri="{FF2B5EF4-FFF2-40B4-BE49-F238E27FC236}">
                <a16:creationId xmlns:a16="http://schemas.microsoft.com/office/drawing/2014/main" id="{C2DBDF7A-E2B8-DB4E-B3DD-659DBA127C7D}"/>
              </a:ext>
            </a:extLst>
          </p:cNvPr>
          <p:cNvSpPr/>
          <p:nvPr/>
        </p:nvSpPr>
        <p:spPr>
          <a:xfrm>
            <a:off x="7656283"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A6BFE988-754D-D84D-AF44-57417B1B844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88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387667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2051872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20C348B5-72EC-B946-94B6-4DCE78A70EE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B0B51B7D-11C0-1A41-AC44-45931444590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D36433CD-0C67-F04F-BAB4-B36632208B64}"/>
              </a:ext>
            </a:extLst>
          </p:cNvPr>
          <p:cNvSpPr/>
          <p:nvPr/>
        </p:nvSpPr>
        <p:spPr>
          <a:xfrm>
            <a:off x="9322676" y="262758"/>
            <a:ext cx="1069818"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88AE1448-4B4B-0744-A47D-E80EDE0BE9C4}"/>
              </a:ext>
            </a:extLst>
          </p:cNvPr>
          <p:cNvSpPr/>
          <p:nvPr/>
        </p:nvSpPr>
        <p:spPr>
          <a:xfrm>
            <a:off x="7656281" y="29424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8D0315BF-1EC1-9547-91CF-C8CD1F3E986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08907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6113359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71765495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AF513C87-9EEE-314D-9EDD-A633C47780C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FFFC32A3-4E84-1144-8352-C7C8915BA88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75F05D28-A7A6-CA47-811D-E04CC2C2255B}"/>
              </a:ext>
            </a:extLst>
          </p:cNvPr>
          <p:cNvSpPr/>
          <p:nvPr/>
        </p:nvSpPr>
        <p:spPr>
          <a:xfrm>
            <a:off x="9364716" y="273268"/>
            <a:ext cx="1027777"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21425EF0-CCB4-344D-BDE3-70759B9A0F2B}"/>
              </a:ext>
            </a:extLst>
          </p:cNvPr>
          <p:cNvSpPr/>
          <p:nvPr/>
        </p:nvSpPr>
        <p:spPr>
          <a:xfrm>
            <a:off x="7603730" y="24168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D426EF3A-BEA0-3A4E-976B-AE7EEF828326}"/>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21235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4220476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0608529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 Brottsbekämpningsområde Syd ">
            <a:hlinkClick r:id="rId4" action="ppaction://hlinksldjump"/>
            <a:extLst>
              <a:ext uri="{FF2B5EF4-FFF2-40B4-BE49-F238E27FC236}">
                <a16:creationId xmlns:a16="http://schemas.microsoft.com/office/drawing/2014/main" id="{0273D311-6CEF-7C48-A536-50F24AD9D641}"/>
              </a:ext>
            </a:extLst>
          </p:cNvPr>
          <p:cNvSpPr/>
          <p:nvPr/>
        </p:nvSpPr>
        <p:spPr>
          <a:xfrm>
            <a:off x="9291144" y="273268"/>
            <a:ext cx="1101349"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5" action="ppaction://hlinksldjump"/>
            <a:extLst>
              <a:ext uri="{FF2B5EF4-FFF2-40B4-BE49-F238E27FC236}">
                <a16:creationId xmlns:a16="http://schemas.microsoft.com/office/drawing/2014/main" id="{D4449AC9-9E34-7B4F-827A-5ED1659B1228}"/>
              </a:ext>
            </a:extLst>
          </p:cNvPr>
          <p:cNvSpPr/>
          <p:nvPr/>
        </p:nvSpPr>
        <p:spPr>
          <a:xfrm>
            <a:off x="7719344" y="25220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Total">
            <a:hlinkClick r:id="rId6" action="ppaction://hlinksldjump"/>
            <a:extLst>
              <a:ext uri="{FF2B5EF4-FFF2-40B4-BE49-F238E27FC236}">
                <a16:creationId xmlns:a16="http://schemas.microsoft.com/office/drawing/2014/main" id="{9832B1F3-CB86-3D4C-A0D3-0AF742BA5B20}"/>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55044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268375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0808941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A0CC53B2-2E69-3D4B-A6EE-08CCA8EC57F1}"/>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1953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7396387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010573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662E1A6-B0FA-8141-AF68-29D6E06CA28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E4178F2-66EB-F242-B04B-D3B89B3A5CF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06149416-F00D-9540-810D-6E02CFFAFC30}"/>
              </a:ext>
            </a:extLst>
          </p:cNvPr>
          <p:cNvSpPr/>
          <p:nvPr/>
        </p:nvSpPr>
        <p:spPr>
          <a:xfrm>
            <a:off x="9354206" y="273268"/>
            <a:ext cx="1038287"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BA40DDA2-4AF7-4C4F-A29B-AA6AF7C212E0}"/>
              </a:ext>
            </a:extLst>
          </p:cNvPr>
          <p:cNvSpPr/>
          <p:nvPr/>
        </p:nvSpPr>
        <p:spPr>
          <a:xfrm>
            <a:off x="7614241" y="2627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2BD46CB-F043-824A-BD9C-556258EBFFB7}"/>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15285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1722615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8851800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66F8E9EA-C087-9042-A3C6-C2CACB7FACE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EBA3B25-805D-EE46-AE13-1FD5C2E6D1D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26967177-590A-CE44-BB61-9AA3E3E1D984}"/>
              </a:ext>
            </a:extLst>
          </p:cNvPr>
          <p:cNvSpPr/>
          <p:nvPr/>
        </p:nvSpPr>
        <p:spPr>
          <a:xfrm>
            <a:off x="9301654" y="262758"/>
            <a:ext cx="1090839"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F3F1AFDB-4CA8-B44C-9FC0-26DA0139CB59}"/>
              </a:ext>
            </a:extLst>
          </p:cNvPr>
          <p:cNvSpPr/>
          <p:nvPr/>
        </p:nvSpPr>
        <p:spPr>
          <a:xfrm>
            <a:off x="7698324" y="25220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AA4EBF54-E659-134A-88E6-F6FCA0790909}"/>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48558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färs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färsk</a:t>
            </a:r>
          </a:p>
        </p:txBody>
      </p:sp>
      <p:graphicFrame>
        <p:nvGraphicFramePr>
          <p:cNvPr id="14" name="Diagram 13" descr="Cannabis/marijuana">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9120686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62374920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681BA377-405D-AB4F-8826-25BCE427FA3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2ACA736B-FD87-2148-B7D5-1901A1F7FE9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52564F4D-69BC-D04A-8593-F0EE888B14C0}"/>
              </a:ext>
            </a:extLst>
          </p:cNvPr>
          <p:cNvSpPr/>
          <p:nvPr/>
        </p:nvSpPr>
        <p:spPr>
          <a:xfrm>
            <a:off x="9333186" y="273268"/>
            <a:ext cx="1059308"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F6F75C7F-435A-3049-8347-DD74D64BE0BC}"/>
              </a:ext>
            </a:extLst>
          </p:cNvPr>
          <p:cNvSpPr/>
          <p:nvPr/>
        </p:nvSpPr>
        <p:spPr>
          <a:xfrm>
            <a:off x="7624752" y="24169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DF04F331-52A2-6944-810D-03036806E258}"/>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14223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199762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07565862"/>
              </p:ext>
            </p:extLst>
          </p:nvPr>
        </p:nvGraphicFramePr>
        <p:xfrm>
          <a:off x="6840629"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D02732FD-2048-394D-AEE0-8CAE0D7549B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4572A61-77C7-7C45-B484-16A19663BB8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69B09CFE-4201-344A-AF3D-5DDEF54CFFD4}"/>
              </a:ext>
            </a:extLst>
          </p:cNvPr>
          <p:cNvSpPr/>
          <p:nvPr/>
        </p:nvSpPr>
        <p:spPr>
          <a:xfrm>
            <a:off x="9333186" y="252248"/>
            <a:ext cx="1059308" cy="2591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4CA5CF37-BF17-504B-8482-71FC486A902C}"/>
              </a:ext>
            </a:extLst>
          </p:cNvPr>
          <p:cNvSpPr/>
          <p:nvPr/>
        </p:nvSpPr>
        <p:spPr>
          <a:xfrm>
            <a:off x="7687812"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9FA3830F-3445-BA44-8B7B-FDEBFF01B38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081017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5442381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4601151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B81ED00-268D-564F-82B6-0B37854575A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B1D5BBA3-2720-8F46-8568-5A2466B6277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A84DAE1-1116-5B4E-9F6C-E9904ADC75FB}"/>
              </a:ext>
            </a:extLst>
          </p:cNvPr>
          <p:cNvSpPr/>
          <p:nvPr/>
        </p:nvSpPr>
        <p:spPr>
          <a:xfrm>
            <a:off x="9291144" y="262758"/>
            <a:ext cx="1101349"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6999A198-2066-A54C-A398-995799156B45}"/>
              </a:ext>
            </a:extLst>
          </p:cNvPr>
          <p:cNvSpPr/>
          <p:nvPr/>
        </p:nvSpPr>
        <p:spPr>
          <a:xfrm>
            <a:off x="7708834"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1FEE435A-66F8-6F43-9A1D-2F1B36AC755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007823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cstac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3107990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530492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6C12150-7125-EA49-91A6-50AA4010D60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DB654993-3580-584A-B1E9-EABE3E5E850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A9191D7C-2BA0-8045-BBD0-989BB493D7BC}"/>
              </a:ext>
            </a:extLst>
          </p:cNvPr>
          <p:cNvSpPr/>
          <p:nvPr/>
        </p:nvSpPr>
        <p:spPr>
          <a:xfrm>
            <a:off x="9333186" y="262758"/>
            <a:ext cx="1059308"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E54CF065-F653-FA48-9849-862136475AA9}"/>
              </a:ext>
            </a:extLst>
          </p:cNvPr>
          <p:cNvSpPr/>
          <p:nvPr/>
        </p:nvSpPr>
        <p:spPr>
          <a:xfrm>
            <a:off x="76667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B242365B-049F-D646-B081-7902E08FFC34}"/>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70486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2059207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4641719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7DF78E62-8900-8F40-9479-29CF554770E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C7323887-6107-5C4A-9409-72944F2AAA5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6AF939A8-8082-F44D-A83A-92FB314ED1BA}"/>
              </a:ext>
            </a:extLst>
          </p:cNvPr>
          <p:cNvSpPr/>
          <p:nvPr/>
        </p:nvSpPr>
        <p:spPr>
          <a:xfrm>
            <a:off x="9207062" y="241738"/>
            <a:ext cx="1185432" cy="2696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DE87FB03-7D12-D047-B234-18B680CA4647}"/>
              </a:ext>
            </a:extLst>
          </p:cNvPr>
          <p:cNvSpPr/>
          <p:nvPr/>
        </p:nvSpPr>
        <p:spPr>
          <a:xfrm>
            <a:off x="7635261"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252488C4-4F18-3149-95EE-BBD60600A79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8329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ro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Heroin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3783913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3335176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32773A04-F2B7-CD47-92A7-333B12C8561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609EB445-EFEE-2F46-B526-F37D4325F5C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E0813F81-F762-F449-81C8-B549605EA68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01AC5AD3-6323-CD46-BE9E-19EA829003F8}"/>
              </a:ext>
            </a:extLst>
          </p:cNvPr>
          <p:cNvSpPr/>
          <p:nvPr/>
        </p:nvSpPr>
        <p:spPr>
          <a:xfrm>
            <a:off x="9333186" y="315310"/>
            <a:ext cx="1059308"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32E45CC6-D325-D244-8676-263ADB54B479}"/>
              </a:ext>
            </a:extLst>
          </p:cNvPr>
          <p:cNvSpPr/>
          <p:nvPr/>
        </p:nvSpPr>
        <p:spPr>
          <a:xfrm>
            <a:off x="768781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53CBDDF1-7B49-D14E-9274-8CC4D608C554}"/>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044007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Opium">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Opium</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49087760"/>
              </p:ext>
            </p:extLst>
          </p:nvPr>
        </p:nvGraphicFramePr>
        <p:xfrm>
          <a:off x="479425" y="2082278"/>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8231963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662E1A6-B0FA-8141-AF68-29D6E06CA28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E4178F2-66EB-F242-B04B-D3B89B3A5CF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398D5581-7FC9-1348-9768-7DA98F7706D0}"/>
              </a:ext>
            </a:extLst>
          </p:cNvPr>
          <p:cNvSpPr/>
          <p:nvPr/>
        </p:nvSpPr>
        <p:spPr>
          <a:xfrm>
            <a:off x="9196552" y="220717"/>
            <a:ext cx="1195942" cy="29067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1AB04FC5-EB04-5E43-AFE1-16BD8EA2B8C8}"/>
              </a:ext>
            </a:extLst>
          </p:cNvPr>
          <p:cNvSpPr/>
          <p:nvPr/>
        </p:nvSpPr>
        <p:spPr>
          <a:xfrm>
            <a:off x="7729854" y="25219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389C375C-29AC-EA42-9013-4AB666B6D576}"/>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277953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r>
              <a:rPr lang="sv-SE" dirty="0"/>
              <a:t> </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7007160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0817524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16390CEF-955A-814E-B02A-9D8C995D110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6BD5E4F-131A-5F43-93F4-848C4F2E477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EBB8895-92AF-6D48-B159-4A9D3FF730F5}"/>
              </a:ext>
            </a:extLst>
          </p:cNvPr>
          <p:cNvSpPr/>
          <p:nvPr/>
        </p:nvSpPr>
        <p:spPr>
          <a:xfrm>
            <a:off x="9333186" y="231228"/>
            <a:ext cx="1059308" cy="2801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208CE13E-01D0-314F-BB9F-F3DD523E79A7}"/>
              </a:ext>
            </a:extLst>
          </p:cNvPr>
          <p:cNvSpPr/>
          <p:nvPr/>
        </p:nvSpPr>
        <p:spPr>
          <a:xfrm>
            <a:off x="7645771" y="22066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C1FBFDDB-A06F-9643-AC6F-71D4BD12A5CD}"/>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869233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narkotika</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6199956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5D685F8F-41FC-5C46-BA1C-17FCDFE799C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03045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entany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Fentanyl</a:t>
            </a:r>
            <a:r>
              <a:rPr lang="sv-SE" dirty="0"/>
              <a:t> </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25566014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8477089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C6D47A88-7D61-D44B-BED3-20C06A1FE0E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2894B756-96A9-9F48-87A9-A6BA9BC375A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150EFC7-F4B7-3449-90AF-7C42A1B53F33}"/>
              </a:ext>
            </a:extLst>
          </p:cNvPr>
          <p:cNvSpPr/>
          <p:nvPr/>
        </p:nvSpPr>
        <p:spPr>
          <a:xfrm>
            <a:off x="9259614" y="304800"/>
            <a:ext cx="1132880"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861DFD7B-979D-4243-9AF0-092CA0C0291E}"/>
              </a:ext>
            </a:extLst>
          </p:cNvPr>
          <p:cNvSpPr/>
          <p:nvPr/>
        </p:nvSpPr>
        <p:spPr>
          <a:xfrm>
            <a:off x="7698323" y="283732"/>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047D05CA-D9BB-C748-A279-E17EF4EDA9BF}"/>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9948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6543212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46115962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73063741-42CB-104D-8015-932CAA985EBD}"/>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87A1D5B5-EC05-9141-942F-D6B7BBDACB2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4A9CAB18-6B3E-D949-9F4C-98B05A2CD594}"/>
              </a:ext>
            </a:extLst>
          </p:cNvPr>
          <p:cNvSpPr/>
          <p:nvPr/>
        </p:nvSpPr>
        <p:spPr>
          <a:xfrm>
            <a:off x="9301654" y="262758"/>
            <a:ext cx="1090839"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D64F418A-CD76-6043-8BCA-83FDE568222A}"/>
              </a:ext>
            </a:extLst>
          </p:cNvPr>
          <p:cNvSpPr/>
          <p:nvPr/>
        </p:nvSpPr>
        <p:spPr>
          <a:xfrm>
            <a:off x="7645772"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D16775E6-B9C3-4249-8002-92B596B7F28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22785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3530494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7063914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922B0BD-C852-7C44-9830-A0A02124AB75}"/>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8205C2EE-5750-5549-85EA-C3392A2CFC2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793B7AC7-743D-F446-A123-3C5B0CBC19F0}"/>
              </a:ext>
            </a:extLst>
          </p:cNvPr>
          <p:cNvSpPr/>
          <p:nvPr/>
        </p:nvSpPr>
        <p:spPr>
          <a:xfrm>
            <a:off x="9228082" y="273268"/>
            <a:ext cx="1164411"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968A63C6-74D8-D742-9B68-3C1B3FF05FAD}"/>
              </a:ext>
            </a:extLst>
          </p:cNvPr>
          <p:cNvSpPr/>
          <p:nvPr/>
        </p:nvSpPr>
        <p:spPr>
          <a:xfrm>
            <a:off x="7656282"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70565437-930C-8E47-AEAC-45549885309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69004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86761315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1950218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84D7A408-B10F-FE4B-97A2-1E37BF3EFC9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F04028F5-ADC2-5B48-A301-19B457621FE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A718AB78-8882-AD4C-A584-532434DEF343}"/>
              </a:ext>
            </a:extLst>
          </p:cNvPr>
          <p:cNvSpPr/>
          <p:nvPr/>
        </p:nvSpPr>
        <p:spPr>
          <a:xfrm>
            <a:off x="9364716" y="252248"/>
            <a:ext cx="1027777" cy="2591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3E770DEB-F142-DB44-A51B-43B4E39051E3}"/>
              </a:ext>
            </a:extLst>
          </p:cNvPr>
          <p:cNvSpPr/>
          <p:nvPr/>
        </p:nvSpPr>
        <p:spPr>
          <a:xfrm>
            <a:off x="7677303"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8427BB2-A240-B24A-96E8-2BE2CD01938A}"/>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12098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6577952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5224325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AF7D4358-406B-864B-BDAC-9254A0775DB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8592BAB-5320-F142-A4EC-DF91409518FA}"/>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60CE0FDE-1BBA-2941-865F-304EDF4EBF45}"/>
              </a:ext>
            </a:extLst>
          </p:cNvPr>
          <p:cNvSpPr/>
          <p:nvPr/>
        </p:nvSpPr>
        <p:spPr>
          <a:xfrm>
            <a:off x="9354206" y="283778"/>
            <a:ext cx="1038287"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B97FDF69-2634-0E46-BB37-18E588E956A6}"/>
              </a:ext>
            </a:extLst>
          </p:cNvPr>
          <p:cNvSpPr/>
          <p:nvPr/>
        </p:nvSpPr>
        <p:spPr>
          <a:xfrm>
            <a:off x="7729855"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58ECD0D9-E1DC-E843-B137-277906EC0A0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26104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022511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6" name="Rektangel 15" descr="Länk tillbaka till Brottsbekämpningsområde Syd">
            <a:hlinkClick r:id="rId3" action="ppaction://hlinksldjump"/>
            <a:extLst>
              <a:ext uri="{FF2B5EF4-FFF2-40B4-BE49-F238E27FC236}">
                <a16:creationId xmlns:a16="http://schemas.microsoft.com/office/drawing/2014/main" id="{E5F96FC2-B989-1645-AB47-D31F04D3CDB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Piltecken till föregående sida">
            <a:hlinkClick r:id="" action="ppaction://hlinkshowjump?jump=previousslide"/>
            <a:extLst>
              <a:ext uri="{FF2B5EF4-FFF2-40B4-BE49-F238E27FC236}">
                <a16:creationId xmlns:a16="http://schemas.microsoft.com/office/drawing/2014/main" id="{6690F32C-B51D-9246-A4F2-EFC4E878560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Syd ">
            <a:hlinkClick r:id="rId3" action="ppaction://hlinksldjump"/>
            <a:extLst>
              <a:ext uri="{FF2B5EF4-FFF2-40B4-BE49-F238E27FC236}">
                <a16:creationId xmlns:a16="http://schemas.microsoft.com/office/drawing/2014/main" id="{CCB12752-F8EB-1247-A165-0A87D310F129}"/>
              </a:ext>
            </a:extLst>
          </p:cNvPr>
          <p:cNvSpPr/>
          <p:nvPr/>
        </p:nvSpPr>
        <p:spPr>
          <a:xfrm>
            <a:off x="9312166" y="283778"/>
            <a:ext cx="1080328"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lokal beslagstatistik">
            <a:hlinkClick r:id="rId4" action="ppaction://hlinksldjump"/>
            <a:extLst>
              <a:ext uri="{FF2B5EF4-FFF2-40B4-BE49-F238E27FC236}">
                <a16:creationId xmlns:a16="http://schemas.microsoft.com/office/drawing/2014/main" id="{68027468-2886-1648-8C78-E56BC582FA44}"/>
              </a:ext>
            </a:extLst>
          </p:cNvPr>
          <p:cNvSpPr/>
          <p:nvPr/>
        </p:nvSpPr>
        <p:spPr>
          <a:xfrm>
            <a:off x="7603730"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Syd Total">
            <a:hlinkClick r:id="rId5" action="ppaction://hlinksldjump"/>
            <a:extLst>
              <a:ext uri="{FF2B5EF4-FFF2-40B4-BE49-F238E27FC236}">
                <a16:creationId xmlns:a16="http://schemas.microsoft.com/office/drawing/2014/main" id="{5C2E5B2C-DA26-CA4B-8E7E-CF33A5B4BC1D}"/>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13972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39A69B57-2F5E-604F-B8CB-61D99D492BAC}"/>
              </a:ext>
            </a:extLst>
          </p:cNvPr>
          <p:cNvSpPr/>
          <p:nvPr/>
        </p:nvSpPr>
        <p:spPr>
          <a:xfrm>
            <a:off x="9259614" y="315310"/>
            <a:ext cx="1132880"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3" action="ppaction://hlinksldjump"/>
            <a:extLst>
              <a:ext uri="{FF2B5EF4-FFF2-40B4-BE49-F238E27FC236}">
                <a16:creationId xmlns:a16="http://schemas.microsoft.com/office/drawing/2014/main" id="{DC130252-80F9-D34D-B929-8F7372F214B8}"/>
              </a:ext>
            </a:extLst>
          </p:cNvPr>
          <p:cNvSpPr/>
          <p:nvPr/>
        </p:nvSpPr>
        <p:spPr>
          <a:xfrm>
            <a:off x="7719344" y="26271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D68315AF-4BD8-FF4F-98C0-F74DD6EB1508}"/>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4830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0601156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0195861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55E4201E-7840-0C42-BE79-30F71ECC6C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C09BE94-85E0-5A43-9FBC-AAE83062F50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42E28750-0AF1-D94D-B9EA-D7AD40999658}"/>
              </a:ext>
            </a:extLst>
          </p:cNvPr>
          <p:cNvSpPr/>
          <p:nvPr/>
        </p:nvSpPr>
        <p:spPr>
          <a:xfrm>
            <a:off x="9364716" y="294290"/>
            <a:ext cx="1027777"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0CDD3A9A-6374-784F-82A5-D083E3F82730}"/>
              </a:ext>
            </a:extLst>
          </p:cNvPr>
          <p:cNvSpPr/>
          <p:nvPr/>
        </p:nvSpPr>
        <p:spPr>
          <a:xfrm>
            <a:off x="7656282" y="28373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1894F111-47EA-3E4D-90DF-F05E1F79E95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66319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89803112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9639322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55E4201E-7840-0C42-BE79-30F71ECC6C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C09BE94-85E0-5A43-9FBC-AAE83062F50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0AF34B3-D91D-A246-B2C3-650FC743A363}"/>
              </a:ext>
            </a:extLst>
          </p:cNvPr>
          <p:cNvSpPr/>
          <p:nvPr/>
        </p:nvSpPr>
        <p:spPr>
          <a:xfrm>
            <a:off x="9301654" y="315310"/>
            <a:ext cx="1090839"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EAB3ADF2-2059-BD45-8CBC-7B46F23B99CE}"/>
              </a:ext>
            </a:extLst>
          </p:cNvPr>
          <p:cNvSpPr/>
          <p:nvPr/>
        </p:nvSpPr>
        <p:spPr>
          <a:xfrm>
            <a:off x="7729855"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9E3AFF37-DA77-554B-B488-6CCA99507C0C}"/>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159801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1352108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73311290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D9219FD3-FC0F-124C-B9D5-B4C76C0F29A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1290DBC-95B7-BB4B-9767-79C9DEDFA90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804EA88D-8EF9-5546-8470-FB7D6BCAF1E4}"/>
              </a:ext>
            </a:extLst>
          </p:cNvPr>
          <p:cNvSpPr/>
          <p:nvPr/>
        </p:nvSpPr>
        <p:spPr>
          <a:xfrm>
            <a:off x="9364716" y="273268"/>
            <a:ext cx="1027777"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B39E71DB-FF82-7941-962D-C2AADF5CC8BB}"/>
              </a:ext>
            </a:extLst>
          </p:cNvPr>
          <p:cNvSpPr/>
          <p:nvPr/>
        </p:nvSpPr>
        <p:spPr>
          <a:xfrm>
            <a:off x="7750876"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1B2DB68-9CCA-A04B-A85E-F6FD4F91490C}"/>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86506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Totalt antal beslag av narkotika i post- och kurirflödet">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narkotika i post- och kurirflödet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99192481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F180D3A8-592B-C34C-8CF0-FE06AC94BCC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024077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52477516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6" name="Rektangel 15" descr="Länk tillbaka till Brottsbekämpningsområde Syd">
            <a:hlinkClick r:id="rId3" action="ppaction://hlinksldjump"/>
            <a:extLst>
              <a:ext uri="{FF2B5EF4-FFF2-40B4-BE49-F238E27FC236}">
                <a16:creationId xmlns:a16="http://schemas.microsoft.com/office/drawing/2014/main" id="{F0C7A2A0-04DB-F144-A8C4-85FC1D4F89B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Piltecken till föregående sida">
            <a:hlinkClick r:id="" action="ppaction://hlinkshowjump?jump=previousslide"/>
            <a:extLst>
              <a:ext uri="{FF2B5EF4-FFF2-40B4-BE49-F238E27FC236}">
                <a16:creationId xmlns:a16="http://schemas.microsoft.com/office/drawing/2014/main" id="{D15C37B2-44AD-B849-9A0D-30A99A1EDA4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Syd ">
            <a:hlinkClick r:id="rId3" action="ppaction://hlinksldjump"/>
            <a:extLst>
              <a:ext uri="{FF2B5EF4-FFF2-40B4-BE49-F238E27FC236}">
                <a16:creationId xmlns:a16="http://schemas.microsoft.com/office/drawing/2014/main" id="{88AAA353-25D5-984E-81F2-3D52F5612274}"/>
              </a:ext>
            </a:extLst>
          </p:cNvPr>
          <p:cNvSpPr/>
          <p:nvPr/>
        </p:nvSpPr>
        <p:spPr>
          <a:xfrm>
            <a:off x="9270124" y="283778"/>
            <a:ext cx="1122370"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lokal beslagstatistik">
            <a:hlinkClick r:id="rId4" action="ppaction://hlinksldjump"/>
            <a:extLst>
              <a:ext uri="{FF2B5EF4-FFF2-40B4-BE49-F238E27FC236}">
                <a16:creationId xmlns:a16="http://schemas.microsoft.com/office/drawing/2014/main" id="{29E22BFF-2F36-A443-A011-4FC484A4B986}"/>
              </a:ext>
            </a:extLst>
          </p:cNvPr>
          <p:cNvSpPr/>
          <p:nvPr/>
        </p:nvSpPr>
        <p:spPr>
          <a:xfrm>
            <a:off x="7687813" y="26271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Syd Total">
            <a:hlinkClick r:id="rId5" action="ppaction://hlinksldjump"/>
            <a:extLst>
              <a:ext uri="{FF2B5EF4-FFF2-40B4-BE49-F238E27FC236}">
                <a16:creationId xmlns:a16="http://schemas.microsoft.com/office/drawing/2014/main" id="{33577274-6595-0E4F-AEFB-09E3AEEF3124}"/>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27456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dopningspreparat</a:t>
            </a:r>
          </a:p>
        </p:txBody>
      </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87521855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A44C4F6-948E-8546-ADF1-8C0A11DD23C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6" name="Rektangel 15" descr="Länk tillbaka till Brottsbekämpningsområde Syd">
            <a:hlinkClick r:id="rId3" action="ppaction://hlinksldjump"/>
            <a:extLst>
              <a:ext uri="{FF2B5EF4-FFF2-40B4-BE49-F238E27FC236}">
                <a16:creationId xmlns:a16="http://schemas.microsoft.com/office/drawing/2014/main" id="{C8E68D1E-0275-E240-AFF2-00A32666EF7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Piltecken till föregående sida">
            <a:hlinkClick r:id="" action="ppaction://hlinkshowjump?jump=previousslide"/>
            <a:extLst>
              <a:ext uri="{FF2B5EF4-FFF2-40B4-BE49-F238E27FC236}">
                <a16:creationId xmlns:a16="http://schemas.microsoft.com/office/drawing/2014/main" id="{47D231BA-9EF2-C34C-B82A-4D4407DAD51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Brottsbekämpningsområde Syd ">
            <a:hlinkClick r:id="rId3" action="ppaction://hlinksldjump"/>
            <a:extLst>
              <a:ext uri="{FF2B5EF4-FFF2-40B4-BE49-F238E27FC236}">
                <a16:creationId xmlns:a16="http://schemas.microsoft.com/office/drawing/2014/main" id="{9A582537-89C2-704C-8B87-1D405D3F61BF}"/>
              </a:ext>
            </a:extLst>
          </p:cNvPr>
          <p:cNvSpPr/>
          <p:nvPr/>
        </p:nvSpPr>
        <p:spPr>
          <a:xfrm>
            <a:off x="9270124" y="294290"/>
            <a:ext cx="1122370"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lokal beslagstatistik">
            <a:hlinkClick r:id="rId4" action="ppaction://hlinksldjump"/>
            <a:extLst>
              <a:ext uri="{FF2B5EF4-FFF2-40B4-BE49-F238E27FC236}">
                <a16:creationId xmlns:a16="http://schemas.microsoft.com/office/drawing/2014/main" id="{569E8AAD-03FF-544A-AAFC-427C88B37A73}"/>
              </a:ext>
            </a:extLst>
          </p:cNvPr>
          <p:cNvSpPr/>
          <p:nvPr/>
        </p:nvSpPr>
        <p:spPr>
          <a:xfrm>
            <a:off x="7729854" y="28373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Brottsbekämpningsområde Syd Total">
            <a:hlinkClick r:id="rId5" action="ppaction://hlinksldjump"/>
            <a:extLst>
              <a:ext uri="{FF2B5EF4-FFF2-40B4-BE49-F238E27FC236}">
                <a16:creationId xmlns:a16="http://schemas.microsoft.com/office/drawing/2014/main" id="{CF6A3D82-82E5-9D4F-96B5-397D1137CF1D}"/>
              </a:ext>
            </a:extLst>
          </p:cNvPr>
          <p:cNvSpPr/>
          <p:nvPr/>
        </p:nvSpPr>
        <p:spPr>
          <a:xfrm>
            <a:off x="10591465" y="260648"/>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07093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561F4C42-3B80-234F-B1EA-C5B324E66C6E}"/>
              </a:ext>
            </a:extLst>
          </p:cNvPr>
          <p:cNvSpPr/>
          <p:nvPr/>
        </p:nvSpPr>
        <p:spPr>
          <a:xfrm>
            <a:off x="9249102" y="294290"/>
            <a:ext cx="1143391"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3" action="ppaction://hlinksldjump"/>
            <a:extLst>
              <a:ext uri="{FF2B5EF4-FFF2-40B4-BE49-F238E27FC236}">
                <a16:creationId xmlns:a16="http://schemas.microsoft.com/office/drawing/2014/main" id="{D859C1AF-1042-414D-9894-E20F7DCD109D}"/>
              </a:ext>
            </a:extLst>
          </p:cNvPr>
          <p:cNvSpPr/>
          <p:nvPr/>
        </p:nvSpPr>
        <p:spPr>
          <a:xfrm>
            <a:off x="7698323" y="252202"/>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1612EF57-2D05-D342-A08E-B6F46667295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63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0674381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19988925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663BF560-7061-E44F-AC81-1C1128EE3F8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6D8F936A-F480-6E40-B0BE-6E3AB5D0E68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C477225-D673-C744-9029-9F86AF4827EC}"/>
              </a:ext>
            </a:extLst>
          </p:cNvPr>
          <p:cNvSpPr/>
          <p:nvPr/>
        </p:nvSpPr>
        <p:spPr>
          <a:xfrm>
            <a:off x="9312166" y="315310"/>
            <a:ext cx="1080328" cy="1960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597F04DE-9D39-5940-AA14-53653C8F09BA}"/>
              </a:ext>
            </a:extLst>
          </p:cNvPr>
          <p:cNvSpPr/>
          <p:nvPr/>
        </p:nvSpPr>
        <p:spPr>
          <a:xfrm>
            <a:off x="7645773" y="28373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EE9AB97B-C89F-A144-AC3D-F1424BE98CA1}"/>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7036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3839070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620266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AAB9092-449D-0A45-A668-EF281C3DB34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6A53438-31B6-9546-ADA7-33B46AEE7E3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E95D69B-9578-614D-A307-55DEF5D89C16}"/>
              </a:ext>
            </a:extLst>
          </p:cNvPr>
          <p:cNvSpPr/>
          <p:nvPr/>
        </p:nvSpPr>
        <p:spPr>
          <a:xfrm>
            <a:off x="9322676" y="283778"/>
            <a:ext cx="1069818"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9182EF06-233B-134A-82AA-493A9ADFAA72}"/>
              </a:ext>
            </a:extLst>
          </p:cNvPr>
          <p:cNvSpPr/>
          <p:nvPr/>
        </p:nvSpPr>
        <p:spPr>
          <a:xfrm>
            <a:off x="7708833" y="27322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1F674044-6D9D-914A-ADA4-4602838FD7A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24280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01830237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2548763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D51161C4-1EFE-204C-8AFE-5AB32B47E3A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C70B61E7-ECCF-4245-936D-60F01C1066D3}"/>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46834C29-73A3-544E-B0ED-B76586EB2C43}"/>
              </a:ext>
            </a:extLst>
          </p:cNvPr>
          <p:cNvSpPr/>
          <p:nvPr/>
        </p:nvSpPr>
        <p:spPr>
          <a:xfrm>
            <a:off x="9312166" y="231228"/>
            <a:ext cx="1080328" cy="2801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638CFED7-4575-CA49-AE5F-E90EA5E36DB2}"/>
              </a:ext>
            </a:extLst>
          </p:cNvPr>
          <p:cNvSpPr/>
          <p:nvPr/>
        </p:nvSpPr>
        <p:spPr>
          <a:xfrm>
            <a:off x="7687814" y="26270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F1CB23A6-E306-0A4C-87B7-0FC387C1DB45}"/>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59425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DB89FA8C-7761-EB4F-B1A0-6BE4B1E691BA}"/>
              </a:ext>
            </a:extLst>
          </p:cNvPr>
          <p:cNvSpPr/>
          <p:nvPr/>
        </p:nvSpPr>
        <p:spPr>
          <a:xfrm>
            <a:off x="9312166" y="273268"/>
            <a:ext cx="1080328"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3" action="ppaction://hlinksldjump"/>
            <a:extLst>
              <a:ext uri="{FF2B5EF4-FFF2-40B4-BE49-F238E27FC236}">
                <a16:creationId xmlns:a16="http://schemas.microsoft.com/office/drawing/2014/main" id="{5BC38299-71DB-FE4F-9B41-DD9074A7F0DF}"/>
              </a:ext>
            </a:extLst>
          </p:cNvPr>
          <p:cNvSpPr/>
          <p:nvPr/>
        </p:nvSpPr>
        <p:spPr>
          <a:xfrm>
            <a:off x="7635261"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CF3EAB49-A604-9D4C-BA00-281F700662BE}"/>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244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1706200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9854581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EF0F6540-110E-6A46-8DF3-1CDF0655652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46EB5F2C-2B52-2547-A5A9-CD7B7786550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5C0ECA5B-8058-6048-8F30-2A0004A22B17}"/>
              </a:ext>
            </a:extLst>
          </p:cNvPr>
          <p:cNvSpPr/>
          <p:nvPr/>
        </p:nvSpPr>
        <p:spPr>
          <a:xfrm>
            <a:off x="9291144" y="304800"/>
            <a:ext cx="1101349"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DA22EE55-1ED1-4A49-8EBA-D407649F6117}"/>
              </a:ext>
            </a:extLst>
          </p:cNvPr>
          <p:cNvSpPr/>
          <p:nvPr/>
        </p:nvSpPr>
        <p:spPr>
          <a:xfrm>
            <a:off x="7719344"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B7BC7781-FA12-5046-BFF5-E2E518C4D36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44745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5394942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9678326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1B3380F-EDEF-5E44-868A-BB08080F683B}"/>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A0E64F29-7253-6849-96CC-7F702D7CDBC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191E0B71-585D-0248-8346-B5982AA2178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534DEBD-B82C-0D4C-9E07-46C37BB2F248}"/>
              </a:ext>
            </a:extLst>
          </p:cNvPr>
          <p:cNvSpPr/>
          <p:nvPr/>
        </p:nvSpPr>
        <p:spPr>
          <a:xfrm>
            <a:off x="9385738" y="273268"/>
            <a:ext cx="1006756"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701EBD84-CBF0-7F41-8C2E-271017C4F123}"/>
              </a:ext>
            </a:extLst>
          </p:cNvPr>
          <p:cNvSpPr/>
          <p:nvPr/>
        </p:nvSpPr>
        <p:spPr>
          <a:xfrm>
            <a:off x="7687813" y="26271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6696C0C4-F738-E545-8BF6-68F9BCE97872}"/>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079394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5681135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3865510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457BE685-74F9-8B43-98A6-EB3E52F0B2D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41EB900-7FB6-7D4A-AF69-7EA6337D30C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E9D7BA59-1E8B-9744-B240-258E6657C6A5}"/>
              </a:ext>
            </a:extLst>
          </p:cNvPr>
          <p:cNvSpPr/>
          <p:nvPr/>
        </p:nvSpPr>
        <p:spPr>
          <a:xfrm>
            <a:off x="9259614" y="273268"/>
            <a:ext cx="1132880"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52A4BB53-9E46-FE41-9761-0B625D7D778A}"/>
              </a:ext>
            </a:extLst>
          </p:cNvPr>
          <p:cNvSpPr/>
          <p:nvPr/>
        </p:nvSpPr>
        <p:spPr>
          <a:xfrm>
            <a:off x="7719344" y="24169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8D0838B3-5BA1-754C-BF79-14FD0DD4E7E7}"/>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915704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7551D20D-3985-F44A-A537-5271E34348AE}"/>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D92C4EA9-07B2-024A-B53B-9CDB7936F197}"/>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hlinkClick r:id="" action="ppaction://hlinkshowjump?jump=nextslide"/>
            <a:extLst>
              <a:ext uri="{FF2B5EF4-FFF2-40B4-BE49-F238E27FC236}">
                <a16:creationId xmlns:a16="http://schemas.microsoft.com/office/drawing/2014/main" id="{84397DB8-0CC3-1D4D-B14F-7D96FD63F58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D46025E4-6DB5-394A-BB74-6F87C9189AE3}"/>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5182610-32D0-2542-8549-D364D6E75DBB}"/>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hlinkClick r:id="" action="ppaction://hlinkshowjump?jump=previousslide"/>
            <a:extLst>
              <a:ext uri="{FF2B5EF4-FFF2-40B4-BE49-F238E27FC236}">
                <a16:creationId xmlns:a16="http://schemas.microsoft.com/office/drawing/2014/main" id="{8763C8C1-7147-D441-AB51-0AB881B6CAE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2" action="ppaction://hlinksldjump"/>
            <a:extLst>
              <a:ext uri="{FF2B5EF4-FFF2-40B4-BE49-F238E27FC236}">
                <a16:creationId xmlns:a16="http://schemas.microsoft.com/office/drawing/2014/main" id="{0FAC7F81-1FDB-A849-9EA8-A10342FF99D7}"/>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724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32563323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3281114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57BDD2BA-EFAC-5545-A351-4C19A6BDB5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567EDB66-80F4-DA4E-B366-F4F0AE80228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98C348FA-2A99-5045-B766-766673ECF3E5}"/>
              </a:ext>
            </a:extLst>
          </p:cNvPr>
          <p:cNvSpPr/>
          <p:nvPr/>
        </p:nvSpPr>
        <p:spPr>
          <a:xfrm>
            <a:off x="9343696" y="262758"/>
            <a:ext cx="1048797"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4377204D-118E-2D44-B6A8-8E6DDD28F432}"/>
              </a:ext>
            </a:extLst>
          </p:cNvPr>
          <p:cNvSpPr/>
          <p:nvPr/>
        </p:nvSpPr>
        <p:spPr>
          <a:xfrm>
            <a:off x="6405551"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A3367823-8769-1647-8A25-377AC36798EC}"/>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35375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6780248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5182510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D53686B-0C1B-FD45-94DC-C02E4D9CD461}"/>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39367AC0-9E48-6544-A2EA-6365D15C265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136A4D36-55BD-4742-ADD5-EA7EC019E48B}"/>
              </a:ext>
            </a:extLst>
          </p:cNvPr>
          <p:cNvSpPr/>
          <p:nvPr/>
        </p:nvSpPr>
        <p:spPr>
          <a:xfrm>
            <a:off x="9270124" y="273268"/>
            <a:ext cx="1122370" cy="23812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01DC6F3C-63F8-F043-A6A9-79F3AA861F95}"/>
              </a:ext>
            </a:extLst>
          </p:cNvPr>
          <p:cNvSpPr/>
          <p:nvPr/>
        </p:nvSpPr>
        <p:spPr>
          <a:xfrm>
            <a:off x="7666793" y="23117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EC87B09C-EC23-9A43-87F5-B6BB0E7E58D7}"/>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17604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Autofit/>
          </a:bodyPr>
          <a:lstStyle/>
          <a:p>
            <a:pPr algn="ctr"/>
            <a:r>
              <a:rPr lang="en-US" sz="7000" dirty="0" err="1"/>
              <a:t>Skjutvapen</a:t>
            </a:r>
            <a:r>
              <a:rPr lang="en-US" sz="7000" dirty="0"/>
              <a:t> </a:t>
            </a:r>
            <a:r>
              <a:rPr lang="en-US" sz="7000" dirty="0" err="1"/>
              <a:t>och</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261816" y="260648"/>
            <a:ext cx="6225171" cy="266924"/>
            <a:chOff x="5968585" y="177007"/>
            <a:chExt cx="6225171"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968585" y="220291"/>
              <a:ext cx="4616430"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Sy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Länk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Länk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Brottsbekämpningsområde Syd">
            <a:hlinkClick r:id="rId2" action="ppaction://hlinksldjump"/>
            <a:extLst>
              <a:ext uri="{FF2B5EF4-FFF2-40B4-BE49-F238E27FC236}">
                <a16:creationId xmlns:a16="http://schemas.microsoft.com/office/drawing/2014/main" id="{9C00F305-FEB3-6048-8CD2-06ED8E7B1E30}"/>
              </a:ext>
            </a:extLst>
          </p:cNvPr>
          <p:cNvSpPr/>
          <p:nvPr/>
        </p:nvSpPr>
        <p:spPr>
          <a:xfrm>
            <a:off x="9333186" y="294290"/>
            <a:ext cx="1059308"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rId3" action="ppaction://hlinksldjump"/>
            <a:extLst>
              <a:ext uri="{FF2B5EF4-FFF2-40B4-BE49-F238E27FC236}">
                <a16:creationId xmlns:a16="http://schemas.microsoft.com/office/drawing/2014/main" id="{FFD48DC7-3B3D-E249-B7C3-CC9154D6DBEC}"/>
              </a:ext>
            </a:extLst>
          </p:cNvPr>
          <p:cNvSpPr/>
          <p:nvPr/>
        </p:nvSpPr>
        <p:spPr>
          <a:xfrm>
            <a:off x="7677303" y="22066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Syd Total">
            <a:hlinkClick r:id="rId4" action="ppaction://hlinksldjump"/>
            <a:extLst>
              <a:ext uri="{FF2B5EF4-FFF2-40B4-BE49-F238E27FC236}">
                <a16:creationId xmlns:a16="http://schemas.microsoft.com/office/drawing/2014/main" id="{A9DA13CF-2C1B-054A-9F8F-3ADA9D96D438}"/>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20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8846623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73517426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ACB39C53-9511-AA45-A0A0-71F26F922E0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F5D75141-D0F0-7948-A6A5-D2029F939EA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881EFD2D-DA83-BB4B-AD76-D57F1AE7BA77}"/>
              </a:ext>
            </a:extLst>
          </p:cNvPr>
          <p:cNvSpPr/>
          <p:nvPr/>
        </p:nvSpPr>
        <p:spPr>
          <a:xfrm>
            <a:off x="9291144" y="294290"/>
            <a:ext cx="1101349"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8D031750-27E1-1441-97EC-32DD5A5B5B67}"/>
              </a:ext>
            </a:extLst>
          </p:cNvPr>
          <p:cNvSpPr/>
          <p:nvPr/>
        </p:nvSpPr>
        <p:spPr>
          <a:xfrm>
            <a:off x="7698324" y="241689"/>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28AA2689-F157-AD41-92FE-C07C38B632BF}"/>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6C7D2CE9-22E1-1445-8E4B-A772A74C53C9}"/>
              </a:ext>
            </a:extLst>
          </p:cNvPr>
          <p:cNvSpPr txBox="1"/>
          <p:nvPr/>
        </p:nvSpPr>
        <p:spPr>
          <a:xfrm>
            <a:off x="400833" y="6463431"/>
            <a:ext cx="4187365" cy="215444"/>
          </a:xfrm>
          <a:prstGeom prst="rect">
            <a:avLst/>
          </a:prstGeom>
          <a:noFill/>
        </p:spPr>
        <p:txBody>
          <a:bodyPr wrap="none" rtlCol="0">
            <a:spAutoFit/>
          </a:bodyPr>
          <a:lstStyle/>
          <a:p>
            <a:r>
              <a:rPr lang="sv-SE" sz="800" i="1" dirty="0"/>
              <a:t>2020 - Exklusive hävda (återlämnade) beslag är utfallet 30 beslag och 97 </a:t>
            </a:r>
            <a:r>
              <a:rPr lang="sv-SE" sz="800" i="1" dirty="0" err="1"/>
              <a:t>st</a:t>
            </a:r>
            <a:r>
              <a:rPr lang="sv-SE" sz="800" i="1" dirty="0"/>
              <a:t> skjutvapen.</a:t>
            </a:r>
          </a:p>
        </p:txBody>
      </p:sp>
    </p:spTree>
    <p:extLst>
      <p:ext uri="{BB962C8B-B14F-4D97-AF65-F5344CB8AC3E}">
        <p14:creationId xmlns:p14="http://schemas.microsoft.com/office/powerpoint/2010/main" val="24288152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953923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3801020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1CA2E4B6-E3A7-BE4A-ADB7-8A7AC4869D5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E09303CE-5827-5543-BEF0-1B43618413A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71DC883B-E51F-9844-88C9-4E7C61C4D8F8}"/>
              </a:ext>
            </a:extLst>
          </p:cNvPr>
          <p:cNvSpPr/>
          <p:nvPr/>
        </p:nvSpPr>
        <p:spPr>
          <a:xfrm>
            <a:off x="9375228" y="283778"/>
            <a:ext cx="1017266" cy="2276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1C3A0140-FBBB-7D41-AC3F-E989EFD19516}"/>
              </a:ext>
            </a:extLst>
          </p:cNvPr>
          <p:cNvSpPr/>
          <p:nvPr/>
        </p:nvSpPr>
        <p:spPr>
          <a:xfrm>
            <a:off x="7656282"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C6369E9C-B703-6E48-AC8A-876DC9951A5D}"/>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64704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2365952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6637276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E6BD95D-3EFD-8F44-9318-6C93E079DB4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baka till Brottsbekämpningsområde Syd">
            <a:hlinkClick r:id="rId4" action="ppaction://hlinksldjump"/>
            <a:extLst>
              <a:ext uri="{FF2B5EF4-FFF2-40B4-BE49-F238E27FC236}">
                <a16:creationId xmlns:a16="http://schemas.microsoft.com/office/drawing/2014/main" id="{9FF22ECD-980A-1942-B3FA-3A00DB01CD4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föregående sida">
            <a:hlinkClick r:id="" action="ppaction://hlinkshowjump?jump=previousslide"/>
            <a:extLst>
              <a:ext uri="{FF2B5EF4-FFF2-40B4-BE49-F238E27FC236}">
                <a16:creationId xmlns:a16="http://schemas.microsoft.com/office/drawing/2014/main" id="{50354564-FDE2-184B-A350-A4234741F76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
            <a:hlinkClick r:id="rId4" action="ppaction://hlinksldjump"/>
            <a:extLst>
              <a:ext uri="{FF2B5EF4-FFF2-40B4-BE49-F238E27FC236}">
                <a16:creationId xmlns:a16="http://schemas.microsoft.com/office/drawing/2014/main" id="{C1983F13-EA59-4540-9AFF-BE3C0649DACC}"/>
              </a:ext>
            </a:extLst>
          </p:cNvPr>
          <p:cNvSpPr/>
          <p:nvPr/>
        </p:nvSpPr>
        <p:spPr>
          <a:xfrm>
            <a:off x="9343696" y="241738"/>
            <a:ext cx="1048797" cy="2696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5" action="ppaction://hlinksldjump"/>
            <a:extLst>
              <a:ext uri="{FF2B5EF4-FFF2-40B4-BE49-F238E27FC236}">
                <a16:creationId xmlns:a16="http://schemas.microsoft.com/office/drawing/2014/main" id="{91918EA2-D61A-4B4F-AE33-2C7332597FFF}"/>
              </a:ext>
            </a:extLst>
          </p:cNvPr>
          <p:cNvSpPr/>
          <p:nvPr/>
        </p:nvSpPr>
        <p:spPr>
          <a:xfrm>
            <a:off x="7687813" y="23118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Brottsbekämpningsområde Syd Total">
            <a:hlinkClick r:id="rId6" action="ppaction://hlinksldjump"/>
            <a:extLst>
              <a:ext uri="{FF2B5EF4-FFF2-40B4-BE49-F238E27FC236}">
                <a16:creationId xmlns:a16="http://schemas.microsoft.com/office/drawing/2014/main" id="{9C4DFCA7-8F7E-474F-B0E3-50112BE8C333}"/>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72660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8549897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7288713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för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Total</a:t>
            </a:r>
          </a:p>
        </p:txBody>
      </p:sp>
      <p:sp>
        <p:nvSpPr>
          <p:cNvPr id="17" name="Rektangel 16" descr="Länk till Brottsbekämpningsområde Syd ">
            <a:hlinkClick r:id="rId4" action="ppaction://hlinksldjump"/>
            <a:extLst>
              <a:ext uri="{FF2B5EF4-FFF2-40B4-BE49-F238E27FC236}">
                <a16:creationId xmlns:a16="http://schemas.microsoft.com/office/drawing/2014/main" id="{ABFA4A18-7D9E-5E42-A483-390C6AE3DECD}"/>
              </a:ext>
            </a:extLst>
          </p:cNvPr>
          <p:cNvSpPr/>
          <p:nvPr/>
        </p:nvSpPr>
        <p:spPr>
          <a:xfrm>
            <a:off x="9343696" y="262758"/>
            <a:ext cx="1048797" cy="2486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lokal beslagstatistik">
            <a:hlinkClick r:id="rId5" action="ppaction://hlinksldjump"/>
            <a:extLst>
              <a:ext uri="{FF2B5EF4-FFF2-40B4-BE49-F238E27FC236}">
                <a16:creationId xmlns:a16="http://schemas.microsoft.com/office/drawing/2014/main" id="{4DBCA418-7483-5846-A8AD-EE45FDAF0A94}"/>
              </a:ext>
            </a:extLst>
          </p:cNvPr>
          <p:cNvSpPr/>
          <p:nvPr/>
        </p:nvSpPr>
        <p:spPr>
          <a:xfrm>
            <a:off x="7677303"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Syd Total">
            <a:hlinkClick r:id="rId6" action="ppaction://hlinksldjump"/>
            <a:extLst>
              <a:ext uri="{FF2B5EF4-FFF2-40B4-BE49-F238E27FC236}">
                <a16:creationId xmlns:a16="http://schemas.microsoft.com/office/drawing/2014/main" id="{BB57CAE9-9F3B-564E-A5FF-6610DC0088C9}"/>
              </a:ext>
            </a:extLst>
          </p:cNvPr>
          <p:cNvSpPr/>
          <p:nvPr/>
        </p:nvSpPr>
        <p:spPr>
          <a:xfrm>
            <a:off x="10537676" y="252200"/>
            <a:ext cx="38020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423533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Syd total">
            <a:extLst>
              <a:ext uri="{FF2B5EF4-FFF2-40B4-BE49-F238E27FC236}">
                <a16:creationId xmlns:a16="http://schemas.microsoft.com/office/drawing/2014/main" id="{395513DD-8B92-EE4C-B6E0-7C45111C1E26}"/>
              </a:ext>
            </a:extLst>
          </p:cNvPr>
          <p:cNvSpPr>
            <a:spLocks noGrp="1"/>
          </p:cNvSpPr>
          <p:nvPr>
            <p:ph type="title"/>
          </p:nvPr>
        </p:nvSpPr>
        <p:spPr>
          <a:xfrm>
            <a:off x="479425" y="725884"/>
            <a:ext cx="11233150" cy="1325563"/>
          </a:xfrm>
        </p:spPr>
        <p:txBody>
          <a:bodyPr/>
          <a:lstStyle/>
          <a:p>
            <a:r>
              <a:rPr lang="sv-SE" dirty="0"/>
              <a:t>Slut på beslagsstatistik område Syd total</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4808207" cy="36800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90896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Blekinge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Blekinge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Blekinge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777988296"/>
              </p:ext>
            </p:extLst>
          </p:nvPr>
        </p:nvGraphicFramePr>
        <p:xfrm>
          <a:off x="479425" y="1891950"/>
          <a:ext cx="11233151" cy="36576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0,004</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0,07</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11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58</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22</a:t>
                      </a:r>
                    </a:p>
                  </a:txBody>
                  <a:tcPr anchor="b"/>
                </a:tc>
                <a:tc>
                  <a:txBody>
                    <a:bodyPr/>
                    <a:lstStyle/>
                    <a:p>
                      <a:pPr algn="l" fontAlgn="b"/>
                      <a:r>
                        <a:rPr lang="sv-SE" sz="1000" b="0" i="0" u="none" strike="noStrike" dirty="0">
                          <a:solidFill>
                            <a:srgbClr val="000000"/>
                          </a:solidFill>
                          <a:effectLst/>
                          <a:latin typeface="+mn-lt"/>
                        </a:rPr>
                        <a:t>83,8</a:t>
                      </a:r>
                    </a:p>
                  </a:txBody>
                  <a:tcPr anchor="b"/>
                </a:tc>
                <a:extLst>
                  <a:ext uri="{0D108BD9-81ED-4DB2-BD59-A6C34878D82A}">
                    <a16:rowId xmlns:a16="http://schemas.microsoft.com/office/drawing/2014/main" val="75697746"/>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33,5</a:t>
                      </a:r>
                    </a:p>
                  </a:txBody>
                  <a:tcPr anchor="b"/>
                </a:tc>
                <a:extLst>
                  <a:ext uri="{0D108BD9-81ED-4DB2-BD59-A6C34878D82A}">
                    <a16:rowId xmlns:a16="http://schemas.microsoft.com/office/drawing/2014/main" val="4170447520"/>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a:solidFill>
                            <a:srgbClr val="000000"/>
                          </a:solidFill>
                          <a:effectLst/>
                          <a:latin typeface="+mn-lt"/>
                        </a:rPr>
                        <a:t>1 999 202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3 157 001</a:t>
                      </a:r>
                    </a:p>
                  </a:txBody>
                  <a:tcPr anchor="b"/>
                </a:tc>
                <a:extLst>
                  <a:ext uri="{0D108BD9-81ED-4DB2-BD59-A6C34878D82A}">
                    <a16:rowId xmlns:a16="http://schemas.microsoft.com/office/drawing/2014/main" val="1289395836"/>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0,07</a:t>
                      </a:r>
                    </a:p>
                  </a:txBody>
                  <a:tcPr anchor="b"/>
                </a:tc>
                <a:extLst>
                  <a:ext uri="{0D108BD9-81ED-4DB2-BD59-A6C34878D82A}">
                    <a16:rowId xmlns:a16="http://schemas.microsoft.com/office/drawing/2014/main" val="1103582805"/>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327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277</a:t>
                      </a:r>
                    </a:p>
                  </a:txBody>
                  <a:tcPr anchor="b"/>
                </a:tc>
                <a:extLst>
                  <a:ext uri="{0D108BD9-81ED-4DB2-BD59-A6C34878D82A}">
                    <a16:rowId xmlns:a16="http://schemas.microsoft.com/office/drawing/2014/main" val="2221471150"/>
                  </a:ext>
                </a:extLst>
              </a:tr>
              <a:tr h="220839">
                <a:tc>
                  <a:txBody>
                    <a:bodyPr/>
                    <a:lstStyle/>
                    <a:p>
                      <a:pPr algn="l" fontAlgn="b"/>
                      <a:r>
                        <a:rPr lang="sv-SE" sz="1000" b="0" i="0" u="none" strike="noStrike" dirty="0">
                          <a:solidFill>
                            <a:srgbClr val="000000"/>
                          </a:solidFill>
                          <a:effectLst/>
                          <a:latin typeface="+mn-lt"/>
                        </a:rPr>
                        <a:t>Explosiva varor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694</a:t>
                      </a:r>
                    </a:p>
                  </a:txBody>
                  <a:tcPr/>
                </a:tc>
                <a:extLst>
                  <a:ext uri="{0D108BD9-81ED-4DB2-BD59-A6C34878D82A}">
                    <a16:rowId xmlns:a16="http://schemas.microsoft.com/office/drawing/2014/main" val="2704064048"/>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32</a:t>
                      </a:r>
                    </a:p>
                  </a:txBody>
                  <a:tcPr/>
                </a:tc>
                <a:tc>
                  <a:txBody>
                    <a:bodyPr/>
                    <a:lstStyle/>
                    <a:p>
                      <a:pPr algn="l" fontAlgn="b"/>
                      <a:r>
                        <a:rPr lang="sv-SE" sz="1000" b="0" i="0" u="none" strike="noStrike" dirty="0">
                          <a:solidFill>
                            <a:srgbClr val="000000"/>
                          </a:solidFill>
                          <a:effectLst/>
                          <a:latin typeface="+mn-lt"/>
                        </a:rPr>
                        <a:t>36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44</a:t>
                      </a:r>
                    </a:p>
                  </a:txBody>
                  <a:tcPr/>
                </a:tc>
                <a:tc>
                  <a:txBody>
                    <a:bodyPr/>
                    <a:lstStyle/>
                    <a:p>
                      <a:pPr algn="l" fontAlgn="b"/>
                      <a:r>
                        <a:rPr lang="sv-SE" sz="1000" b="0" i="0" u="none" strike="noStrike" dirty="0">
                          <a:solidFill>
                            <a:srgbClr val="000000"/>
                          </a:solidFill>
                          <a:effectLst/>
                          <a:latin typeface="+mn-lt"/>
                        </a:rPr>
                        <a:t>48</a:t>
                      </a:r>
                    </a:p>
                  </a:txBody>
                  <a:tcPr anchor="b"/>
                </a:tc>
                <a:extLst>
                  <a:ext uri="{0D108BD9-81ED-4DB2-BD59-A6C34878D82A}">
                    <a16:rowId xmlns:a16="http://schemas.microsoft.com/office/drawing/2014/main" val="3400791348"/>
                  </a:ext>
                </a:extLst>
              </a:tr>
              <a:tr h="220839">
                <a:tc>
                  <a:txBody>
                    <a:bodyPr/>
                    <a:lstStyle/>
                    <a:p>
                      <a:pPr algn="l" fontAlgn="b"/>
                      <a:r>
                        <a:rPr lang="sv-SE" sz="1000" b="0" i="0" u="none" strike="noStrike">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1704324013"/>
                  </a:ext>
                </a:extLst>
              </a:tr>
              <a:tr h="220839">
                <a:tc>
                  <a:txBody>
                    <a:bodyPr/>
                    <a:lstStyle/>
                    <a:p>
                      <a:pPr algn="l" fontAlgn="b"/>
                      <a:r>
                        <a:rPr lang="sv-SE" sz="1000" b="0" i="0" u="none" strike="noStrike">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0,0004</a:t>
                      </a:r>
                    </a:p>
                  </a:txBody>
                  <a:tcPr anchor="b"/>
                </a:tc>
                <a:extLst>
                  <a:ext uri="{0D108BD9-81ED-4DB2-BD59-A6C34878D82A}">
                    <a16:rowId xmlns:a16="http://schemas.microsoft.com/office/drawing/2014/main" val="3472940923"/>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3493467663"/>
                  </a:ext>
                </a:extLst>
              </a:tr>
              <a:tr h="220839">
                <a:tc>
                  <a:txBody>
                    <a:bodyPr/>
                    <a:lstStyle/>
                    <a:p>
                      <a:pPr algn="l" fontAlgn="b"/>
                      <a:r>
                        <a:rPr lang="sv-SE" sz="1000" b="0" i="0" u="none" strike="noStrike">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391,9</a:t>
                      </a:r>
                    </a:p>
                  </a:txBody>
                  <a:tcPr/>
                </a:tc>
                <a:extLst>
                  <a:ext uri="{0D108BD9-81ED-4DB2-BD59-A6C34878D82A}">
                    <a16:rowId xmlns:a16="http://schemas.microsoft.com/office/drawing/2014/main" val="3469126827"/>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972872793"/>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Blekinge län</a:t>
            </a:r>
          </a:p>
        </p:txBody>
      </p:sp>
      <p:sp>
        <p:nvSpPr>
          <p:cNvPr id="16" name="Rubrik 3" descr="Text Forts. nästa sida...">
            <a:extLst>
              <a:ext uri="{FF2B5EF4-FFF2-40B4-BE49-F238E27FC236}">
                <a16:creationId xmlns:a16="http://schemas.microsoft.com/office/drawing/2014/main" id="{B7465086-3998-1A48-B9B1-7D64C3E72494}"/>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2" action="ppaction://hlinksldjump"/>
            <a:extLst>
              <a:ext uri="{FF2B5EF4-FFF2-40B4-BE49-F238E27FC236}">
                <a16:creationId xmlns:a16="http://schemas.microsoft.com/office/drawing/2014/main" id="{B0C71219-D7C0-2947-AD65-B246F2CAD7D9}"/>
              </a:ext>
            </a:extLst>
          </p:cNvPr>
          <p:cNvSpPr/>
          <p:nvPr/>
        </p:nvSpPr>
        <p:spPr>
          <a:xfrm>
            <a:off x="8765628" y="304800"/>
            <a:ext cx="1124688"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3" action="ppaction://hlinksldjump"/>
            <a:extLst>
              <a:ext uri="{FF2B5EF4-FFF2-40B4-BE49-F238E27FC236}">
                <a16:creationId xmlns:a16="http://schemas.microsoft.com/office/drawing/2014/main" id="{9BBE6B04-4301-2C4C-BE2B-A33726C27D39}"/>
              </a:ext>
            </a:extLst>
          </p:cNvPr>
          <p:cNvSpPr/>
          <p:nvPr/>
        </p:nvSpPr>
        <p:spPr>
          <a:xfrm>
            <a:off x="718563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Syd Blekinge län">
            <a:hlinkClick r:id="rId4" action="ppaction://hlinksldjump"/>
            <a:extLst>
              <a:ext uri="{FF2B5EF4-FFF2-40B4-BE49-F238E27FC236}">
                <a16:creationId xmlns:a16="http://schemas.microsoft.com/office/drawing/2014/main" id="{655BB987-7E16-5F48-8537-E1EDA64208CD}"/>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548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Blekinge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Blekinge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Blekinge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022929296"/>
              </p:ext>
            </p:extLst>
          </p:nvPr>
        </p:nvGraphicFramePr>
        <p:xfrm>
          <a:off x="479425" y="1891950"/>
          <a:ext cx="11233151" cy="2651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5 364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324,6</a:t>
                      </a:r>
                    </a:p>
                  </a:txBody>
                  <a:tcPr anchor="b"/>
                </a:tc>
                <a:extLst>
                  <a:ext uri="{0D108BD9-81ED-4DB2-BD59-A6C34878D82A}">
                    <a16:rowId xmlns:a16="http://schemas.microsoft.com/office/drawing/2014/main" val="3909544963"/>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158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54,4</a:t>
                      </a:r>
                    </a:p>
                  </a:txBody>
                  <a:tcPr/>
                </a:tc>
                <a:extLst>
                  <a:ext uri="{0D108BD9-81ED-4DB2-BD59-A6C34878D82A}">
                    <a16:rowId xmlns:a16="http://schemas.microsoft.com/office/drawing/2014/main" val="154840003"/>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a:solidFill>
                            <a:srgbClr val="000000"/>
                          </a:solidFill>
                          <a:effectLst/>
                          <a:latin typeface="+mn-lt"/>
                        </a:rPr>
                        <a:t>1 723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tc>
                <a:tc>
                  <a:txBody>
                    <a:bodyPr/>
                    <a:lstStyle/>
                    <a:p>
                      <a:pPr algn="l" fontAlgn="b"/>
                      <a:r>
                        <a:rPr lang="sv-SE" sz="1000" b="0" i="0" u="none" strike="noStrike" dirty="0">
                          <a:solidFill>
                            <a:srgbClr val="000000"/>
                          </a:solidFill>
                          <a:effectLst/>
                          <a:latin typeface="+mn-lt"/>
                        </a:rPr>
                        <a:t>1 039</a:t>
                      </a:r>
                    </a:p>
                  </a:txBody>
                  <a:tcPr/>
                </a:tc>
                <a:extLst>
                  <a:ext uri="{0D108BD9-81ED-4DB2-BD59-A6C34878D82A}">
                    <a16:rowId xmlns:a16="http://schemas.microsoft.com/office/drawing/2014/main" val="1469806484"/>
                  </a:ext>
                </a:extLst>
              </a:tr>
              <a:tr h="220839">
                <a:tc>
                  <a:txBody>
                    <a:bodyPr/>
                    <a:lstStyle/>
                    <a:p>
                      <a:pPr algn="l" fontAlgn="b"/>
                      <a:r>
                        <a:rPr lang="sv-SE" sz="1000" b="0" i="0" u="none" strike="noStrike">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1 853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2 376</a:t>
                      </a:r>
                    </a:p>
                  </a:txBody>
                  <a:tcP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2714003729"/>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0,00008</a:t>
                      </a:r>
                    </a:p>
                  </a:txBody>
                  <a:tcPr/>
                </a:tc>
                <a:extLst>
                  <a:ext uri="{0D108BD9-81ED-4DB2-BD59-A6C34878D82A}">
                    <a16:rowId xmlns:a16="http://schemas.microsoft.com/office/drawing/2014/main" val="297791690"/>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11</a:t>
                      </a:r>
                    </a:p>
                  </a:txBody>
                  <a:tcPr/>
                </a:tc>
                <a:tc>
                  <a:txBody>
                    <a:bodyPr/>
                    <a:lstStyle/>
                    <a:p>
                      <a:pPr algn="l" fontAlgn="b"/>
                      <a:r>
                        <a:rPr lang="sv-SE" sz="1000" b="0" i="0" u="none" strike="noStrike" dirty="0">
                          <a:solidFill>
                            <a:srgbClr val="000000"/>
                          </a:solidFill>
                          <a:effectLst/>
                          <a:latin typeface="+mn-lt"/>
                        </a:rPr>
                        <a:t>264 632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263</a:t>
                      </a:r>
                    </a:p>
                  </a:txBody>
                  <a:tcPr/>
                </a:tc>
                <a:extLst>
                  <a:ext uri="{0D108BD9-81ED-4DB2-BD59-A6C34878D82A}">
                    <a16:rowId xmlns:a16="http://schemas.microsoft.com/office/drawing/2014/main" val="316472919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107</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132</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Blekinge län</a:t>
            </a:r>
          </a:p>
        </p:txBody>
      </p:sp>
      <p:sp>
        <p:nvSpPr>
          <p:cNvPr id="16" name="Rektangel 15" descr="Länk till Brottsbekämpningsområde Syd ">
            <a:hlinkClick r:id="rId2" action="ppaction://hlinksldjump"/>
            <a:extLst>
              <a:ext uri="{FF2B5EF4-FFF2-40B4-BE49-F238E27FC236}">
                <a16:creationId xmlns:a16="http://schemas.microsoft.com/office/drawing/2014/main" id="{AF638037-8C00-4A41-9979-E739ABED7B5B}"/>
              </a:ext>
            </a:extLst>
          </p:cNvPr>
          <p:cNvSpPr/>
          <p:nvPr/>
        </p:nvSpPr>
        <p:spPr>
          <a:xfrm>
            <a:off x="8839200" y="304800"/>
            <a:ext cx="1051116"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3" action="ppaction://hlinksldjump"/>
            <a:extLst>
              <a:ext uri="{FF2B5EF4-FFF2-40B4-BE49-F238E27FC236}">
                <a16:creationId xmlns:a16="http://schemas.microsoft.com/office/drawing/2014/main" id="{E4F21983-09CB-EC48-8115-43B732D53056}"/>
              </a:ext>
            </a:extLst>
          </p:cNvPr>
          <p:cNvSpPr/>
          <p:nvPr/>
        </p:nvSpPr>
        <p:spPr>
          <a:xfrm>
            <a:off x="7164615" y="26271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Blekinge län">
            <a:hlinkClick r:id="rId4" action="ppaction://hlinksldjump"/>
            <a:extLst>
              <a:ext uri="{FF2B5EF4-FFF2-40B4-BE49-F238E27FC236}">
                <a16:creationId xmlns:a16="http://schemas.microsoft.com/office/drawing/2014/main" id="{C3224811-70A9-6548-90C3-1352E8C58171}"/>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717872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2752068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7111654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6BE586E1-0848-1641-B474-0839B5873FD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97138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Helsingborg">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Blekinge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07630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lsing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Helsingborg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elsing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658214725"/>
              </p:ext>
            </p:extLst>
          </p:nvPr>
        </p:nvGraphicFramePr>
        <p:xfrm>
          <a:off x="479425" y="1891950"/>
          <a:ext cx="11233151" cy="39014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19</a:t>
                      </a:r>
                    </a:p>
                  </a:txBody>
                  <a:tcPr anchor="b"/>
                </a:tc>
                <a:tc>
                  <a:txBody>
                    <a:bodyPr/>
                    <a:lstStyle/>
                    <a:p>
                      <a:pPr algn="l" fontAlgn="b"/>
                      <a:r>
                        <a:rPr lang="sv-SE" sz="1000" b="0" i="0" u="none" strike="noStrike" dirty="0">
                          <a:solidFill>
                            <a:srgbClr val="000000"/>
                          </a:solidFill>
                          <a:effectLst/>
                          <a:latin typeface="+mn-lt"/>
                        </a:rPr>
                        <a:t>46,8</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25</a:t>
                      </a:r>
                    </a:p>
                  </a:txBody>
                  <a:tcPr anchor="b"/>
                </a:tc>
                <a:tc>
                  <a:txBody>
                    <a:bodyPr/>
                    <a:lstStyle/>
                    <a:p>
                      <a:pPr algn="l" fontAlgn="b"/>
                      <a:r>
                        <a:rPr lang="sv-SE" sz="1000" b="0" i="0" u="none" strike="noStrike" dirty="0">
                          <a:solidFill>
                            <a:srgbClr val="000000"/>
                          </a:solidFill>
                          <a:effectLst/>
                          <a:latin typeface="+mn-lt"/>
                        </a:rPr>
                        <a:t>4,5</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64</a:t>
                      </a:r>
                    </a:p>
                  </a:txBody>
                  <a:tcPr anchor="b"/>
                </a:tc>
                <a:tc>
                  <a:txBody>
                    <a:bodyPr/>
                    <a:lstStyle/>
                    <a:p>
                      <a:pPr algn="l" fontAlgn="b"/>
                      <a:r>
                        <a:rPr lang="sv-SE" sz="1000" b="0" i="0" u="none" strike="noStrike">
                          <a:solidFill>
                            <a:srgbClr val="000000"/>
                          </a:solidFill>
                          <a:effectLst/>
                          <a:latin typeface="+mn-lt"/>
                        </a:rPr>
                        <a:t>58,6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51</a:t>
                      </a:r>
                    </a:p>
                  </a:txBody>
                  <a:tcPr anchor="b"/>
                </a:tc>
                <a:tc>
                  <a:txBody>
                    <a:bodyPr/>
                    <a:lstStyle/>
                    <a:p>
                      <a:pPr algn="l" fontAlgn="b"/>
                      <a:r>
                        <a:rPr lang="sv-SE" sz="1000" b="0" i="0" u="none" strike="noStrike" dirty="0">
                          <a:solidFill>
                            <a:srgbClr val="000000"/>
                          </a:solidFill>
                          <a:effectLst/>
                          <a:latin typeface="+mn-lt"/>
                        </a:rPr>
                        <a:t>16,8</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70</a:t>
                      </a:r>
                    </a:p>
                  </a:txBody>
                  <a:tcPr anchor="b"/>
                </a:tc>
                <a:tc>
                  <a:txBody>
                    <a:bodyPr/>
                    <a:lstStyle/>
                    <a:p>
                      <a:pPr algn="l" fontAlgn="b"/>
                      <a:r>
                        <a:rPr lang="sv-SE" sz="1000" b="0" i="0" u="none" strike="noStrike" dirty="0">
                          <a:solidFill>
                            <a:srgbClr val="000000"/>
                          </a:solidFill>
                          <a:effectLst/>
                          <a:latin typeface="+mn-lt"/>
                        </a:rPr>
                        <a:t>11,5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87</a:t>
                      </a:r>
                    </a:p>
                  </a:txBody>
                  <a:tcPr anchor="b"/>
                </a:tc>
                <a:tc>
                  <a:txBody>
                    <a:bodyPr/>
                    <a:lstStyle/>
                    <a:p>
                      <a:pPr algn="l" fontAlgn="b"/>
                      <a:r>
                        <a:rPr lang="sv-SE" sz="1000" b="0" i="0" u="none" strike="noStrike" dirty="0">
                          <a:solidFill>
                            <a:srgbClr val="000000"/>
                          </a:solidFill>
                          <a:effectLst/>
                          <a:latin typeface="+mn-lt"/>
                        </a:rPr>
                        <a:t>57,9</a:t>
                      </a:r>
                    </a:p>
                  </a:txBody>
                  <a:tcPr anchor="b"/>
                </a:tc>
                <a:extLst>
                  <a:ext uri="{0D108BD9-81ED-4DB2-BD59-A6C34878D82A}">
                    <a16:rowId xmlns:a16="http://schemas.microsoft.com/office/drawing/2014/main" val="4251957711"/>
                  </a:ext>
                </a:extLst>
              </a:tr>
              <a:tr h="220839">
                <a:tc>
                  <a:txBody>
                    <a:bodyPr/>
                    <a:lstStyle/>
                    <a:p>
                      <a:pPr algn="l" fontAlgn="b"/>
                      <a:r>
                        <a:rPr lang="sv-SE" sz="1000" b="0" i="0" u="none" strike="noStrike" dirty="0">
                          <a:solidFill>
                            <a:srgbClr val="000000"/>
                          </a:solidFill>
                          <a:effectLst/>
                          <a:latin typeface="+mn-lt"/>
                        </a:rPr>
                        <a:t>Cigaretter, </a:t>
                      </a:r>
                      <a:r>
                        <a:rPr lang="sv-SE" sz="1000" b="0" i="0" u="none" strike="noStrike" dirty="0" err="1">
                          <a:solidFill>
                            <a:srgbClr val="000000"/>
                          </a:solidFill>
                          <a:effectLst/>
                          <a:latin typeface="+mn-lt"/>
                        </a:rPr>
                        <a:t>inkl</a:t>
                      </a:r>
                      <a:r>
                        <a:rPr lang="sv-SE" sz="1000" b="0" i="0" u="none" strike="noStrike" dirty="0">
                          <a:solidFill>
                            <a:srgbClr val="000000"/>
                          </a:solidFill>
                          <a:effectLst/>
                          <a:latin typeface="+mn-lt"/>
                        </a:rPr>
                        <a:t> cigarrer och cigariller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094239018"/>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0,05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0,05</a:t>
                      </a:r>
                    </a:p>
                  </a:txBody>
                  <a:tcPr anchor="b"/>
                </a:tc>
                <a:extLst>
                  <a:ext uri="{0D108BD9-81ED-4DB2-BD59-A6C34878D82A}">
                    <a16:rowId xmlns:a16="http://schemas.microsoft.com/office/drawing/2014/main" val="4119784736"/>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a:solidFill>
                            <a:srgbClr val="000000"/>
                          </a:solidFill>
                          <a:effectLst/>
                          <a:latin typeface="+mn-lt"/>
                        </a:rPr>
                        <a:t>131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449</a:t>
                      </a:r>
                    </a:p>
                  </a:txBody>
                  <a:tcPr anchor="b"/>
                </a:tc>
                <a:extLst>
                  <a:ext uri="{0D108BD9-81ED-4DB2-BD59-A6C34878D82A}">
                    <a16:rowId xmlns:a16="http://schemas.microsoft.com/office/drawing/2014/main" val="2292674798"/>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0,001</a:t>
                      </a:r>
                    </a:p>
                  </a:txBody>
                  <a:tcPr anchor="b"/>
                </a:tc>
                <a:extLst>
                  <a:ext uri="{0D108BD9-81ED-4DB2-BD59-A6C34878D82A}">
                    <a16:rowId xmlns:a16="http://schemas.microsoft.com/office/drawing/2014/main" val="39047919"/>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6</a:t>
                      </a:r>
                    </a:p>
                  </a:txBody>
                  <a:tcPr anchor="b"/>
                </a:tc>
                <a:extLst>
                  <a:ext uri="{0D108BD9-81ED-4DB2-BD59-A6C34878D82A}">
                    <a16:rowId xmlns:a16="http://schemas.microsoft.com/office/drawing/2014/main" val="913075910"/>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428609690"/>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37</a:t>
                      </a:r>
                    </a:p>
                  </a:txBody>
                  <a:tcPr anchor="b"/>
                </a:tc>
                <a:tc>
                  <a:txBody>
                    <a:bodyPr/>
                    <a:lstStyle/>
                    <a:p>
                      <a:pPr algn="l" fontAlgn="b"/>
                      <a:r>
                        <a:rPr lang="sv-SE" sz="1000" b="0" i="0" u="none" strike="noStrike" dirty="0">
                          <a:solidFill>
                            <a:srgbClr val="000000"/>
                          </a:solidFill>
                          <a:effectLst/>
                          <a:latin typeface="+mn-lt"/>
                        </a:rPr>
                        <a:t>42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30</a:t>
                      </a:r>
                    </a:p>
                  </a:txBody>
                  <a:tcPr anchor="b"/>
                </a:tc>
                <a:tc>
                  <a:txBody>
                    <a:bodyPr/>
                    <a:lstStyle/>
                    <a:p>
                      <a:pPr algn="l" fontAlgn="b"/>
                      <a:r>
                        <a:rPr lang="sv-SE" sz="1000" b="0" i="0" u="none" strike="noStrike" dirty="0">
                          <a:solidFill>
                            <a:srgbClr val="000000"/>
                          </a:solidFill>
                          <a:effectLst/>
                          <a:latin typeface="+mn-lt"/>
                        </a:rPr>
                        <a:t>41</a:t>
                      </a:r>
                    </a:p>
                  </a:txBody>
                  <a:tcPr anchor="b"/>
                </a:tc>
                <a:extLst>
                  <a:ext uri="{0D108BD9-81ED-4DB2-BD59-A6C34878D82A}">
                    <a16:rowId xmlns:a16="http://schemas.microsoft.com/office/drawing/2014/main" val="2862738808"/>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652971546"/>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0,007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27,8</a:t>
                      </a:r>
                    </a:p>
                  </a:txBody>
                  <a:tcPr anchor="b"/>
                </a:tc>
                <a:extLst>
                  <a:ext uri="{0D108BD9-81ED-4DB2-BD59-A6C34878D82A}">
                    <a16:rowId xmlns:a16="http://schemas.microsoft.com/office/drawing/2014/main" val="2712637016"/>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a:t>
                      </a:r>
                    </a:p>
                  </a:txBody>
                  <a:tcPr/>
                </a:tc>
                <a:extLst>
                  <a:ext uri="{0D108BD9-81ED-4DB2-BD59-A6C34878D82A}">
                    <a16:rowId xmlns:a16="http://schemas.microsoft.com/office/drawing/2014/main" val="708723969"/>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246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19</a:t>
                      </a:r>
                    </a:p>
                  </a:txBody>
                  <a:tcPr anchor="b"/>
                </a:tc>
                <a:extLst>
                  <a:ext uri="{0D108BD9-81ED-4DB2-BD59-A6C34878D82A}">
                    <a16:rowId xmlns:a16="http://schemas.microsoft.com/office/drawing/2014/main" val="1224745336"/>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Helsingborg</a:t>
            </a:r>
          </a:p>
        </p:txBody>
      </p:sp>
      <p:sp>
        <p:nvSpPr>
          <p:cNvPr id="26" name="Rubrik 3" descr="Text Forts. nästa sida...">
            <a:extLst>
              <a:ext uri="{FF2B5EF4-FFF2-40B4-BE49-F238E27FC236}">
                <a16:creationId xmlns:a16="http://schemas.microsoft.com/office/drawing/2014/main" id="{3620463E-8AAE-C745-B6EF-59093E7E4101}"/>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2" action="ppaction://hlinksldjump"/>
            <a:extLst>
              <a:ext uri="{FF2B5EF4-FFF2-40B4-BE49-F238E27FC236}">
                <a16:creationId xmlns:a16="http://schemas.microsoft.com/office/drawing/2014/main" id="{7F18D178-3CE9-B740-B977-D8A3491DF05D}"/>
              </a:ext>
            </a:extLst>
          </p:cNvPr>
          <p:cNvSpPr/>
          <p:nvPr/>
        </p:nvSpPr>
        <p:spPr>
          <a:xfrm>
            <a:off x="8807668" y="304800"/>
            <a:ext cx="1082647" cy="206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lokal beslagstatistik">
            <a:hlinkClick r:id="rId3" action="ppaction://hlinksldjump"/>
            <a:extLst>
              <a:ext uri="{FF2B5EF4-FFF2-40B4-BE49-F238E27FC236}">
                <a16:creationId xmlns:a16="http://schemas.microsoft.com/office/drawing/2014/main" id="{A2102FDC-F66F-1C45-BD0C-0FA591DF1DDA}"/>
              </a:ext>
            </a:extLst>
          </p:cNvPr>
          <p:cNvSpPr/>
          <p:nvPr/>
        </p:nvSpPr>
        <p:spPr>
          <a:xfrm>
            <a:off x="7164614" y="273221"/>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Helsingborg">
            <a:hlinkClick r:id="rId4" action="ppaction://hlinksldjump"/>
            <a:extLst>
              <a:ext uri="{FF2B5EF4-FFF2-40B4-BE49-F238E27FC236}">
                <a16:creationId xmlns:a16="http://schemas.microsoft.com/office/drawing/2014/main" id="{479D7DEB-14B3-0849-8BF4-02C18B232E68}"/>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401148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Helsing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Helsingborg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Helsing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51638206"/>
              </p:ext>
            </p:extLst>
          </p:nvPr>
        </p:nvGraphicFramePr>
        <p:xfrm>
          <a:off x="479425" y="1891950"/>
          <a:ext cx="11233151" cy="3383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2330136732"/>
                  </a:ext>
                </a:extLst>
              </a:tr>
              <a:tr h="220839">
                <a:tc>
                  <a:txBody>
                    <a:bodyPr/>
                    <a:lstStyle/>
                    <a:p>
                      <a:pPr algn="l" fontAlgn="b"/>
                      <a:r>
                        <a:rPr lang="sv-SE" sz="1000" b="0" i="0" u="none" strike="noStrike" dirty="0">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0,005</a:t>
                      </a:r>
                    </a:p>
                  </a:txBody>
                  <a:tcPr/>
                </a:tc>
                <a:extLst>
                  <a:ext uri="{0D108BD9-81ED-4DB2-BD59-A6C34878D82A}">
                    <a16:rowId xmlns:a16="http://schemas.microsoft.com/office/drawing/2014/main" val="247706846"/>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1 505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4,2</a:t>
                      </a:r>
                    </a:p>
                  </a:txBody>
                  <a:tcPr anchor="b"/>
                </a:tc>
                <a:extLst>
                  <a:ext uri="{0D108BD9-81ED-4DB2-BD59-A6C34878D82A}">
                    <a16:rowId xmlns:a16="http://schemas.microsoft.com/office/drawing/2014/main" val="3895637640"/>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84</a:t>
                      </a:r>
                    </a:p>
                  </a:txBody>
                  <a:tcPr anchor="b"/>
                </a:tc>
                <a:tc>
                  <a:txBody>
                    <a:bodyPr/>
                    <a:lstStyle/>
                    <a:p>
                      <a:pPr algn="l" fontAlgn="b"/>
                      <a:r>
                        <a:rPr lang="sv-SE" sz="1000" b="0" i="0" u="none" strike="noStrike" dirty="0">
                          <a:solidFill>
                            <a:srgbClr val="000000"/>
                          </a:solidFill>
                          <a:effectLst/>
                          <a:latin typeface="+mn-lt"/>
                        </a:rPr>
                        <a:t>6 231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66</a:t>
                      </a:r>
                    </a:p>
                  </a:txBody>
                  <a:tcPr anchor="b"/>
                </a:tc>
                <a:tc>
                  <a:txBody>
                    <a:bodyPr/>
                    <a:lstStyle/>
                    <a:p>
                      <a:pPr algn="l" fontAlgn="b"/>
                      <a:r>
                        <a:rPr lang="sv-SE" sz="1000" b="0" i="0" u="none" strike="noStrike" dirty="0">
                          <a:solidFill>
                            <a:srgbClr val="000000"/>
                          </a:solidFill>
                          <a:effectLst/>
                          <a:latin typeface="+mn-lt"/>
                        </a:rPr>
                        <a:t>8 737</a:t>
                      </a:r>
                    </a:p>
                  </a:txBody>
                  <a:tcPr anchor="b"/>
                </a:tc>
                <a:extLst>
                  <a:ext uri="{0D108BD9-81ED-4DB2-BD59-A6C34878D82A}">
                    <a16:rowId xmlns:a16="http://schemas.microsoft.com/office/drawing/2014/main" val="1937067597"/>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70</a:t>
                      </a:r>
                    </a:p>
                  </a:txBody>
                  <a:tcPr/>
                </a:tc>
                <a:tc>
                  <a:txBody>
                    <a:bodyPr/>
                    <a:lstStyle/>
                    <a:p>
                      <a:pPr algn="l" fontAlgn="b"/>
                      <a:r>
                        <a:rPr lang="sv-SE" sz="1000" b="0" i="0" u="none" strike="noStrike" dirty="0">
                          <a:solidFill>
                            <a:srgbClr val="000000"/>
                          </a:solidFill>
                          <a:effectLst/>
                          <a:latin typeface="+mn-lt"/>
                        </a:rPr>
                        <a:t>5 954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56</a:t>
                      </a:r>
                    </a:p>
                  </a:txBody>
                  <a:tcPr/>
                </a:tc>
                <a:tc>
                  <a:txBody>
                    <a:bodyPr/>
                    <a:lstStyle/>
                    <a:p>
                      <a:pPr algn="l" fontAlgn="b"/>
                      <a:r>
                        <a:rPr lang="sv-SE" sz="1000" b="0" i="0" u="none" strike="noStrike" dirty="0">
                          <a:solidFill>
                            <a:srgbClr val="000000"/>
                          </a:solidFill>
                          <a:effectLst/>
                          <a:latin typeface="+mn-lt"/>
                        </a:rPr>
                        <a:t>4 496</a:t>
                      </a:r>
                    </a:p>
                  </a:txBody>
                  <a:tcPr/>
                </a:tc>
                <a:extLst>
                  <a:ext uri="{0D108BD9-81ED-4DB2-BD59-A6C34878D82A}">
                    <a16:rowId xmlns:a16="http://schemas.microsoft.com/office/drawing/2014/main" val="969839292"/>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27</a:t>
                      </a:r>
                    </a:p>
                  </a:txBody>
                  <a:tcPr/>
                </a:tc>
                <a:tc>
                  <a:txBody>
                    <a:bodyPr/>
                    <a:lstStyle/>
                    <a:p>
                      <a:pPr algn="l" fontAlgn="b"/>
                      <a:r>
                        <a:rPr lang="sv-SE" sz="1000" b="0" i="0" u="none" strike="noStrike">
                          <a:solidFill>
                            <a:srgbClr val="000000"/>
                          </a:solidFill>
                          <a:effectLst/>
                          <a:latin typeface="+mn-lt"/>
                        </a:rPr>
                        <a:t>20 204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20</a:t>
                      </a:r>
                    </a:p>
                  </a:txBody>
                  <a:tcPr/>
                </a:tc>
                <a:tc>
                  <a:txBody>
                    <a:bodyPr/>
                    <a:lstStyle/>
                    <a:p>
                      <a:pPr algn="l" fontAlgn="b"/>
                      <a:r>
                        <a:rPr lang="sv-SE" sz="1000" b="0" i="0" u="none" strike="noStrike" dirty="0">
                          <a:solidFill>
                            <a:srgbClr val="000000"/>
                          </a:solidFill>
                          <a:effectLst/>
                          <a:latin typeface="+mn-lt"/>
                        </a:rPr>
                        <a:t>154</a:t>
                      </a:r>
                    </a:p>
                  </a:txBody>
                  <a:tcPr/>
                </a:tc>
                <a:extLst>
                  <a:ext uri="{0D108BD9-81ED-4DB2-BD59-A6C34878D82A}">
                    <a16:rowId xmlns:a16="http://schemas.microsoft.com/office/drawing/2014/main" val="611178732"/>
                  </a:ext>
                </a:extLst>
              </a:tr>
              <a:tr h="220839">
                <a:tc>
                  <a:txBody>
                    <a:bodyPr/>
                    <a:lstStyle/>
                    <a:p>
                      <a:pPr algn="l" fontAlgn="b"/>
                      <a:r>
                        <a:rPr lang="sv-SE" sz="1000" b="0" i="0" u="none" strike="noStrike">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82</a:t>
                      </a:r>
                    </a:p>
                  </a:txBody>
                  <a:tcPr/>
                </a:tc>
                <a:tc>
                  <a:txBody>
                    <a:bodyPr/>
                    <a:lstStyle/>
                    <a:p>
                      <a:pPr algn="l" fontAlgn="b"/>
                      <a:r>
                        <a:rPr lang="sv-SE" sz="1000" b="0" i="0" u="none" strike="noStrike" dirty="0">
                          <a:solidFill>
                            <a:srgbClr val="000000"/>
                          </a:solidFill>
                          <a:effectLst/>
                          <a:latin typeface="+mn-lt"/>
                        </a:rPr>
                        <a:t>47 050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55</a:t>
                      </a:r>
                    </a:p>
                  </a:txBody>
                  <a:tcPr/>
                </a:tc>
                <a:tc>
                  <a:txBody>
                    <a:bodyPr/>
                    <a:lstStyle/>
                    <a:p>
                      <a:pPr algn="l" fontAlgn="b"/>
                      <a:r>
                        <a:rPr lang="sv-SE" sz="1000" b="0" i="0" u="none" strike="noStrike" dirty="0">
                          <a:solidFill>
                            <a:srgbClr val="000000"/>
                          </a:solidFill>
                          <a:effectLst/>
                          <a:latin typeface="+mn-lt"/>
                        </a:rPr>
                        <a:t>31 593</a:t>
                      </a:r>
                    </a:p>
                  </a:txBody>
                  <a:tcPr/>
                </a:tc>
                <a:extLst>
                  <a:ext uri="{0D108BD9-81ED-4DB2-BD59-A6C34878D82A}">
                    <a16:rowId xmlns:a16="http://schemas.microsoft.com/office/drawing/2014/main" val="3638700750"/>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4,6</a:t>
                      </a:r>
                    </a:p>
                  </a:txBody>
                  <a:tcPr/>
                </a:tc>
                <a:extLst>
                  <a:ext uri="{0D108BD9-81ED-4DB2-BD59-A6C34878D82A}">
                    <a16:rowId xmlns:a16="http://schemas.microsoft.com/office/drawing/2014/main" val="1622333697"/>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1,06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0,02</a:t>
                      </a:r>
                    </a:p>
                  </a:txBody>
                  <a:tcPr/>
                </a:tc>
                <a:extLst>
                  <a:ext uri="{0D108BD9-81ED-4DB2-BD59-A6C34878D82A}">
                    <a16:rowId xmlns:a16="http://schemas.microsoft.com/office/drawing/2014/main" val="2961090907"/>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87</a:t>
                      </a:r>
                    </a:p>
                  </a:txBody>
                  <a:tcPr/>
                </a:tc>
                <a:tc>
                  <a:txBody>
                    <a:bodyPr/>
                    <a:lstStyle/>
                    <a:p>
                      <a:pPr algn="l" fontAlgn="b"/>
                      <a:r>
                        <a:rPr lang="sv-SE" sz="1000" b="0" i="0" u="none" strike="noStrike" dirty="0">
                          <a:solidFill>
                            <a:srgbClr val="000000"/>
                          </a:solidFill>
                          <a:effectLst/>
                          <a:latin typeface="+mn-lt"/>
                        </a:rPr>
                        <a:t>2 622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63</a:t>
                      </a:r>
                    </a:p>
                  </a:txBody>
                  <a:tcPr/>
                </a:tc>
                <a:tc>
                  <a:txBody>
                    <a:bodyPr/>
                    <a:lstStyle/>
                    <a:p>
                      <a:pPr algn="l" fontAlgn="b"/>
                      <a:r>
                        <a:rPr lang="sv-SE" sz="1000" b="0" i="0" u="none" strike="noStrike" dirty="0">
                          <a:solidFill>
                            <a:srgbClr val="000000"/>
                          </a:solidFill>
                          <a:effectLst/>
                          <a:latin typeface="+mn-lt"/>
                        </a:rPr>
                        <a:t>1 306</a:t>
                      </a:r>
                    </a:p>
                  </a:txBody>
                  <a:tcPr/>
                </a:tc>
                <a:extLst>
                  <a:ext uri="{0D108BD9-81ED-4DB2-BD59-A6C34878D82A}">
                    <a16:rowId xmlns:a16="http://schemas.microsoft.com/office/drawing/2014/main" val="3384701826"/>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578</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499</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Helsingborg</a:t>
            </a:r>
          </a:p>
        </p:txBody>
      </p:sp>
      <p:sp>
        <p:nvSpPr>
          <p:cNvPr id="16" name="Rektangel 15" descr="Länk till Brottsbekämpningsområde Syd ">
            <a:hlinkClick r:id="rId2" action="ppaction://hlinksldjump"/>
            <a:extLst>
              <a:ext uri="{FF2B5EF4-FFF2-40B4-BE49-F238E27FC236}">
                <a16:creationId xmlns:a16="http://schemas.microsoft.com/office/drawing/2014/main" id="{D948A3C1-C879-DE48-A9E6-3BA503EE8FEB}"/>
              </a:ext>
            </a:extLst>
          </p:cNvPr>
          <p:cNvSpPr/>
          <p:nvPr/>
        </p:nvSpPr>
        <p:spPr>
          <a:xfrm>
            <a:off x="8849710" y="294290"/>
            <a:ext cx="1040606" cy="2171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3" action="ppaction://hlinksldjump"/>
            <a:extLst>
              <a:ext uri="{FF2B5EF4-FFF2-40B4-BE49-F238E27FC236}">
                <a16:creationId xmlns:a16="http://schemas.microsoft.com/office/drawing/2014/main" id="{0BBB85AC-D6E7-D646-A6B8-1C8D5FA36325}"/>
              </a:ext>
            </a:extLst>
          </p:cNvPr>
          <p:cNvSpPr/>
          <p:nvPr/>
        </p:nvSpPr>
        <p:spPr>
          <a:xfrm>
            <a:off x="5903373"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Helsingborg">
            <a:hlinkClick r:id="rId4" action="ppaction://hlinksldjump"/>
            <a:extLst>
              <a:ext uri="{FF2B5EF4-FFF2-40B4-BE49-F238E27FC236}">
                <a16:creationId xmlns:a16="http://schemas.microsoft.com/office/drawing/2014/main" id="{221DAD9D-E1C9-AB45-835D-521D47760892}"/>
              </a:ext>
            </a:extLst>
          </p:cNvPr>
          <p:cNvSpPr/>
          <p:nvPr/>
        </p:nvSpPr>
        <p:spPr>
          <a:xfrm>
            <a:off x="10035497" y="252200"/>
            <a:ext cx="842743"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05024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Slut på beslagsstatistik Helsingborg">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Helsingborg</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61431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almö (bl.a. Norra hamnen,Toftanäs), Öresundsbr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Malmö (bl.a. Norra </a:t>
            </a:r>
            <a:r>
              <a:rPr lang="sv-SE" dirty="0" err="1"/>
              <a:t>hamnen,Toftanäs</a:t>
            </a:r>
            <a:r>
              <a:rPr lang="sv-SE" dirty="0"/>
              <a:t>), Öresundsbron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p>
        </p:txBody>
      </p:sp>
      <p:graphicFrame>
        <p:nvGraphicFramePr>
          <p:cNvPr id="2" name="Tabell 1" descr="Tabell Malmö (bl.a. Norra hamnen,Toftanäs), Öresundsbro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4134368086"/>
              </p:ext>
            </p:extLst>
          </p:nvPr>
        </p:nvGraphicFramePr>
        <p:xfrm>
          <a:off x="479425" y="1891950"/>
          <a:ext cx="11233151" cy="36576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36</a:t>
                      </a:r>
                    </a:p>
                  </a:txBody>
                  <a:tcPr anchor="b"/>
                </a:tc>
                <a:tc>
                  <a:txBody>
                    <a:bodyPr/>
                    <a:lstStyle/>
                    <a:p>
                      <a:pPr algn="l" fontAlgn="b"/>
                      <a:r>
                        <a:rPr lang="sv-SE" sz="1000" b="0" i="0" u="none" strike="noStrike" dirty="0">
                          <a:solidFill>
                            <a:srgbClr val="000000"/>
                          </a:solidFill>
                          <a:effectLst/>
                          <a:latin typeface="+mn-lt"/>
                        </a:rPr>
                        <a:t>11</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81</a:t>
                      </a:r>
                    </a:p>
                  </a:txBody>
                  <a:tcPr anchor="b"/>
                </a:tc>
                <a:tc>
                  <a:txBody>
                    <a:bodyPr/>
                    <a:lstStyle/>
                    <a:p>
                      <a:pPr algn="l" fontAlgn="b"/>
                      <a:r>
                        <a:rPr lang="sv-SE" sz="1000" b="0" i="0" u="none" strike="noStrike" dirty="0">
                          <a:solidFill>
                            <a:srgbClr val="000000"/>
                          </a:solidFill>
                          <a:effectLst/>
                          <a:latin typeface="+mn-lt"/>
                        </a:rPr>
                        <a:t>173,7</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15</a:t>
                      </a:r>
                    </a:p>
                  </a:txBody>
                  <a:tcPr anchor="b"/>
                </a:tc>
                <a:tc>
                  <a:txBody>
                    <a:bodyPr/>
                    <a:lstStyle/>
                    <a:p>
                      <a:pPr algn="l" fontAlgn="b"/>
                      <a:r>
                        <a:rPr lang="sv-SE" sz="1000" b="0" i="0" u="none" strike="noStrike" dirty="0">
                          <a:solidFill>
                            <a:srgbClr val="000000"/>
                          </a:solidFill>
                          <a:effectLst/>
                          <a:latin typeface="+mn-lt"/>
                        </a:rPr>
                        <a:t>1 036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474</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307</a:t>
                      </a:r>
                    </a:p>
                  </a:txBody>
                  <a:tcPr anchor="b"/>
                </a:tc>
                <a:tc>
                  <a:txBody>
                    <a:bodyPr/>
                    <a:lstStyle/>
                    <a:p>
                      <a:pPr algn="l" fontAlgn="b"/>
                      <a:r>
                        <a:rPr lang="sv-SE" sz="1000" b="0" i="0" u="none" strike="noStrike" dirty="0">
                          <a:solidFill>
                            <a:srgbClr val="000000"/>
                          </a:solidFill>
                          <a:effectLst/>
                          <a:latin typeface="+mn-lt"/>
                        </a:rPr>
                        <a:t>81,7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329</a:t>
                      </a:r>
                    </a:p>
                  </a:txBody>
                  <a:tcPr anchor="b"/>
                </a:tc>
                <a:tc>
                  <a:txBody>
                    <a:bodyPr/>
                    <a:lstStyle/>
                    <a:p>
                      <a:pPr algn="l" fontAlgn="b"/>
                      <a:r>
                        <a:rPr lang="sv-SE" sz="1000" b="0" i="0" u="none" strike="noStrike" dirty="0">
                          <a:solidFill>
                            <a:srgbClr val="000000"/>
                          </a:solidFill>
                          <a:effectLst/>
                          <a:latin typeface="+mn-lt"/>
                        </a:rPr>
                        <a:t>651</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286</a:t>
                      </a:r>
                    </a:p>
                  </a:txBody>
                  <a:tcPr anchor="b"/>
                </a:tc>
                <a:tc>
                  <a:txBody>
                    <a:bodyPr/>
                    <a:lstStyle/>
                    <a:p>
                      <a:pPr algn="l" fontAlgn="b"/>
                      <a:r>
                        <a:rPr lang="sv-SE" sz="1000" b="0" i="0" u="none" strike="noStrike" dirty="0">
                          <a:solidFill>
                            <a:srgbClr val="000000"/>
                          </a:solidFill>
                          <a:effectLst/>
                          <a:latin typeface="+mn-lt"/>
                        </a:rPr>
                        <a:t>110,7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273</a:t>
                      </a:r>
                    </a:p>
                  </a:txBody>
                  <a:tcPr anchor="b"/>
                </a:tc>
                <a:tc>
                  <a:txBody>
                    <a:bodyPr/>
                    <a:lstStyle/>
                    <a:p>
                      <a:pPr algn="l" fontAlgn="b"/>
                      <a:r>
                        <a:rPr lang="sv-SE" sz="1000" b="0" i="0" u="none" strike="noStrike" dirty="0">
                          <a:solidFill>
                            <a:srgbClr val="000000"/>
                          </a:solidFill>
                          <a:effectLst/>
                          <a:latin typeface="+mn-lt"/>
                        </a:rPr>
                        <a:t>819,4</a:t>
                      </a:r>
                    </a:p>
                  </a:txBody>
                  <a:tcPr anchor="b"/>
                </a:tc>
                <a:extLst>
                  <a:ext uri="{0D108BD9-81ED-4DB2-BD59-A6C34878D82A}">
                    <a16:rowId xmlns:a16="http://schemas.microsoft.com/office/drawing/2014/main" val="4249625401"/>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20</a:t>
                      </a:r>
                    </a:p>
                  </a:txBody>
                  <a:tcPr anchor="b"/>
                </a:tc>
                <a:tc>
                  <a:txBody>
                    <a:bodyPr/>
                    <a:lstStyle/>
                    <a:p>
                      <a:pPr algn="l" fontAlgn="b"/>
                      <a:r>
                        <a:rPr lang="sv-SE" sz="1000" b="0" i="0" u="none" strike="noStrike" dirty="0">
                          <a:solidFill>
                            <a:srgbClr val="000000"/>
                          </a:solidFill>
                          <a:effectLst/>
                          <a:latin typeface="+mn-lt"/>
                        </a:rPr>
                        <a:t>133 246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4 140</a:t>
                      </a:r>
                    </a:p>
                  </a:txBody>
                  <a:tcPr anchor="b"/>
                </a:tc>
                <a:extLst>
                  <a:ext uri="{0D108BD9-81ED-4DB2-BD59-A6C34878D82A}">
                    <a16:rowId xmlns:a16="http://schemas.microsoft.com/office/drawing/2014/main" val="156110828"/>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15</a:t>
                      </a:r>
                    </a:p>
                  </a:txBody>
                  <a:tcPr anchor="b"/>
                </a:tc>
                <a:tc>
                  <a:txBody>
                    <a:bodyPr/>
                    <a:lstStyle/>
                    <a:p>
                      <a:pPr algn="l" fontAlgn="b"/>
                      <a:r>
                        <a:rPr lang="sv-SE" sz="1000" b="0" i="0" u="none" strike="noStrike" dirty="0">
                          <a:solidFill>
                            <a:srgbClr val="000000"/>
                          </a:solidFill>
                          <a:effectLst/>
                          <a:latin typeface="+mn-lt"/>
                        </a:rPr>
                        <a:t>6,2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20</a:t>
                      </a:r>
                    </a:p>
                  </a:txBody>
                  <a:tcPr anchor="b"/>
                </a:tc>
                <a:tc>
                  <a:txBody>
                    <a:bodyPr/>
                    <a:lstStyle/>
                    <a:p>
                      <a:pPr algn="l" fontAlgn="b"/>
                      <a:r>
                        <a:rPr lang="sv-SE" sz="1000" b="0" i="0" u="none" strike="noStrike" dirty="0">
                          <a:solidFill>
                            <a:srgbClr val="000000"/>
                          </a:solidFill>
                          <a:effectLst/>
                          <a:latin typeface="+mn-lt"/>
                        </a:rPr>
                        <a:t>1,2</a:t>
                      </a:r>
                    </a:p>
                  </a:txBody>
                  <a:tcPr anchor="b"/>
                </a:tc>
                <a:extLst>
                  <a:ext uri="{0D108BD9-81ED-4DB2-BD59-A6C34878D82A}">
                    <a16:rowId xmlns:a16="http://schemas.microsoft.com/office/drawing/2014/main" val="4005753584"/>
                  </a:ext>
                </a:extLst>
              </a:tr>
              <a:tr h="220839">
                <a:tc>
                  <a:txBody>
                    <a:bodyPr/>
                    <a:lstStyle/>
                    <a:p>
                      <a:pPr algn="l" fontAlgn="b"/>
                      <a:r>
                        <a:rPr lang="sv-SE" sz="1000" b="0" i="0" u="none" strike="noStrike">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0,7</a:t>
                      </a:r>
                    </a:p>
                  </a:txBody>
                  <a:tcPr anchor="b"/>
                </a:tc>
                <a:extLst>
                  <a:ext uri="{0D108BD9-81ED-4DB2-BD59-A6C34878D82A}">
                    <a16:rowId xmlns:a16="http://schemas.microsoft.com/office/drawing/2014/main" val="496055214"/>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38</a:t>
                      </a:r>
                    </a:p>
                  </a:txBody>
                  <a:tcPr anchor="b"/>
                </a:tc>
                <a:tc>
                  <a:txBody>
                    <a:bodyPr/>
                    <a:lstStyle/>
                    <a:p>
                      <a:pPr algn="l" fontAlgn="b"/>
                      <a:r>
                        <a:rPr lang="sv-SE" sz="1000" b="0" i="0" u="none" strike="noStrike">
                          <a:solidFill>
                            <a:srgbClr val="000000"/>
                          </a:solidFill>
                          <a:effectLst/>
                          <a:latin typeface="+mn-lt"/>
                        </a:rPr>
                        <a:t>20 790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49</a:t>
                      </a:r>
                    </a:p>
                  </a:txBody>
                  <a:tcPr anchor="b"/>
                </a:tc>
                <a:tc>
                  <a:txBody>
                    <a:bodyPr/>
                    <a:lstStyle/>
                    <a:p>
                      <a:pPr algn="l" fontAlgn="b"/>
                      <a:r>
                        <a:rPr lang="sv-SE" sz="1000" b="0" i="0" u="none" strike="noStrike" dirty="0">
                          <a:solidFill>
                            <a:srgbClr val="000000"/>
                          </a:solidFill>
                          <a:effectLst/>
                          <a:latin typeface="+mn-lt"/>
                        </a:rPr>
                        <a:t>9 749</a:t>
                      </a:r>
                    </a:p>
                  </a:txBody>
                  <a:tcPr anchor="b"/>
                </a:tc>
                <a:extLst>
                  <a:ext uri="{0D108BD9-81ED-4DB2-BD59-A6C34878D82A}">
                    <a16:rowId xmlns:a16="http://schemas.microsoft.com/office/drawing/2014/main" val="3808960355"/>
                  </a:ext>
                </a:extLst>
              </a:tr>
              <a:tr h="220839">
                <a:tc>
                  <a:txBody>
                    <a:bodyPr/>
                    <a:lstStyle/>
                    <a:p>
                      <a:pPr algn="l" fontAlgn="b"/>
                      <a:r>
                        <a:rPr lang="sv-SE" sz="1000" b="0" i="0" u="none" strike="noStrike">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3,3</a:t>
                      </a:r>
                    </a:p>
                  </a:txBody>
                  <a:tcPr anchor="b"/>
                </a:tc>
                <a:extLst>
                  <a:ext uri="{0D108BD9-81ED-4DB2-BD59-A6C34878D82A}">
                    <a16:rowId xmlns:a16="http://schemas.microsoft.com/office/drawing/2014/main" val="921883484"/>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a:solidFill>
                            <a:srgbClr val="000000"/>
                          </a:solidFill>
                          <a:effectLst/>
                          <a:latin typeface="+mn-lt"/>
                        </a:rPr>
                        <a:t>6516,5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34</a:t>
                      </a:r>
                    </a:p>
                  </a:txBody>
                  <a:tcPr anchor="b"/>
                </a:tc>
                <a:tc>
                  <a:txBody>
                    <a:bodyPr/>
                    <a:lstStyle/>
                    <a:p>
                      <a:pPr algn="l" fontAlgn="b"/>
                      <a:r>
                        <a:rPr lang="sv-SE" sz="1000" b="0" i="0" u="none" strike="noStrike" dirty="0">
                          <a:solidFill>
                            <a:srgbClr val="000000"/>
                          </a:solidFill>
                          <a:effectLst/>
                          <a:latin typeface="+mn-lt"/>
                        </a:rPr>
                        <a:t>12 839</a:t>
                      </a:r>
                    </a:p>
                  </a:txBody>
                  <a:tcPr anchor="b"/>
                </a:tc>
                <a:extLst>
                  <a:ext uri="{0D108BD9-81ED-4DB2-BD59-A6C34878D82A}">
                    <a16:rowId xmlns:a16="http://schemas.microsoft.com/office/drawing/2014/main" val="1113148011"/>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590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1 255</a:t>
                      </a:r>
                    </a:p>
                  </a:txBody>
                  <a:tcPr anchor="b"/>
                </a:tc>
                <a:extLst>
                  <a:ext uri="{0D108BD9-81ED-4DB2-BD59-A6C34878D82A}">
                    <a16:rowId xmlns:a16="http://schemas.microsoft.com/office/drawing/2014/main" val="3225938900"/>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186</a:t>
                      </a:r>
                    </a:p>
                  </a:txBody>
                  <a:tcPr anchor="b"/>
                </a:tc>
                <a:tc>
                  <a:txBody>
                    <a:bodyPr/>
                    <a:lstStyle/>
                    <a:p>
                      <a:pPr algn="l" fontAlgn="b"/>
                      <a:r>
                        <a:rPr lang="sv-SE" sz="1000" b="0" i="0" u="none" strike="noStrike" dirty="0">
                          <a:solidFill>
                            <a:srgbClr val="000000"/>
                          </a:solidFill>
                          <a:effectLst/>
                          <a:latin typeface="+mn-lt"/>
                        </a:rPr>
                        <a:t>449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404</a:t>
                      </a:r>
                    </a:p>
                  </a:txBody>
                  <a:tcPr anchor="b"/>
                </a:tc>
                <a:tc>
                  <a:txBody>
                    <a:bodyPr/>
                    <a:lstStyle/>
                    <a:p>
                      <a:pPr algn="l" fontAlgn="b"/>
                      <a:r>
                        <a:rPr lang="sv-SE" sz="1000" b="0" i="0" u="none" strike="noStrike" dirty="0">
                          <a:solidFill>
                            <a:srgbClr val="000000"/>
                          </a:solidFill>
                          <a:effectLst/>
                          <a:latin typeface="+mn-lt"/>
                        </a:rPr>
                        <a:t>662</a:t>
                      </a:r>
                    </a:p>
                  </a:txBody>
                  <a:tcPr anchor="b"/>
                </a:tc>
                <a:extLst>
                  <a:ext uri="{0D108BD9-81ED-4DB2-BD59-A6C34878D82A}">
                    <a16:rowId xmlns:a16="http://schemas.microsoft.com/office/drawing/2014/main" val="1385372683"/>
                  </a:ext>
                </a:extLst>
              </a:tr>
              <a:tr h="2208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err="1">
                          <a:solidFill>
                            <a:srgbClr val="000000"/>
                          </a:solidFill>
                          <a:effectLst/>
                          <a:latin typeface="+mn-lt"/>
                        </a:rPr>
                        <a:t>Fentanyl</a:t>
                      </a:r>
                      <a:r>
                        <a:rPr lang="sv-SE" sz="1000" b="0" i="0" u="none" strike="noStrike" dirty="0">
                          <a:solidFill>
                            <a:srgbClr val="000000"/>
                          </a:solidFill>
                          <a:effectLst/>
                          <a:latin typeface="+mn-lt"/>
                        </a:rPr>
                        <a:t>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0,00009</a:t>
                      </a:r>
                    </a:p>
                  </a:txBody>
                  <a:tcPr anchor="b"/>
                </a:tc>
                <a:extLst>
                  <a:ext uri="{0D108BD9-81ED-4DB2-BD59-A6C34878D82A}">
                    <a16:rowId xmlns:a16="http://schemas.microsoft.com/office/drawing/2014/main" val="4272224204"/>
                  </a:ext>
                </a:extLst>
              </a:tr>
              <a:tr h="220839">
                <a:tc>
                  <a:txBody>
                    <a:bodyPr/>
                    <a:lstStyle/>
                    <a:p>
                      <a:pPr algn="l" fontAlgn="b"/>
                      <a:r>
                        <a:rPr lang="sv-SE" sz="1000" b="0" i="0" u="none" strike="noStrike" dirty="0" err="1">
                          <a:solidFill>
                            <a:srgbClr val="000000"/>
                          </a:solidFill>
                          <a:effectLst/>
                          <a:latin typeface="+mn-lt"/>
                        </a:rPr>
                        <a:t>Fentanyl</a:t>
                      </a:r>
                      <a:r>
                        <a:rPr lang="sv-SE" sz="1000" b="0" i="0" u="none" strike="noStrike" dirty="0">
                          <a:solidFill>
                            <a:srgbClr val="000000"/>
                          </a:solidFill>
                          <a:effectLst/>
                          <a:latin typeface="+mn-lt"/>
                        </a:rPr>
                        <a: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1724832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Malmö </a:t>
            </a:r>
          </a:p>
        </p:txBody>
      </p:sp>
      <p:sp>
        <p:nvSpPr>
          <p:cNvPr id="26" name="Rubrik 3" descr="Text Forts. nästa sida...">
            <a:extLst>
              <a:ext uri="{FF2B5EF4-FFF2-40B4-BE49-F238E27FC236}">
                <a16:creationId xmlns:a16="http://schemas.microsoft.com/office/drawing/2014/main" id="{6A098FCD-4332-7F41-9464-ACF96D32492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2" action="ppaction://hlinksldjump"/>
            <a:extLst>
              <a:ext uri="{FF2B5EF4-FFF2-40B4-BE49-F238E27FC236}">
                <a16:creationId xmlns:a16="http://schemas.microsoft.com/office/drawing/2014/main" id="{BCE4DD4D-EB2D-134F-B75C-B43FF2641D6A}"/>
              </a:ext>
            </a:extLst>
          </p:cNvPr>
          <p:cNvSpPr/>
          <p:nvPr/>
        </p:nvSpPr>
        <p:spPr>
          <a:xfrm>
            <a:off x="9156699" y="260648"/>
            <a:ext cx="1096723" cy="16752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lokal beslagstatistik">
            <a:hlinkClick r:id="rId3" action="ppaction://hlinksldjump"/>
            <a:extLst>
              <a:ext uri="{FF2B5EF4-FFF2-40B4-BE49-F238E27FC236}">
                <a16:creationId xmlns:a16="http://schemas.microsoft.com/office/drawing/2014/main" id="{7057DFC4-F44D-F442-A07B-BDEF57EC756E}"/>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Malmö">
            <a:hlinkClick r:id="rId4" action="ppaction://hlinksldjump"/>
            <a:extLst>
              <a:ext uri="{FF2B5EF4-FFF2-40B4-BE49-F238E27FC236}">
                <a16:creationId xmlns:a16="http://schemas.microsoft.com/office/drawing/2014/main" id="{56F6D20B-EE40-4D43-8F0D-CF1208039EAE}"/>
              </a:ext>
            </a:extLst>
          </p:cNvPr>
          <p:cNvSpPr/>
          <p:nvPr/>
        </p:nvSpPr>
        <p:spPr>
          <a:xfrm>
            <a:off x="10398605" y="252200"/>
            <a:ext cx="47964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61798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almö (bl.a. Norra hamnen,Toftanäs), Öresundsbr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Malmö (bl.a. Norra </a:t>
            </a:r>
            <a:r>
              <a:rPr lang="sv-SE" dirty="0" err="1"/>
              <a:t>hamnen,Toftanäs</a:t>
            </a:r>
            <a:r>
              <a:rPr lang="sv-SE" dirty="0"/>
              <a:t>), Öresundsbron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p>
        </p:txBody>
      </p:sp>
      <p:graphicFrame>
        <p:nvGraphicFramePr>
          <p:cNvPr id="2" name="Tabell 1" descr="Tabell Malmö (bl.a. Norra hamnen,Toftanäs), Öresundsbro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923219935"/>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Heroin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0,09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860711089"/>
                  </a:ext>
                </a:extLst>
              </a:tr>
              <a:tr h="220839">
                <a:tc>
                  <a:txBody>
                    <a:bodyPr/>
                    <a:lstStyle/>
                    <a:p>
                      <a:pPr algn="l" fontAlgn="b"/>
                      <a:r>
                        <a:rPr lang="sv-SE" sz="1000" b="0" i="0" u="none" strike="noStrike">
                          <a:solidFill>
                            <a:srgbClr val="000000"/>
                          </a:solidFill>
                          <a:effectLst/>
                          <a:latin typeface="+mn-lt"/>
                        </a:rPr>
                        <a:t>Kat färsk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2,3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extLst>
                  <a:ext uri="{0D108BD9-81ED-4DB2-BD59-A6C34878D82A}">
                    <a16:rowId xmlns:a16="http://schemas.microsoft.com/office/drawing/2014/main" val="3050724026"/>
                  </a:ext>
                </a:extLst>
              </a:tr>
              <a:tr h="220839">
                <a:tc>
                  <a:txBody>
                    <a:bodyPr/>
                    <a:lstStyle/>
                    <a:p>
                      <a:pPr algn="l" fontAlgn="b"/>
                      <a:r>
                        <a:rPr lang="sv-SE" sz="1000" b="0" i="0" u="none" strike="noStrike">
                          <a:solidFill>
                            <a:srgbClr val="000000"/>
                          </a:solidFill>
                          <a:effectLst/>
                          <a:latin typeface="+mn-lt"/>
                        </a:rPr>
                        <a:t>Kat torkad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56</a:t>
                      </a:r>
                    </a:p>
                  </a:txBody>
                  <a:tcPr anchor="b"/>
                </a:tc>
                <a:tc>
                  <a:txBody>
                    <a:bodyPr/>
                    <a:lstStyle/>
                    <a:p>
                      <a:pPr algn="l" fontAlgn="b"/>
                      <a:r>
                        <a:rPr lang="sv-SE" sz="1000" b="0" i="0" u="none" strike="noStrike" dirty="0">
                          <a:solidFill>
                            <a:srgbClr val="000000"/>
                          </a:solidFill>
                          <a:effectLst/>
                          <a:latin typeface="+mn-lt"/>
                        </a:rPr>
                        <a:t>258,3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60</a:t>
                      </a:r>
                    </a:p>
                  </a:txBody>
                  <a:tcPr anchor="b"/>
                </a:tc>
                <a:tc>
                  <a:txBody>
                    <a:bodyPr/>
                    <a:lstStyle/>
                    <a:p>
                      <a:pPr algn="l" fontAlgn="b"/>
                      <a:r>
                        <a:rPr lang="sv-SE" sz="1000" b="0" i="0" u="none" strike="noStrike" dirty="0">
                          <a:solidFill>
                            <a:srgbClr val="000000"/>
                          </a:solidFill>
                          <a:effectLst/>
                          <a:latin typeface="+mn-lt"/>
                        </a:rPr>
                        <a:t>354,9</a:t>
                      </a:r>
                    </a:p>
                  </a:txBody>
                  <a:tcPr anchor="b"/>
                </a:tc>
                <a:extLst>
                  <a:ext uri="{0D108BD9-81ED-4DB2-BD59-A6C34878D82A}">
                    <a16:rowId xmlns:a16="http://schemas.microsoft.com/office/drawing/2014/main" val="1028427280"/>
                  </a:ext>
                </a:extLst>
              </a:tr>
              <a:tr h="220839">
                <a:tc>
                  <a:txBody>
                    <a:bodyPr/>
                    <a:lstStyle/>
                    <a:p>
                      <a:pPr algn="l" fontAlgn="b"/>
                      <a:r>
                        <a:rPr lang="sv-SE" sz="1000" b="0" i="0" u="none" strike="noStrike">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36</a:t>
                      </a:r>
                    </a:p>
                  </a:txBody>
                  <a:tcPr anchor="b"/>
                </a:tc>
                <a:tc>
                  <a:txBody>
                    <a:bodyPr/>
                    <a:lstStyle/>
                    <a:p>
                      <a:pPr algn="l" fontAlgn="b"/>
                      <a:r>
                        <a:rPr lang="sv-SE" sz="1000" b="0" i="0" u="none" strike="noStrike" dirty="0">
                          <a:solidFill>
                            <a:srgbClr val="000000"/>
                          </a:solidFill>
                          <a:effectLst/>
                          <a:latin typeface="+mn-lt"/>
                        </a:rPr>
                        <a:t>4,6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44</a:t>
                      </a:r>
                    </a:p>
                  </a:txBody>
                  <a:tcPr anchor="b"/>
                </a:tc>
                <a:tc>
                  <a:txBody>
                    <a:bodyPr/>
                    <a:lstStyle/>
                    <a:p>
                      <a:pPr algn="l" fontAlgn="b"/>
                      <a:r>
                        <a:rPr lang="sv-SE" sz="1000" b="0" i="0" u="none" strike="noStrike" dirty="0">
                          <a:solidFill>
                            <a:srgbClr val="000000"/>
                          </a:solidFill>
                          <a:effectLst/>
                          <a:latin typeface="+mn-lt"/>
                        </a:rPr>
                        <a:t>30,3</a:t>
                      </a:r>
                    </a:p>
                  </a:txBody>
                  <a:tcPr anchor="b"/>
                </a:tc>
                <a:extLst>
                  <a:ext uri="{0D108BD9-81ED-4DB2-BD59-A6C34878D82A}">
                    <a16:rowId xmlns:a16="http://schemas.microsoft.com/office/drawing/2014/main" val="1337709144"/>
                  </a:ext>
                </a:extLst>
              </a:tr>
              <a:tr h="220839">
                <a:tc>
                  <a:txBody>
                    <a:bodyPr/>
                    <a:lstStyle/>
                    <a:p>
                      <a:pPr algn="l" fontAlgn="b"/>
                      <a:r>
                        <a:rPr lang="sv-SE" sz="1000" b="0" i="0" u="none" strike="noStrike">
                          <a:solidFill>
                            <a:srgbClr val="000000"/>
                          </a:solidFill>
                          <a:effectLst/>
                          <a:latin typeface="+mn-lt"/>
                        </a:rPr>
                        <a:t>LSD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a:solidFill>
                            <a:srgbClr val="000000"/>
                          </a:solidFill>
                          <a:effectLst/>
                          <a:latin typeface="+mn-lt"/>
                        </a:rPr>
                        <a:t>2 512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281</a:t>
                      </a:r>
                    </a:p>
                  </a:txBody>
                  <a:tcPr anchor="b"/>
                </a:tc>
                <a:extLst>
                  <a:ext uri="{0D108BD9-81ED-4DB2-BD59-A6C34878D82A}">
                    <a16:rowId xmlns:a16="http://schemas.microsoft.com/office/drawing/2014/main" val="3724150730"/>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0,2</a:t>
                      </a:r>
                    </a:p>
                  </a:txBody>
                  <a:tcPr anchor="b"/>
                </a:tc>
                <a:extLst>
                  <a:ext uri="{0D108BD9-81ED-4DB2-BD59-A6C34878D82A}">
                    <a16:rowId xmlns:a16="http://schemas.microsoft.com/office/drawing/2014/main" val="2732332959"/>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0,8</a:t>
                      </a:r>
                    </a:p>
                  </a:txBody>
                  <a:tcPr anchor="b"/>
                </a:tc>
                <a:extLst>
                  <a:ext uri="{0D108BD9-81ED-4DB2-BD59-A6C34878D82A}">
                    <a16:rowId xmlns:a16="http://schemas.microsoft.com/office/drawing/2014/main" val="2133128288"/>
                  </a:ext>
                </a:extLst>
              </a:tr>
              <a:tr h="220839">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32</a:t>
                      </a:r>
                    </a:p>
                  </a:txBody>
                  <a:tcPr anchor="b"/>
                </a:tc>
                <a:tc>
                  <a:txBody>
                    <a:bodyPr/>
                    <a:lstStyle/>
                    <a:p>
                      <a:pPr algn="l" fontAlgn="b"/>
                      <a:r>
                        <a:rPr lang="sv-SE" sz="1000" b="0" i="0" u="none" strike="noStrike" dirty="0">
                          <a:solidFill>
                            <a:srgbClr val="000000"/>
                          </a:solidFill>
                          <a:effectLst/>
                          <a:latin typeface="+mn-lt"/>
                        </a:rPr>
                        <a:t>8 870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37</a:t>
                      </a:r>
                    </a:p>
                  </a:txBody>
                  <a:tcPr anchor="b"/>
                </a:tc>
                <a:tc>
                  <a:txBody>
                    <a:bodyPr/>
                    <a:lstStyle/>
                    <a:p>
                      <a:pPr algn="l" fontAlgn="b"/>
                      <a:r>
                        <a:rPr lang="sv-SE" sz="1000" b="0" i="0" u="none" strike="noStrike" dirty="0">
                          <a:solidFill>
                            <a:srgbClr val="000000"/>
                          </a:solidFill>
                          <a:effectLst/>
                          <a:latin typeface="+mn-lt"/>
                        </a:rPr>
                        <a:t>1 845</a:t>
                      </a:r>
                    </a:p>
                  </a:txBody>
                  <a:tcPr anchor="b"/>
                </a:tc>
                <a:extLst>
                  <a:ext uri="{0D108BD9-81ED-4DB2-BD59-A6C34878D82A}">
                    <a16:rowId xmlns:a16="http://schemas.microsoft.com/office/drawing/2014/main" val="3052675581"/>
                  </a:ext>
                </a:extLst>
              </a:tr>
              <a:tr h="220839">
                <a:tc>
                  <a:txBody>
                    <a:bodyPr/>
                    <a:lstStyle/>
                    <a:p>
                      <a:pPr algn="l" fontAlgn="b"/>
                      <a:r>
                        <a:rPr lang="sv-SE" sz="1000" b="0" i="0" u="none" strike="noStrike">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16</a:t>
                      </a:r>
                    </a:p>
                  </a:txBody>
                  <a:tcPr anchor="b"/>
                </a:tc>
                <a:tc>
                  <a:txBody>
                    <a:bodyPr/>
                    <a:lstStyle/>
                    <a:p>
                      <a:pPr algn="l" fontAlgn="b"/>
                      <a:r>
                        <a:rPr lang="sv-SE" sz="1000" b="0" i="0" u="none" strike="noStrike" dirty="0">
                          <a:solidFill>
                            <a:srgbClr val="000000"/>
                          </a:solidFill>
                          <a:effectLst/>
                          <a:latin typeface="+mn-lt"/>
                        </a:rPr>
                        <a:t>0,8</a:t>
                      </a:r>
                    </a:p>
                  </a:txBody>
                  <a:tcPr anchor="b"/>
                </a:tc>
                <a:extLst>
                  <a:ext uri="{0D108BD9-81ED-4DB2-BD59-A6C34878D82A}">
                    <a16:rowId xmlns:a16="http://schemas.microsoft.com/office/drawing/2014/main" val="627118961"/>
                  </a:ext>
                </a:extLst>
              </a:tr>
              <a:tr h="220839">
                <a:tc>
                  <a:txBody>
                    <a:bodyPr/>
                    <a:lstStyle/>
                    <a:p>
                      <a:pPr algn="l" fontAlgn="b"/>
                      <a:r>
                        <a:rPr lang="sv-SE" sz="1000" b="0" i="0" u="none" strike="noStrike">
                          <a:solidFill>
                            <a:srgbClr val="000000"/>
                          </a:solidFill>
                          <a:effectLst/>
                          <a:latin typeface="+mn-lt"/>
                        </a:rPr>
                        <a:t>Opium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2,9</a:t>
                      </a:r>
                    </a:p>
                  </a:txBody>
                  <a:tcPr anchor="b"/>
                </a:tc>
                <a:extLst>
                  <a:ext uri="{0D108BD9-81ED-4DB2-BD59-A6C34878D82A}">
                    <a16:rowId xmlns:a16="http://schemas.microsoft.com/office/drawing/2014/main" val="3195409566"/>
                  </a:ext>
                </a:extLst>
              </a:tr>
              <a:tr h="220839">
                <a:tc>
                  <a:txBody>
                    <a:bodyPr/>
                    <a:lstStyle/>
                    <a:p>
                      <a:pPr algn="l" fontAlgn="b"/>
                      <a:r>
                        <a:rPr lang="sv-SE" sz="1000" b="0" i="0" u="none" strike="noStrike">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71</a:t>
                      </a:r>
                    </a:p>
                  </a:txBody>
                  <a:tcPr anchor="b"/>
                </a:tc>
                <a:tc>
                  <a:txBody>
                    <a:bodyPr/>
                    <a:lstStyle/>
                    <a:p>
                      <a:pPr algn="l" fontAlgn="b"/>
                      <a:r>
                        <a:rPr lang="sv-SE" sz="1000" b="0" i="0" u="none" strike="noStrike" dirty="0">
                          <a:solidFill>
                            <a:srgbClr val="000000"/>
                          </a:solidFill>
                          <a:effectLst/>
                          <a:latin typeface="+mn-lt"/>
                        </a:rPr>
                        <a:t>941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316,5</a:t>
                      </a:r>
                    </a:p>
                  </a:txBody>
                  <a:tcPr anchor="b"/>
                </a:tc>
                <a:extLst>
                  <a:ext uri="{0D108BD9-81ED-4DB2-BD59-A6C34878D82A}">
                    <a16:rowId xmlns:a16="http://schemas.microsoft.com/office/drawing/2014/main" val="1712595445"/>
                  </a:ext>
                </a:extLst>
              </a:tr>
              <a:tr h="220839">
                <a:tc>
                  <a:txBody>
                    <a:bodyPr/>
                    <a:lstStyle/>
                    <a:p>
                      <a:pPr algn="l" fontAlgn="b"/>
                      <a:r>
                        <a:rPr lang="sv-SE" sz="1000" b="0" i="0" u="none" strike="noStrike">
                          <a:solidFill>
                            <a:srgbClr val="000000"/>
                          </a:solidFill>
                          <a:effectLst/>
                          <a:latin typeface="+mn-lt"/>
                        </a:rPr>
                        <a:t>Skjutvapen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14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nchor="b"/>
                </a:tc>
                <a:tc>
                  <a:txBody>
                    <a:bodyPr/>
                    <a:lstStyle/>
                    <a:p>
                      <a:pPr algn="l" fontAlgn="b"/>
                      <a:r>
                        <a:rPr lang="sv-SE" sz="1000" b="0" i="0" u="none" strike="noStrike" dirty="0">
                          <a:solidFill>
                            <a:srgbClr val="000000"/>
                          </a:solidFill>
                          <a:effectLst/>
                          <a:latin typeface="+mn-lt"/>
                        </a:rPr>
                        <a:t>9</a:t>
                      </a:r>
                    </a:p>
                  </a:txBody>
                  <a:tcPr anchor="b"/>
                </a:tc>
                <a:extLst>
                  <a:ext uri="{0D108BD9-81ED-4DB2-BD59-A6C34878D82A}">
                    <a16:rowId xmlns:a16="http://schemas.microsoft.com/office/drawing/2014/main" val="3997614909"/>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Malmö</a:t>
            </a:r>
          </a:p>
        </p:txBody>
      </p:sp>
      <p:sp>
        <p:nvSpPr>
          <p:cNvPr id="16" name="Rubrik 3" descr="Text Forts. nästa sida...">
            <a:extLst>
              <a:ext uri="{FF2B5EF4-FFF2-40B4-BE49-F238E27FC236}">
                <a16:creationId xmlns:a16="http://schemas.microsoft.com/office/drawing/2014/main" id="{CEC57CF8-6172-994A-81D5-DE54FA8F454B}"/>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1" name="Rektangel 20" descr="Länk till Brottsbekämpningsområde Syd ">
            <a:hlinkClick r:id="rId2" action="ppaction://hlinksldjump"/>
            <a:extLst>
              <a:ext uri="{FF2B5EF4-FFF2-40B4-BE49-F238E27FC236}">
                <a16:creationId xmlns:a16="http://schemas.microsoft.com/office/drawing/2014/main" id="{E642E529-D43A-E949-BEE4-570423AE9731}"/>
              </a:ext>
            </a:extLst>
          </p:cNvPr>
          <p:cNvSpPr/>
          <p:nvPr/>
        </p:nvSpPr>
        <p:spPr>
          <a:xfrm>
            <a:off x="9209313" y="268514"/>
            <a:ext cx="1044109" cy="24287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3" action="ppaction://hlinksldjump"/>
            <a:extLst>
              <a:ext uri="{FF2B5EF4-FFF2-40B4-BE49-F238E27FC236}">
                <a16:creationId xmlns:a16="http://schemas.microsoft.com/office/drawing/2014/main" id="{2E9284EE-643E-574F-A4A3-2FF62154B2F4}"/>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 Brottsbekämpningsområde Syd Malmö">
            <a:hlinkClick r:id="rId4" action="ppaction://hlinksldjump"/>
            <a:extLst>
              <a:ext uri="{FF2B5EF4-FFF2-40B4-BE49-F238E27FC236}">
                <a16:creationId xmlns:a16="http://schemas.microsoft.com/office/drawing/2014/main" id="{34437D94-92C7-204C-8667-9F98E4E8D177}"/>
              </a:ext>
            </a:extLst>
          </p:cNvPr>
          <p:cNvSpPr/>
          <p:nvPr/>
        </p:nvSpPr>
        <p:spPr>
          <a:xfrm>
            <a:off x="10398605" y="252200"/>
            <a:ext cx="47964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4E65B7EE-24DB-B34C-8AD1-649327C555A1}"/>
              </a:ext>
            </a:extLst>
          </p:cNvPr>
          <p:cNvSpPr txBox="1"/>
          <p:nvPr/>
        </p:nvSpPr>
        <p:spPr>
          <a:xfrm>
            <a:off x="400833" y="6463431"/>
            <a:ext cx="4698722" cy="215444"/>
          </a:xfrm>
          <a:prstGeom prst="rect">
            <a:avLst/>
          </a:prstGeom>
          <a:noFill/>
        </p:spPr>
        <p:txBody>
          <a:bodyPr wrap="none" rtlCol="0">
            <a:spAutoFit/>
          </a:bodyPr>
          <a:lstStyle/>
          <a:p>
            <a:r>
              <a:rPr lang="sv-SE" sz="800" i="1" dirty="0"/>
              <a:t>Skjutvapen 2020 - Exklusive hävda (återlämnade) beslag är utfallet 8 beslag och 9 </a:t>
            </a:r>
            <a:r>
              <a:rPr lang="sv-SE" sz="800" i="1" dirty="0" err="1"/>
              <a:t>st</a:t>
            </a:r>
            <a:r>
              <a:rPr lang="sv-SE" sz="800" i="1" dirty="0"/>
              <a:t> skjutvapen.</a:t>
            </a:r>
          </a:p>
        </p:txBody>
      </p:sp>
    </p:spTree>
    <p:extLst>
      <p:ext uri="{BB962C8B-B14F-4D97-AF65-F5344CB8AC3E}">
        <p14:creationId xmlns:p14="http://schemas.microsoft.com/office/powerpoint/2010/main" val="24885478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Malmö (bl.a. Norra hamnen,Toftanäs), Öresundsbr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Malmö (bl.a. Norra </a:t>
            </a:r>
            <a:r>
              <a:rPr lang="sv-SE" dirty="0" err="1"/>
              <a:t>hamnen,Toftanäs</a:t>
            </a:r>
            <a:r>
              <a:rPr lang="sv-SE" dirty="0"/>
              <a:t>), Öresundsbron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p>
        </p:txBody>
      </p:sp>
      <p:graphicFrame>
        <p:nvGraphicFramePr>
          <p:cNvPr id="2" name="Tabell 1" descr="Tabell Malmö (bl.a. Norra hamnen,Toftanäs), Öresundsbro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893654919"/>
              </p:ext>
            </p:extLst>
          </p:nvPr>
        </p:nvGraphicFramePr>
        <p:xfrm>
          <a:off x="479425" y="1891950"/>
          <a:ext cx="11233151" cy="2651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Sprit, över 22 volymprocent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62</a:t>
                      </a:r>
                    </a:p>
                  </a:txBody>
                  <a:tcPr anchor="b"/>
                </a:tc>
                <a:tc>
                  <a:txBody>
                    <a:bodyPr/>
                    <a:lstStyle/>
                    <a:p>
                      <a:pPr algn="l" fontAlgn="b"/>
                      <a:r>
                        <a:rPr lang="sv-SE" sz="1000" b="0" i="0" u="none" strike="noStrike" dirty="0">
                          <a:solidFill>
                            <a:srgbClr val="000000"/>
                          </a:solidFill>
                          <a:effectLst/>
                          <a:latin typeface="+mn-lt"/>
                        </a:rPr>
                        <a:t>4 983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54</a:t>
                      </a:r>
                    </a:p>
                  </a:txBody>
                  <a:tcPr anchor="b"/>
                </a:tc>
                <a:tc>
                  <a:txBody>
                    <a:bodyPr/>
                    <a:lstStyle/>
                    <a:p>
                      <a:pPr algn="l" fontAlgn="b"/>
                      <a:r>
                        <a:rPr lang="sv-SE" sz="1000" b="0" i="0" u="none" strike="noStrike" dirty="0">
                          <a:solidFill>
                            <a:srgbClr val="000000"/>
                          </a:solidFill>
                          <a:effectLst/>
                          <a:latin typeface="+mn-lt"/>
                        </a:rPr>
                        <a:t>5 706</a:t>
                      </a:r>
                    </a:p>
                  </a:txBody>
                  <a:tcPr anchor="b"/>
                </a:tc>
                <a:extLst>
                  <a:ext uri="{0D108BD9-81ED-4DB2-BD59-A6C34878D82A}">
                    <a16:rowId xmlns:a16="http://schemas.microsoft.com/office/drawing/2014/main" val="298933863"/>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54</a:t>
                      </a:r>
                    </a:p>
                  </a:txBody>
                  <a:tcPr/>
                </a:tc>
                <a:tc>
                  <a:txBody>
                    <a:bodyPr/>
                    <a:lstStyle/>
                    <a:p>
                      <a:pPr algn="l" fontAlgn="b"/>
                      <a:r>
                        <a:rPr lang="sv-SE" sz="1000" b="0" i="0" u="none" strike="noStrike" dirty="0">
                          <a:solidFill>
                            <a:srgbClr val="000000"/>
                          </a:solidFill>
                          <a:effectLst/>
                          <a:latin typeface="+mn-lt"/>
                        </a:rPr>
                        <a:t>12 932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52</a:t>
                      </a:r>
                    </a:p>
                  </a:txBody>
                  <a:tcPr/>
                </a:tc>
                <a:tc>
                  <a:txBody>
                    <a:bodyPr/>
                    <a:lstStyle/>
                    <a:p>
                      <a:pPr algn="l" fontAlgn="b"/>
                      <a:r>
                        <a:rPr lang="sv-SE" sz="1000" b="0" i="0" u="none" strike="noStrike" dirty="0">
                          <a:solidFill>
                            <a:srgbClr val="000000"/>
                          </a:solidFill>
                          <a:effectLst/>
                          <a:latin typeface="+mn-lt"/>
                        </a:rPr>
                        <a:t>5 629</a:t>
                      </a:r>
                    </a:p>
                  </a:txBody>
                  <a:tcPr/>
                </a:tc>
                <a:extLst>
                  <a:ext uri="{0D108BD9-81ED-4DB2-BD59-A6C34878D82A}">
                    <a16:rowId xmlns:a16="http://schemas.microsoft.com/office/drawing/2014/main" val="1091370552"/>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92</a:t>
                      </a:r>
                    </a:p>
                  </a:txBody>
                  <a:tcPr/>
                </a:tc>
                <a:tc>
                  <a:txBody>
                    <a:bodyPr/>
                    <a:lstStyle/>
                    <a:p>
                      <a:pPr algn="l" fontAlgn="b"/>
                      <a:r>
                        <a:rPr lang="sv-SE" sz="1000" b="0" i="0" u="none" strike="noStrike" dirty="0">
                          <a:solidFill>
                            <a:srgbClr val="000000"/>
                          </a:solidFill>
                          <a:effectLst/>
                          <a:latin typeface="+mn-lt"/>
                        </a:rPr>
                        <a:t>83 964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74</a:t>
                      </a:r>
                    </a:p>
                  </a:txBody>
                  <a:tcPr/>
                </a:tc>
                <a:tc>
                  <a:txBody>
                    <a:bodyPr/>
                    <a:lstStyle/>
                    <a:p>
                      <a:pPr algn="l" fontAlgn="b"/>
                      <a:r>
                        <a:rPr lang="sv-SE" sz="1000" b="0" i="0" u="none" strike="noStrike" dirty="0">
                          <a:solidFill>
                            <a:srgbClr val="000000"/>
                          </a:solidFill>
                          <a:effectLst/>
                          <a:latin typeface="+mn-lt"/>
                        </a:rPr>
                        <a:t>263 051</a:t>
                      </a:r>
                    </a:p>
                  </a:txBody>
                  <a:tcPr/>
                </a:tc>
                <a:extLst>
                  <a:ext uri="{0D108BD9-81ED-4DB2-BD59-A6C34878D82A}">
                    <a16:rowId xmlns:a16="http://schemas.microsoft.com/office/drawing/2014/main" val="197957925"/>
                  </a:ext>
                </a:extLst>
              </a:tr>
              <a:tr h="220839">
                <a:tc>
                  <a:txBody>
                    <a:bodyPr/>
                    <a:lstStyle/>
                    <a:p>
                      <a:pPr algn="l" fontAlgn="b"/>
                      <a:r>
                        <a:rPr lang="sv-SE" sz="1000" b="0" i="0" u="none" strike="noStrike">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59</a:t>
                      </a:r>
                    </a:p>
                  </a:txBody>
                  <a:tcPr/>
                </a:tc>
                <a:tc>
                  <a:txBody>
                    <a:bodyPr/>
                    <a:lstStyle/>
                    <a:p>
                      <a:pPr algn="l" fontAlgn="b"/>
                      <a:r>
                        <a:rPr lang="sv-SE" sz="1000" b="0" i="0" u="none" strike="noStrike" dirty="0">
                          <a:solidFill>
                            <a:srgbClr val="000000"/>
                          </a:solidFill>
                          <a:effectLst/>
                          <a:latin typeface="+mn-lt"/>
                        </a:rPr>
                        <a:t>46 063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54</a:t>
                      </a:r>
                    </a:p>
                  </a:txBody>
                  <a:tcPr/>
                </a:tc>
                <a:tc>
                  <a:txBody>
                    <a:bodyPr/>
                    <a:lstStyle/>
                    <a:p>
                      <a:pPr algn="l" fontAlgn="b"/>
                      <a:r>
                        <a:rPr lang="sv-SE" sz="1000" b="0" i="0" u="none" strike="noStrike" dirty="0">
                          <a:solidFill>
                            <a:srgbClr val="000000"/>
                          </a:solidFill>
                          <a:effectLst/>
                          <a:latin typeface="+mn-lt"/>
                        </a:rPr>
                        <a:t>39 218</a:t>
                      </a:r>
                    </a:p>
                  </a:txBody>
                  <a:tcPr/>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54</a:t>
                      </a:r>
                    </a:p>
                  </a:txBody>
                  <a:tcPr/>
                </a:tc>
                <a:tc>
                  <a:txBody>
                    <a:bodyPr/>
                    <a:lstStyle/>
                    <a:p>
                      <a:pPr algn="l" fontAlgn="b"/>
                      <a:r>
                        <a:rPr lang="sv-SE" sz="1000" b="0" i="0" u="none" strike="noStrike" dirty="0">
                          <a:solidFill>
                            <a:srgbClr val="000000"/>
                          </a:solidFill>
                          <a:effectLst/>
                          <a:latin typeface="+mn-lt"/>
                        </a:rPr>
                        <a:t>5,3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tc>
                <a:tc>
                  <a:txBody>
                    <a:bodyPr/>
                    <a:lstStyle/>
                    <a:p>
                      <a:pPr algn="l" fontAlgn="b"/>
                      <a:r>
                        <a:rPr lang="sv-SE" sz="1000" b="0" i="0" u="none" strike="noStrike" dirty="0">
                          <a:solidFill>
                            <a:srgbClr val="000000"/>
                          </a:solidFill>
                          <a:effectLst/>
                          <a:latin typeface="+mn-lt"/>
                        </a:rPr>
                        <a:t>3,3</a:t>
                      </a:r>
                    </a:p>
                  </a:txBody>
                  <a:tcPr/>
                </a:tc>
                <a:extLst>
                  <a:ext uri="{0D108BD9-81ED-4DB2-BD59-A6C34878D82A}">
                    <a16:rowId xmlns:a16="http://schemas.microsoft.com/office/drawing/2014/main" val="94940202"/>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71</a:t>
                      </a:r>
                    </a:p>
                  </a:txBody>
                  <a:tcPr/>
                </a:tc>
                <a:tc>
                  <a:txBody>
                    <a:bodyPr/>
                    <a:lstStyle/>
                    <a:p>
                      <a:pPr algn="l" fontAlgn="b"/>
                      <a:r>
                        <a:rPr lang="sv-SE" sz="1000" b="0" i="0" u="none" strike="noStrike" dirty="0">
                          <a:solidFill>
                            <a:srgbClr val="000000"/>
                          </a:solidFill>
                          <a:effectLst/>
                          <a:latin typeface="+mn-lt"/>
                        </a:rPr>
                        <a:t>25,6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101</a:t>
                      </a:r>
                    </a:p>
                  </a:txBody>
                  <a:tcPr/>
                </a:tc>
                <a:tc>
                  <a:txBody>
                    <a:bodyPr/>
                    <a:lstStyle/>
                    <a:p>
                      <a:pPr algn="l" fontAlgn="b"/>
                      <a:r>
                        <a:rPr lang="sv-SE" sz="1000" b="0" i="0" u="none" strike="noStrike" dirty="0">
                          <a:solidFill>
                            <a:srgbClr val="000000"/>
                          </a:solidFill>
                          <a:effectLst/>
                          <a:latin typeface="+mn-lt"/>
                        </a:rPr>
                        <a:t>53,9</a:t>
                      </a:r>
                    </a:p>
                  </a:txBody>
                  <a:tcPr/>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256</a:t>
                      </a:r>
                    </a:p>
                  </a:txBody>
                  <a:tcPr/>
                </a:tc>
                <a:tc>
                  <a:txBody>
                    <a:bodyPr/>
                    <a:lstStyle/>
                    <a:p>
                      <a:pPr algn="l" fontAlgn="b"/>
                      <a:r>
                        <a:rPr lang="sv-SE" sz="1000" b="0" i="0" u="none" strike="noStrike" dirty="0">
                          <a:solidFill>
                            <a:srgbClr val="000000"/>
                          </a:solidFill>
                          <a:effectLst/>
                          <a:latin typeface="+mn-lt"/>
                        </a:rPr>
                        <a:t>301 237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449</a:t>
                      </a:r>
                    </a:p>
                  </a:txBody>
                  <a:tcPr/>
                </a:tc>
                <a:tc>
                  <a:txBody>
                    <a:bodyPr/>
                    <a:lstStyle/>
                    <a:p>
                      <a:pPr algn="l" fontAlgn="b"/>
                      <a:r>
                        <a:rPr lang="sv-SE" sz="1000" b="0" i="0" u="none" strike="noStrike" dirty="0">
                          <a:solidFill>
                            <a:srgbClr val="000000"/>
                          </a:solidFill>
                          <a:effectLst/>
                          <a:latin typeface="+mn-lt"/>
                        </a:rPr>
                        <a:t>115 931</a:t>
                      </a:r>
                    </a:p>
                  </a:txBody>
                  <a:tcPr/>
                </a:tc>
                <a:extLst>
                  <a:ext uri="{0D108BD9-81ED-4DB2-BD59-A6C34878D82A}">
                    <a16:rowId xmlns:a16="http://schemas.microsoft.com/office/drawing/2014/main" val="763952690"/>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1 819</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2 247</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Malmö</a:t>
            </a:r>
          </a:p>
        </p:txBody>
      </p:sp>
      <p:sp>
        <p:nvSpPr>
          <p:cNvPr id="16" name="Rektangel 15" descr="Länk till Brottsbekämpningsområde Syd ">
            <a:hlinkClick r:id="rId2" action="ppaction://hlinksldjump"/>
            <a:extLst>
              <a:ext uri="{FF2B5EF4-FFF2-40B4-BE49-F238E27FC236}">
                <a16:creationId xmlns:a16="http://schemas.microsoft.com/office/drawing/2014/main" id="{6C55439E-95F2-304A-B4DF-01B02703FEBD}"/>
              </a:ext>
            </a:extLst>
          </p:cNvPr>
          <p:cNvSpPr/>
          <p:nvPr/>
        </p:nvSpPr>
        <p:spPr>
          <a:xfrm>
            <a:off x="9156699" y="333828"/>
            <a:ext cx="1096723" cy="17756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3" action="ppaction://hlinksldjump"/>
            <a:extLst>
              <a:ext uri="{FF2B5EF4-FFF2-40B4-BE49-F238E27FC236}">
                <a16:creationId xmlns:a16="http://schemas.microsoft.com/office/drawing/2014/main" id="{E747302C-979C-1043-9385-AB796AC68AA9}"/>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Malmö">
            <a:hlinkClick r:id="rId4" action="ppaction://hlinksldjump"/>
            <a:extLst>
              <a:ext uri="{FF2B5EF4-FFF2-40B4-BE49-F238E27FC236}">
                <a16:creationId xmlns:a16="http://schemas.microsoft.com/office/drawing/2014/main" id="{B1EB10C4-93BE-2B43-A450-67E44C0C146A}"/>
              </a:ext>
            </a:extLst>
          </p:cNvPr>
          <p:cNvSpPr/>
          <p:nvPr/>
        </p:nvSpPr>
        <p:spPr>
          <a:xfrm>
            <a:off x="10398605" y="252200"/>
            <a:ext cx="47964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24385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Malmö (bl.a. Norra hamnen,Toftanäs), Öresundsbron ">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Malmö (bl.a. Norra </a:t>
            </a:r>
            <a:r>
              <a:rPr lang="sv-SE" dirty="0" err="1"/>
              <a:t>hamnen,Toftanäs</a:t>
            </a:r>
            <a:r>
              <a:rPr lang="sv-SE" dirty="0"/>
              <a:t>), Öresundsbron </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4920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elle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Trelleborg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35276"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Trelle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220100122"/>
              </p:ext>
            </p:extLst>
          </p:nvPr>
        </p:nvGraphicFramePr>
        <p:xfrm>
          <a:off x="479425" y="1891950"/>
          <a:ext cx="11233151" cy="36576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11</a:t>
                      </a:r>
                    </a:p>
                  </a:txBody>
                  <a:tcPr anchor="b"/>
                </a:tc>
                <a:tc>
                  <a:txBody>
                    <a:bodyPr/>
                    <a:lstStyle/>
                    <a:p>
                      <a:pPr algn="l" fontAlgn="b"/>
                      <a:r>
                        <a:rPr lang="sv-SE" sz="1000" b="0" i="0" u="none" strike="noStrike" dirty="0">
                          <a:solidFill>
                            <a:srgbClr val="000000"/>
                          </a:solidFill>
                          <a:effectLst/>
                          <a:latin typeface="+mn-lt"/>
                        </a:rPr>
                        <a:t>104,6</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24</a:t>
                      </a:r>
                    </a:p>
                  </a:txBody>
                  <a:tcPr anchor="b"/>
                </a:tc>
                <a:tc>
                  <a:txBody>
                    <a:bodyPr/>
                    <a:lstStyle/>
                    <a:p>
                      <a:pPr algn="l" fontAlgn="b"/>
                      <a:r>
                        <a:rPr lang="sv-SE" sz="1000" b="0" i="0" u="none" strike="noStrike" dirty="0">
                          <a:solidFill>
                            <a:srgbClr val="000000"/>
                          </a:solidFill>
                          <a:effectLst/>
                          <a:latin typeface="+mn-lt"/>
                        </a:rPr>
                        <a:t>7,2</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25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39</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28</a:t>
                      </a:r>
                    </a:p>
                  </a:txBody>
                  <a:tcPr anchor="b"/>
                </a:tc>
                <a:tc>
                  <a:txBody>
                    <a:bodyPr/>
                    <a:lstStyle/>
                    <a:p>
                      <a:pPr algn="l" fontAlgn="b"/>
                      <a:r>
                        <a:rPr lang="sv-SE" sz="1000" b="0" i="0" u="none" strike="noStrike">
                          <a:solidFill>
                            <a:srgbClr val="000000"/>
                          </a:solidFill>
                          <a:effectLst/>
                          <a:latin typeface="+mn-lt"/>
                        </a:rPr>
                        <a:t>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50</a:t>
                      </a:r>
                    </a:p>
                  </a:txBody>
                  <a:tcPr anchor="b"/>
                </a:tc>
                <a:tc>
                  <a:txBody>
                    <a:bodyPr/>
                    <a:lstStyle/>
                    <a:p>
                      <a:pPr algn="l" fontAlgn="b"/>
                      <a:r>
                        <a:rPr lang="sv-SE" sz="1000" b="0" i="0" u="none" strike="noStrike" dirty="0">
                          <a:solidFill>
                            <a:srgbClr val="000000"/>
                          </a:solidFill>
                          <a:effectLst/>
                          <a:latin typeface="+mn-lt"/>
                        </a:rPr>
                        <a:t>244,4</a:t>
                      </a:r>
                    </a:p>
                  </a:txBody>
                  <a:tcPr anchor="b"/>
                </a:tc>
                <a:extLst>
                  <a:ext uri="{0D108BD9-81ED-4DB2-BD59-A6C34878D82A}">
                    <a16:rowId xmlns:a16="http://schemas.microsoft.com/office/drawing/2014/main" val="408254350"/>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11</a:t>
                      </a:r>
                    </a:p>
                  </a:txBody>
                  <a:tcPr anchor="b"/>
                </a:tc>
                <a:tc>
                  <a:txBody>
                    <a:bodyPr/>
                    <a:lstStyle/>
                    <a:p>
                      <a:pPr algn="l" fontAlgn="b"/>
                      <a:r>
                        <a:rPr lang="sv-SE" sz="1000" b="0" i="0" u="none" strike="noStrike">
                          <a:solidFill>
                            <a:srgbClr val="000000"/>
                          </a:solidFill>
                          <a:effectLst/>
                          <a:latin typeface="+mn-lt"/>
                        </a:rPr>
                        <a:t>359,3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18</a:t>
                      </a:r>
                    </a:p>
                  </a:txBody>
                  <a:tcPr anchor="b"/>
                </a:tc>
                <a:tc>
                  <a:txBody>
                    <a:bodyPr/>
                    <a:lstStyle/>
                    <a:p>
                      <a:pPr algn="l" fontAlgn="b"/>
                      <a:r>
                        <a:rPr lang="sv-SE" sz="1000" b="0" i="0" u="none" strike="noStrike" dirty="0">
                          <a:solidFill>
                            <a:srgbClr val="000000"/>
                          </a:solidFill>
                          <a:effectLst/>
                          <a:latin typeface="+mn-lt"/>
                        </a:rPr>
                        <a:t>622,3</a:t>
                      </a:r>
                    </a:p>
                  </a:txBody>
                  <a:tcPr anchor="b"/>
                </a:tc>
                <a:extLst>
                  <a:ext uri="{0D108BD9-81ED-4DB2-BD59-A6C34878D82A}">
                    <a16:rowId xmlns:a16="http://schemas.microsoft.com/office/drawing/2014/main" val="3382801034"/>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a:solidFill>
                            <a:srgbClr val="000000"/>
                          </a:solidFill>
                          <a:effectLst/>
                          <a:latin typeface="+mn-lt"/>
                        </a:rPr>
                        <a:t>624 461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164 902</a:t>
                      </a:r>
                    </a:p>
                  </a:txBody>
                  <a:tcPr anchor="b"/>
                </a:tc>
                <a:extLst>
                  <a:ext uri="{0D108BD9-81ED-4DB2-BD59-A6C34878D82A}">
                    <a16:rowId xmlns:a16="http://schemas.microsoft.com/office/drawing/2014/main" val="773775711"/>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11</a:t>
                      </a:r>
                    </a:p>
                  </a:txBody>
                  <a:tcPr anchor="b"/>
                </a:tc>
                <a:tc>
                  <a:txBody>
                    <a:bodyPr/>
                    <a:lstStyle/>
                    <a:p>
                      <a:pPr algn="l" fontAlgn="b"/>
                      <a:r>
                        <a:rPr lang="sv-SE" sz="1000" b="0" i="0" u="none" strike="noStrike" dirty="0">
                          <a:solidFill>
                            <a:srgbClr val="000000"/>
                          </a:solidFill>
                          <a:effectLst/>
                          <a:latin typeface="+mn-lt"/>
                        </a:rPr>
                        <a:t>0,7</a:t>
                      </a:r>
                    </a:p>
                  </a:txBody>
                  <a:tcPr anchor="b"/>
                </a:tc>
                <a:extLst>
                  <a:ext uri="{0D108BD9-81ED-4DB2-BD59-A6C34878D82A}">
                    <a16:rowId xmlns:a16="http://schemas.microsoft.com/office/drawing/2014/main" val="3601220386"/>
                  </a:ext>
                </a:extLst>
              </a:tr>
              <a:tr h="220839">
                <a:tc>
                  <a:txBody>
                    <a:bodyPr/>
                    <a:lstStyle/>
                    <a:p>
                      <a:pPr algn="l" fontAlgn="b"/>
                      <a:r>
                        <a:rPr lang="sv-SE" sz="1000" b="0" i="0" u="none" strike="noStrike" dirty="0">
                          <a:solidFill>
                            <a:srgbClr val="000000"/>
                          </a:solidFill>
                          <a:effectLst/>
                          <a:latin typeface="+mn-lt"/>
                        </a:rPr>
                        <a:t>Dopningsmedel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524711037"/>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9</a:t>
                      </a:r>
                    </a:p>
                  </a:txBody>
                  <a:tcPr anchor="b"/>
                </a:tc>
                <a:tc>
                  <a:txBody>
                    <a:bodyPr/>
                    <a:lstStyle/>
                    <a:p>
                      <a:pPr algn="l" fontAlgn="b"/>
                      <a:r>
                        <a:rPr lang="sv-SE" sz="1000" b="0" i="0" u="none" strike="noStrike">
                          <a:solidFill>
                            <a:srgbClr val="000000"/>
                          </a:solidFill>
                          <a:effectLst/>
                          <a:latin typeface="+mn-lt"/>
                        </a:rPr>
                        <a:t>621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15</a:t>
                      </a:r>
                    </a:p>
                  </a:txBody>
                  <a:tcPr anchor="b"/>
                </a:tc>
                <a:tc>
                  <a:txBody>
                    <a:bodyPr/>
                    <a:lstStyle/>
                    <a:p>
                      <a:pPr algn="l" fontAlgn="b"/>
                      <a:r>
                        <a:rPr lang="sv-SE" sz="1000" b="0" i="0" u="none" strike="noStrike" dirty="0">
                          <a:solidFill>
                            <a:srgbClr val="000000"/>
                          </a:solidFill>
                          <a:effectLst/>
                          <a:latin typeface="+mn-lt"/>
                        </a:rPr>
                        <a:t>488</a:t>
                      </a:r>
                    </a:p>
                  </a:txBody>
                  <a:tcPr anchor="b"/>
                </a:tc>
                <a:extLst>
                  <a:ext uri="{0D108BD9-81ED-4DB2-BD59-A6C34878D82A}">
                    <a16:rowId xmlns:a16="http://schemas.microsoft.com/office/drawing/2014/main" val="1888218786"/>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0,0003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022167270"/>
                  </a:ext>
                </a:extLst>
              </a:tr>
              <a:tr h="220839">
                <a:tc>
                  <a:txBody>
                    <a:bodyPr/>
                    <a:lstStyle/>
                    <a:p>
                      <a:pPr algn="l" fontAlgn="b"/>
                      <a:r>
                        <a:rPr lang="sv-SE" sz="1000" b="0" i="0" u="none" strike="noStrike" dirty="0">
                          <a:solidFill>
                            <a:srgbClr val="000000"/>
                          </a:solidFill>
                          <a:effectLst/>
                          <a:latin typeface="+mn-lt"/>
                        </a:rPr>
                        <a:t>Ecstasy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50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23</a:t>
                      </a:r>
                    </a:p>
                  </a:txBody>
                  <a:tcPr anchor="b"/>
                </a:tc>
                <a:extLst>
                  <a:ext uri="{0D108BD9-81ED-4DB2-BD59-A6C34878D82A}">
                    <a16:rowId xmlns:a16="http://schemas.microsoft.com/office/drawing/2014/main" val="2975633773"/>
                  </a:ext>
                </a:extLst>
              </a:tr>
              <a:tr h="220839">
                <a:tc>
                  <a:txBody>
                    <a:bodyPr/>
                    <a:lstStyle/>
                    <a:p>
                      <a:pPr algn="l" fontAlgn="b"/>
                      <a:r>
                        <a:rPr lang="sv-SE" sz="1000" b="0" i="0" u="none" strike="noStrike" dirty="0">
                          <a:solidFill>
                            <a:srgbClr val="000000"/>
                          </a:solidFill>
                          <a:effectLst/>
                          <a:latin typeface="+mn-lt"/>
                        </a:rPr>
                        <a:t>Explosiva varor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84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1576999099"/>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69</a:t>
                      </a:r>
                    </a:p>
                  </a:txBody>
                  <a:tcPr anchor="b"/>
                </a:tc>
                <a:tc>
                  <a:txBody>
                    <a:bodyPr/>
                    <a:lstStyle/>
                    <a:p>
                      <a:pPr algn="l" fontAlgn="b"/>
                      <a:r>
                        <a:rPr lang="sv-SE" sz="1000" b="0" i="0" u="none" strike="noStrike" dirty="0">
                          <a:solidFill>
                            <a:srgbClr val="000000"/>
                          </a:solidFill>
                          <a:effectLst/>
                          <a:latin typeface="+mn-lt"/>
                        </a:rPr>
                        <a:t>87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64</a:t>
                      </a:r>
                    </a:p>
                  </a:txBody>
                  <a:tcPr anchor="b"/>
                </a:tc>
                <a:tc>
                  <a:txBody>
                    <a:bodyPr/>
                    <a:lstStyle/>
                    <a:p>
                      <a:pPr algn="l" fontAlgn="b"/>
                      <a:r>
                        <a:rPr lang="sv-SE" sz="1000" b="0" i="0" u="none" strike="noStrike" dirty="0">
                          <a:solidFill>
                            <a:srgbClr val="000000"/>
                          </a:solidFill>
                          <a:effectLst/>
                          <a:latin typeface="+mn-lt"/>
                        </a:rPr>
                        <a:t>83</a:t>
                      </a:r>
                    </a:p>
                  </a:txBody>
                  <a:tcPr anchor="b"/>
                </a:tc>
                <a:extLst>
                  <a:ext uri="{0D108BD9-81ED-4DB2-BD59-A6C34878D82A}">
                    <a16:rowId xmlns:a16="http://schemas.microsoft.com/office/drawing/2014/main" val="2260549526"/>
                  </a:ext>
                </a:extLst>
              </a:tr>
              <a:tr h="220839">
                <a:tc>
                  <a:txBody>
                    <a:bodyPr/>
                    <a:lstStyle/>
                    <a:p>
                      <a:pPr algn="l" fontAlgn="b"/>
                      <a:r>
                        <a:rPr lang="sv-SE" sz="1000" b="0" i="0" u="none" strike="noStrike" dirty="0">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7</a:t>
                      </a:r>
                    </a:p>
                  </a:txBody>
                  <a:tcPr/>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3452008896"/>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9</a:t>
                      </a:r>
                    </a:p>
                  </a:txBody>
                  <a:tcPr anchor="b"/>
                </a:tc>
                <a:extLst>
                  <a:ext uri="{0D108BD9-81ED-4DB2-BD59-A6C34878D82A}">
                    <a16:rowId xmlns:a16="http://schemas.microsoft.com/office/drawing/2014/main" val="374048818"/>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57323"/>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Trelleborg</a:t>
            </a:r>
          </a:p>
        </p:txBody>
      </p:sp>
      <p:sp>
        <p:nvSpPr>
          <p:cNvPr id="21" name="Rektangel 20" descr="Länk till Brottsbekämpningsområde Syd ">
            <a:hlinkClick r:id="rId2" action="ppaction://hlinksldjump"/>
            <a:extLst>
              <a:ext uri="{FF2B5EF4-FFF2-40B4-BE49-F238E27FC236}">
                <a16:creationId xmlns:a16="http://schemas.microsoft.com/office/drawing/2014/main" id="{7E15A199-9A77-0243-AB71-01454BECF2BC}"/>
              </a:ext>
            </a:extLst>
          </p:cNvPr>
          <p:cNvSpPr/>
          <p:nvPr/>
        </p:nvSpPr>
        <p:spPr>
          <a:xfrm>
            <a:off x="8962571" y="232229"/>
            <a:ext cx="1070896" cy="27916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3" action="ppaction://hlinksldjump"/>
            <a:extLst>
              <a:ext uri="{FF2B5EF4-FFF2-40B4-BE49-F238E27FC236}">
                <a16:creationId xmlns:a16="http://schemas.microsoft.com/office/drawing/2014/main" id="{2DFF0E5A-635A-0944-AFBC-2170E61BD6BB}"/>
              </a:ext>
            </a:extLst>
          </p:cNvPr>
          <p:cNvSpPr/>
          <p:nvPr/>
        </p:nvSpPr>
        <p:spPr>
          <a:xfrm>
            <a:off x="7345552"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Trelleborg">
            <a:hlinkClick r:id="rId4" action="ppaction://hlinksldjump"/>
            <a:extLst>
              <a:ext uri="{FF2B5EF4-FFF2-40B4-BE49-F238E27FC236}">
                <a16:creationId xmlns:a16="http://schemas.microsoft.com/office/drawing/2014/main" id="{E5582B8B-79F1-1C4D-9C53-CFC949462378}"/>
              </a:ext>
            </a:extLst>
          </p:cNvPr>
          <p:cNvSpPr/>
          <p:nvPr/>
        </p:nvSpPr>
        <p:spPr>
          <a:xfrm>
            <a:off x="10178649" y="252200"/>
            <a:ext cx="69958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012554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ellebor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Trelleborg</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Trelleborg">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2153244346"/>
              </p:ext>
            </p:extLst>
          </p:nvPr>
        </p:nvGraphicFramePr>
        <p:xfrm>
          <a:off x="479425" y="1891950"/>
          <a:ext cx="11233151" cy="435864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38669997"/>
                  </a:ext>
                </a:extLst>
              </a:tr>
              <a:tr h="220839">
                <a:tc>
                  <a:txBody>
                    <a:bodyPr/>
                    <a:lstStyle/>
                    <a:p>
                      <a:pPr algn="l" fontAlgn="b"/>
                      <a:r>
                        <a:rPr lang="sv-SE" sz="1000" b="0" i="0" u="none" strike="noStrike">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0,00003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extLst>
                  <a:ext uri="{0D108BD9-81ED-4DB2-BD59-A6C34878D82A}">
                    <a16:rowId xmlns:a16="http://schemas.microsoft.com/office/drawing/2014/main" val="129099413"/>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61,5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128,5</a:t>
                      </a:r>
                    </a:p>
                  </a:txBody>
                  <a:tcPr anchor="b"/>
                </a:tc>
                <a:extLst>
                  <a:ext uri="{0D108BD9-81ED-4DB2-BD59-A6C34878D82A}">
                    <a16:rowId xmlns:a16="http://schemas.microsoft.com/office/drawing/2014/main" val="2428913848"/>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algn="l" fontAlgn="b"/>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b="0" i="0" u="none" strike="noStrike" dirty="0">
                        <a:solidFill>
                          <a:srgbClr val="000000"/>
                        </a:solidFill>
                        <a:effectLst/>
                        <a:latin typeface="+mn-lt"/>
                      </a:endParaRPr>
                    </a:p>
                  </a:txBody>
                  <a:tcPr anchor="b"/>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a:solidFill>
                            <a:srgbClr val="000000"/>
                          </a:solidFill>
                          <a:effectLst/>
                          <a:latin typeface="+mn-lt"/>
                        </a:rPr>
                        <a:t>0,0001</a:t>
                      </a:r>
                    </a:p>
                  </a:txBody>
                  <a:tcPr anchor="b"/>
                </a:tc>
                <a:tc>
                  <a:txBody>
                    <a:bodyPr/>
                    <a:lstStyle/>
                    <a:p>
                      <a:pPr algn="l" fontAlgn="b"/>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extLst>
                  <a:ext uri="{0D108BD9-81ED-4DB2-BD59-A6C34878D82A}">
                    <a16:rowId xmlns:a16="http://schemas.microsoft.com/office/drawing/2014/main" val="539994182"/>
                  </a:ext>
                </a:extLst>
              </a:tr>
              <a:tr h="220839">
                <a:tc>
                  <a:txBody>
                    <a:bodyPr/>
                    <a:lstStyle/>
                    <a:p>
                      <a:pPr algn="l" fontAlgn="b"/>
                      <a:r>
                        <a:rPr lang="sv-SE" sz="1000" b="0" i="0" u="none" strike="noStrike" dirty="0">
                          <a:solidFill>
                            <a:srgbClr val="000000"/>
                          </a:solidFill>
                          <a:effectLst/>
                          <a:latin typeface="+mn-lt"/>
                        </a:rPr>
                        <a:t>Opium (kg)</a:t>
                      </a:r>
                    </a:p>
                  </a:txBody>
                  <a:tcPr anchor="b"/>
                </a:tc>
                <a:tc>
                  <a:txBody>
                    <a:bodyPr/>
                    <a:lstStyle/>
                    <a:p>
                      <a:pPr algn="l" fontAlgn="b"/>
                      <a:r>
                        <a:rPr lang="sv-SE" sz="1000" b="0" i="0" u="none" strike="noStrike" dirty="0">
                          <a:solidFill>
                            <a:srgbClr val="000000"/>
                          </a:solidFill>
                          <a:effectLst/>
                          <a:latin typeface="+mn-lt"/>
                        </a:rPr>
                        <a:t>2020</a:t>
                      </a: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r>
                        <a:rPr lang="sv-SE" sz="1000" b="0" i="0" u="none" strike="noStrike" dirty="0">
                          <a:solidFill>
                            <a:srgbClr val="000000"/>
                          </a:solidFill>
                          <a:effectLst/>
                          <a:latin typeface="+mn-lt"/>
                        </a:rPr>
                        <a:t>2021</a:t>
                      </a:r>
                    </a:p>
                  </a:txBody>
                  <a:tcPr anchor="b"/>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0,006</a:t>
                      </a:r>
                    </a:p>
                  </a:txBody>
                  <a:tcPr anchor="b"/>
                </a:tc>
                <a:extLst>
                  <a:ext uri="{0D108BD9-81ED-4DB2-BD59-A6C34878D82A}">
                    <a16:rowId xmlns:a16="http://schemas.microsoft.com/office/drawing/2014/main" val="1340094096"/>
                  </a:ext>
                </a:extLst>
              </a:tr>
              <a:tr h="220839">
                <a:tc>
                  <a:txBody>
                    <a:bodyPr/>
                    <a:lstStyle/>
                    <a:p>
                      <a:pPr algn="l" fontAlgn="b"/>
                      <a:r>
                        <a:rPr lang="sv-SE" sz="1000" b="0" i="0" u="none" strike="noStrike" dirty="0">
                          <a:solidFill>
                            <a:srgbClr val="000000"/>
                          </a:solidFill>
                          <a:effectLst/>
                          <a:latin typeface="+mn-lt"/>
                        </a:rPr>
                        <a:t>Röktobak inkl. vattenpipstobak och råtobak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a:solidFill>
                            <a:srgbClr val="000000"/>
                          </a:solidFill>
                          <a:effectLst/>
                          <a:latin typeface="+mn-lt"/>
                        </a:rPr>
                        <a:t>538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328,8</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a:solidFill>
                            <a:srgbClr val="000000"/>
                          </a:solidFill>
                          <a:effectLst/>
                          <a:latin typeface="+mn-lt"/>
                        </a:rPr>
                        <a:t>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9</a:t>
                      </a:r>
                    </a:p>
                  </a:txBody>
                  <a:tcPr anchor="b"/>
                </a:tc>
                <a:extLst>
                  <a:ext uri="{0D108BD9-81ED-4DB2-BD59-A6C34878D82A}">
                    <a16:rowId xmlns:a16="http://schemas.microsoft.com/office/drawing/2014/main" val="4081607176"/>
                  </a:ext>
                </a:extLst>
              </a:tr>
              <a:tr h="220839">
                <a:tc>
                  <a:txBody>
                    <a:bodyPr/>
                    <a:lstStyle/>
                    <a:p>
                      <a:pPr algn="l" fontAlgn="b"/>
                      <a:r>
                        <a:rPr lang="sv-SE" sz="1000" b="0" i="0" u="none" strike="noStrike">
                          <a:solidFill>
                            <a:srgbClr val="000000"/>
                          </a:solidFill>
                          <a:effectLst/>
                          <a:latin typeface="+mn-lt"/>
                        </a:rPr>
                        <a:t>Sprit, över 22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30</a:t>
                      </a:r>
                    </a:p>
                  </a:txBody>
                  <a:tcPr/>
                </a:tc>
                <a:tc>
                  <a:txBody>
                    <a:bodyPr/>
                    <a:lstStyle/>
                    <a:p>
                      <a:pPr algn="l" fontAlgn="b"/>
                      <a:r>
                        <a:rPr lang="sv-SE" sz="1000" b="0" i="0" u="none" strike="noStrike">
                          <a:solidFill>
                            <a:srgbClr val="000000"/>
                          </a:solidFill>
                          <a:effectLst/>
                          <a:latin typeface="+mn-lt"/>
                        </a:rPr>
                        <a:t>15 143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39</a:t>
                      </a:r>
                    </a:p>
                  </a:txBody>
                  <a:tcPr/>
                </a:tc>
                <a:tc>
                  <a:txBody>
                    <a:bodyPr/>
                    <a:lstStyle/>
                    <a:p>
                      <a:pPr algn="l" fontAlgn="b"/>
                      <a:r>
                        <a:rPr lang="sv-SE" sz="1000" b="0" i="0" u="none" strike="noStrike" dirty="0">
                          <a:solidFill>
                            <a:srgbClr val="000000"/>
                          </a:solidFill>
                          <a:effectLst/>
                          <a:latin typeface="+mn-lt"/>
                        </a:rPr>
                        <a:t>5 601</a:t>
                      </a:r>
                    </a:p>
                  </a:txBody>
                  <a:tcPr/>
                </a:tc>
                <a:extLst>
                  <a:ext uri="{0D108BD9-81ED-4DB2-BD59-A6C34878D82A}">
                    <a16:rowId xmlns:a16="http://schemas.microsoft.com/office/drawing/2014/main" val="2246457720"/>
                  </a:ext>
                </a:extLst>
              </a:tr>
              <a:tr h="220839">
                <a:tc>
                  <a:txBody>
                    <a:bodyPr/>
                    <a:lstStyle/>
                    <a:p>
                      <a:pPr algn="l" fontAlgn="b"/>
                      <a:r>
                        <a:rPr lang="sv-SE" sz="1000" b="0" i="0" u="none" strike="noStrike">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17</a:t>
                      </a:r>
                    </a:p>
                  </a:txBody>
                  <a:tcPr/>
                </a:tc>
                <a:tc>
                  <a:txBody>
                    <a:bodyPr/>
                    <a:lstStyle/>
                    <a:p>
                      <a:pPr algn="l" fontAlgn="b"/>
                      <a:r>
                        <a:rPr lang="sv-SE" sz="1000" b="0" i="0" u="none" strike="noStrike" dirty="0">
                          <a:solidFill>
                            <a:srgbClr val="000000"/>
                          </a:solidFill>
                          <a:effectLst/>
                          <a:latin typeface="+mn-lt"/>
                        </a:rPr>
                        <a:t>1 223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26</a:t>
                      </a:r>
                    </a:p>
                  </a:txBody>
                  <a:tcPr/>
                </a:tc>
                <a:tc>
                  <a:txBody>
                    <a:bodyPr/>
                    <a:lstStyle/>
                    <a:p>
                      <a:pPr algn="l" fontAlgn="b"/>
                      <a:r>
                        <a:rPr lang="sv-SE" sz="1000" b="0" i="0" u="none" strike="noStrike" dirty="0">
                          <a:solidFill>
                            <a:srgbClr val="000000"/>
                          </a:solidFill>
                          <a:effectLst/>
                          <a:latin typeface="+mn-lt"/>
                        </a:rPr>
                        <a:t>1 826</a:t>
                      </a:r>
                    </a:p>
                  </a:txBody>
                  <a:tcPr/>
                </a:tc>
                <a:extLst>
                  <a:ext uri="{0D108BD9-81ED-4DB2-BD59-A6C34878D82A}">
                    <a16:rowId xmlns:a16="http://schemas.microsoft.com/office/drawing/2014/main" val="583441567"/>
                  </a:ext>
                </a:extLst>
              </a:tr>
              <a:tr h="220839">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16</a:t>
                      </a:r>
                    </a:p>
                  </a:txBody>
                  <a:tcPr/>
                </a:tc>
                <a:tc>
                  <a:txBody>
                    <a:bodyPr/>
                    <a:lstStyle/>
                    <a:p>
                      <a:pPr algn="l" fontAlgn="b"/>
                      <a:r>
                        <a:rPr lang="sv-SE" sz="1000" b="0" i="0" u="none" strike="noStrike" dirty="0">
                          <a:solidFill>
                            <a:srgbClr val="000000"/>
                          </a:solidFill>
                          <a:effectLst/>
                          <a:latin typeface="+mn-lt"/>
                        </a:rPr>
                        <a:t>10 468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30</a:t>
                      </a:r>
                    </a:p>
                  </a:txBody>
                  <a:tcPr/>
                </a:tc>
                <a:tc>
                  <a:txBody>
                    <a:bodyPr/>
                    <a:lstStyle/>
                    <a:p>
                      <a:pPr algn="l" fontAlgn="b"/>
                      <a:r>
                        <a:rPr lang="sv-SE" sz="1000" b="0" i="0" u="none" strike="noStrike" dirty="0">
                          <a:solidFill>
                            <a:srgbClr val="000000"/>
                          </a:solidFill>
                          <a:effectLst/>
                          <a:latin typeface="+mn-lt"/>
                        </a:rPr>
                        <a:t>264 048</a:t>
                      </a:r>
                    </a:p>
                  </a:txBody>
                  <a:tcPr/>
                </a:tc>
                <a:extLst>
                  <a:ext uri="{0D108BD9-81ED-4DB2-BD59-A6C34878D82A}">
                    <a16:rowId xmlns:a16="http://schemas.microsoft.com/office/drawing/2014/main" val="3543296676"/>
                  </a:ext>
                </a:extLst>
              </a:tr>
              <a:tr h="220839">
                <a:tc>
                  <a:txBody>
                    <a:bodyPr/>
                    <a:lstStyle/>
                    <a:p>
                      <a:pPr algn="l" fontAlgn="b"/>
                      <a:r>
                        <a:rPr lang="sv-SE" sz="1000" b="0" i="0" u="none" strike="noStrike" dirty="0">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26</a:t>
                      </a:r>
                    </a:p>
                  </a:txBody>
                  <a:tcPr/>
                </a:tc>
                <a:tc>
                  <a:txBody>
                    <a:bodyPr/>
                    <a:lstStyle/>
                    <a:p>
                      <a:pPr algn="l" fontAlgn="b"/>
                      <a:r>
                        <a:rPr lang="sv-SE" sz="1000" b="0" i="0" u="none" strike="noStrike" dirty="0">
                          <a:solidFill>
                            <a:srgbClr val="000000"/>
                          </a:solidFill>
                          <a:effectLst/>
                          <a:latin typeface="+mn-lt"/>
                        </a:rPr>
                        <a:t>32 762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33</a:t>
                      </a:r>
                    </a:p>
                  </a:txBody>
                  <a:tcPr/>
                </a:tc>
                <a:tc>
                  <a:txBody>
                    <a:bodyPr/>
                    <a:lstStyle/>
                    <a:p>
                      <a:pPr algn="l" fontAlgn="b"/>
                      <a:r>
                        <a:rPr lang="sv-SE" sz="1000" b="0" i="0" u="none" strike="noStrike" dirty="0">
                          <a:solidFill>
                            <a:srgbClr val="000000"/>
                          </a:solidFill>
                          <a:effectLst/>
                          <a:latin typeface="+mn-lt"/>
                        </a:rPr>
                        <a:t>16 016</a:t>
                      </a:r>
                    </a:p>
                  </a:txBody>
                  <a:tcPr/>
                </a:tc>
                <a:extLst>
                  <a:ext uri="{0D108BD9-81ED-4DB2-BD59-A6C34878D82A}">
                    <a16:rowId xmlns:a16="http://schemas.microsoft.com/office/drawing/2014/main" val="2133567852"/>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120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12,4</a:t>
                      </a:r>
                    </a:p>
                  </a:txBody>
                  <a:tcPr/>
                </a:tc>
                <a:extLst>
                  <a:ext uri="{0D108BD9-81ED-4DB2-BD59-A6C34878D82A}">
                    <a16:rowId xmlns:a16="http://schemas.microsoft.com/office/drawing/2014/main" val="1905824154"/>
                  </a:ext>
                </a:extLst>
              </a:tr>
              <a:tr h="220839">
                <a:tc>
                  <a:txBody>
                    <a:bodyPr/>
                    <a:lstStyle/>
                    <a:p>
                      <a:pPr algn="l" fontAlgn="b"/>
                      <a:r>
                        <a:rPr lang="sv-SE" sz="1000" b="0" i="0" u="none" strike="noStrike" dirty="0">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0,2</a:t>
                      </a:r>
                    </a:p>
                  </a:txBody>
                  <a:tcPr/>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42</a:t>
                      </a:r>
                    </a:p>
                  </a:txBody>
                  <a:tcPr/>
                </a:tc>
                <a:tc>
                  <a:txBody>
                    <a:bodyPr/>
                    <a:lstStyle/>
                    <a:p>
                      <a:pPr algn="l" fontAlgn="b"/>
                      <a:r>
                        <a:rPr lang="sv-SE" sz="1000" b="0" i="0" u="none" strike="noStrike" dirty="0">
                          <a:solidFill>
                            <a:srgbClr val="000000"/>
                          </a:solidFill>
                          <a:effectLst/>
                          <a:latin typeface="+mn-lt"/>
                        </a:rPr>
                        <a:t>362 692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64</a:t>
                      </a:r>
                    </a:p>
                  </a:txBody>
                  <a:tcPr/>
                </a:tc>
                <a:tc>
                  <a:txBody>
                    <a:bodyPr/>
                    <a:lstStyle/>
                    <a:p>
                      <a:pPr algn="l" fontAlgn="b"/>
                      <a:r>
                        <a:rPr lang="sv-SE" sz="1000" b="0" i="0" u="none" strike="noStrike" dirty="0">
                          <a:solidFill>
                            <a:srgbClr val="000000"/>
                          </a:solidFill>
                          <a:effectLst/>
                          <a:latin typeface="+mn-lt"/>
                        </a:rPr>
                        <a:t>364 398</a:t>
                      </a:r>
                    </a:p>
                  </a:txBody>
                  <a:tcPr/>
                </a:tc>
                <a:extLst>
                  <a:ext uri="{0D108BD9-81ED-4DB2-BD59-A6C34878D82A}">
                    <a16:rowId xmlns:a16="http://schemas.microsoft.com/office/drawing/2014/main" val="94940202"/>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301</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419</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Trelleborg</a:t>
            </a:r>
          </a:p>
        </p:txBody>
      </p:sp>
      <p:sp>
        <p:nvSpPr>
          <p:cNvPr id="16" name="Rektangel 15" descr="Länk till Brottsbekämpningsområde Syd ">
            <a:hlinkClick r:id="rId2" action="ppaction://hlinksldjump"/>
            <a:extLst>
              <a:ext uri="{FF2B5EF4-FFF2-40B4-BE49-F238E27FC236}">
                <a16:creationId xmlns:a16="http://schemas.microsoft.com/office/drawing/2014/main" id="{21278044-02F3-5444-A9E4-EBCA72DC10E0}"/>
              </a:ext>
            </a:extLst>
          </p:cNvPr>
          <p:cNvSpPr/>
          <p:nvPr/>
        </p:nvSpPr>
        <p:spPr>
          <a:xfrm>
            <a:off x="9027885" y="297542"/>
            <a:ext cx="1005581" cy="2138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3" action="ppaction://hlinksldjump"/>
            <a:extLst>
              <a:ext uri="{FF2B5EF4-FFF2-40B4-BE49-F238E27FC236}">
                <a16:creationId xmlns:a16="http://schemas.microsoft.com/office/drawing/2014/main" id="{66FA1D49-227D-CC41-9271-500E9EC4EF2A}"/>
              </a:ext>
            </a:extLst>
          </p:cNvPr>
          <p:cNvSpPr/>
          <p:nvPr/>
        </p:nvSpPr>
        <p:spPr>
          <a:xfrm>
            <a:off x="7374581"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Brottsbekämpningsområde Syd Trelleborg">
            <a:hlinkClick r:id="rId4" action="ppaction://hlinksldjump"/>
            <a:extLst>
              <a:ext uri="{FF2B5EF4-FFF2-40B4-BE49-F238E27FC236}">
                <a16:creationId xmlns:a16="http://schemas.microsoft.com/office/drawing/2014/main" id="{DEA85504-8CC0-B641-BF16-55D058151AEF}"/>
              </a:ext>
            </a:extLst>
          </p:cNvPr>
          <p:cNvSpPr/>
          <p:nvPr/>
        </p:nvSpPr>
        <p:spPr>
          <a:xfrm>
            <a:off x="10178649" y="252200"/>
            <a:ext cx="699584"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93686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3691584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7426304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E318AC35-24DC-7347-9C08-002FBEFAA1F8}"/>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678423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Slut på beslagsstatistik Trelleborg">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Trelleborg</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97489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Yst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Ystad</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Ystad">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245700687"/>
              </p:ext>
            </p:extLst>
          </p:nvPr>
        </p:nvGraphicFramePr>
        <p:xfrm>
          <a:off x="479425" y="1891950"/>
          <a:ext cx="11233151" cy="34137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7</a:t>
                      </a:r>
                    </a:p>
                  </a:txBody>
                  <a:tcPr/>
                </a:tc>
                <a:tc>
                  <a:txBody>
                    <a:bodyPr/>
                    <a:lstStyle/>
                    <a:p>
                      <a:pPr algn="l" fontAlgn="b"/>
                      <a:r>
                        <a:rPr lang="sv-SE" sz="1000" b="0" i="0" u="none" strike="noStrike" dirty="0">
                          <a:solidFill>
                            <a:srgbClr val="000000"/>
                          </a:solidFill>
                          <a:effectLst/>
                          <a:latin typeface="+mn-lt"/>
                        </a:rPr>
                        <a:t>0,02</a:t>
                      </a:r>
                    </a:p>
                  </a:txBody>
                  <a:tcPr anchor="b"/>
                </a:tc>
                <a:tc>
                  <a:txBody>
                    <a:bodyPr/>
                    <a:lstStyle/>
                    <a:p>
                      <a:pPr algn="l"/>
                      <a:r>
                        <a:rPr lang="sv-SE" sz="1000" dirty="0">
                          <a:latin typeface="+mn-lt"/>
                        </a:rPr>
                        <a:t>2021</a:t>
                      </a:r>
                    </a:p>
                  </a:txBody>
                  <a:tcPr/>
                </a:tc>
                <a:tc>
                  <a:txBody>
                    <a:bodyPr/>
                    <a:lstStyle/>
                    <a:p>
                      <a:pPr algn="l" fontAlgn="b"/>
                      <a:r>
                        <a:rPr lang="sv-SE" sz="1000" b="0" i="0" u="none" strike="noStrike" dirty="0">
                          <a:solidFill>
                            <a:srgbClr val="000000"/>
                          </a:solidFill>
                          <a:effectLst/>
                          <a:latin typeface="+mn-lt"/>
                        </a:rPr>
                        <a:t>7</a:t>
                      </a:r>
                    </a:p>
                  </a:txBody>
                  <a:tcPr/>
                </a:tc>
                <a:tc>
                  <a:txBody>
                    <a:bodyPr/>
                    <a:lstStyle/>
                    <a:p>
                      <a:pPr algn="l" fontAlgn="b"/>
                      <a:r>
                        <a:rPr lang="sv-SE" sz="1000" b="0" i="0" u="none" strike="noStrike" dirty="0">
                          <a:solidFill>
                            <a:srgbClr val="000000"/>
                          </a:solidFill>
                          <a:effectLst/>
                          <a:latin typeface="+mn-lt"/>
                        </a:rPr>
                        <a:t>0,08</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2886644164"/>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12</a:t>
                      </a:r>
                    </a:p>
                  </a:txBody>
                  <a:tcPr anchor="b"/>
                </a:tc>
                <a:tc>
                  <a:txBody>
                    <a:bodyPr/>
                    <a:lstStyle/>
                    <a:p>
                      <a:pPr algn="l" fontAlgn="b"/>
                      <a:r>
                        <a:rPr lang="sv-SE" sz="1000" b="0" i="0" u="none" strike="noStrike" dirty="0">
                          <a:solidFill>
                            <a:srgbClr val="000000"/>
                          </a:solidFill>
                          <a:effectLst/>
                          <a:latin typeface="+mn-lt"/>
                        </a:rPr>
                        <a:t>23,8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692014158"/>
                  </a:ext>
                </a:extLst>
              </a:tr>
              <a:tr h="220839">
                <a:tc>
                  <a:txBody>
                    <a:bodyPr/>
                    <a:lstStyle/>
                    <a:p>
                      <a:pPr algn="l" fontAlgn="b"/>
                      <a:r>
                        <a:rPr lang="sv-SE" sz="1000" b="0" i="0" u="none" strike="noStrike" dirty="0">
                          <a:solidFill>
                            <a:srgbClr val="000000"/>
                          </a:solidFill>
                          <a:effectLst/>
                          <a:latin typeface="+mn-lt"/>
                        </a:rPr>
                        <a:t>Cannabisharts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45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3955059031"/>
                  </a:ext>
                </a:extLst>
              </a:tr>
              <a:tr h="220839">
                <a:tc>
                  <a:txBody>
                    <a:bodyPr/>
                    <a:lstStyle/>
                    <a:p>
                      <a:pPr algn="l" fontAlgn="b"/>
                      <a:r>
                        <a:rPr lang="sv-SE" sz="1000" b="0" i="0" u="none" strike="noStrike">
                          <a:solidFill>
                            <a:srgbClr val="000000"/>
                          </a:solidFill>
                          <a:effectLst/>
                          <a:latin typeface="+mn-lt"/>
                        </a:rPr>
                        <a:t>Cigaretter, inkl cigarrer och cigariller (st)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4</a:t>
                      </a:r>
                    </a:p>
                  </a:txBody>
                  <a:tcPr anchor="b"/>
                </a:tc>
                <a:tc>
                  <a:txBody>
                    <a:bodyPr/>
                    <a:lstStyle/>
                    <a:p>
                      <a:pPr algn="l" fontAlgn="b"/>
                      <a:r>
                        <a:rPr lang="sv-SE" sz="1000" b="0" i="0" u="none" strike="noStrike">
                          <a:solidFill>
                            <a:srgbClr val="000000"/>
                          </a:solidFill>
                          <a:effectLst/>
                          <a:latin typeface="+mn-lt"/>
                        </a:rPr>
                        <a:t>170 390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1 200</a:t>
                      </a:r>
                    </a:p>
                  </a:txBody>
                  <a:tcPr anchor="b"/>
                </a:tc>
                <a:extLst>
                  <a:ext uri="{0D108BD9-81ED-4DB2-BD59-A6C34878D82A}">
                    <a16:rowId xmlns:a16="http://schemas.microsoft.com/office/drawing/2014/main" val="856626629"/>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4,8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2191378555"/>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11</a:t>
                      </a:r>
                    </a:p>
                  </a:txBody>
                  <a:tcPr/>
                </a:tc>
                <a:tc>
                  <a:txBody>
                    <a:bodyPr/>
                    <a:lstStyle/>
                    <a:p>
                      <a:pPr algn="l" fontAlgn="b"/>
                      <a:r>
                        <a:rPr lang="sv-SE" sz="1000" b="0" i="0" u="none" strike="noStrike" dirty="0">
                          <a:solidFill>
                            <a:srgbClr val="000000"/>
                          </a:solidFill>
                          <a:effectLst/>
                          <a:latin typeface="+mn-lt"/>
                        </a:rPr>
                        <a:t>4 490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285</a:t>
                      </a:r>
                    </a:p>
                  </a:txBody>
                  <a:tcPr anchor="b"/>
                </a:tc>
                <a:extLst>
                  <a:ext uri="{0D108BD9-81ED-4DB2-BD59-A6C34878D82A}">
                    <a16:rowId xmlns:a16="http://schemas.microsoft.com/office/drawing/2014/main" val="1584868791"/>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0,0003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0,003</a:t>
                      </a:r>
                    </a:p>
                  </a:txBody>
                  <a:tcPr anchor="b"/>
                </a:tc>
                <a:extLst>
                  <a:ext uri="{0D108BD9-81ED-4DB2-BD59-A6C34878D82A}">
                    <a16:rowId xmlns:a16="http://schemas.microsoft.com/office/drawing/2014/main" val="2380604173"/>
                  </a:ext>
                </a:extLst>
              </a:tr>
              <a:tr h="220839">
                <a:tc>
                  <a:txBody>
                    <a:bodyPr/>
                    <a:lstStyle/>
                    <a:p>
                      <a:pPr algn="l" fontAlgn="b"/>
                      <a:r>
                        <a:rPr lang="sv-SE" sz="1000" b="0" i="0" u="none" strike="noStrike">
                          <a:solidFill>
                            <a:srgbClr val="000000"/>
                          </a:solidFill>
                          <a:effectLst/>
                          <a:latin typeface="+mn-lt"/>
                        </a:rPr>
                        <a:t>Explosiva varor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088396962"/>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20</a:t>
                      </a:r>
                    </a:p>
                  </a:txBody>
                  <a:tcPr anchor="b"/>
                </a:tc>
                <a:tc>
                  <a:txBody>
                    <a:bodyPr/>
                    <a:lstStyle/>
                    <a:p>
                      <a:pPr algn="l" fontAlgn="b"/>
                      <a:r>
                        <a:rPr lang="sv-SE" sz="1000" b="0" i="0" u="none" strike="noStrike" dirty="0">
                          <a:solidFill>
                            <a:srgbClr val="000000"/>
                          </a:solidFill>
                          <a:effectLst/>
                          <a:latin typeface="+mn-lt"/>
                        </a:rPr>
                        <a:t>25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23</a:t>
                      </a:r>
                    </a:p>
                  </a:txBody>
                  <a:tcPr anchor="b"/>
                </a:tc>
                <a:tc>
                  <a:txBody>
                    <a:bodyPr/>
                    <a:lstStyle/>
                    <a:p>
                      <a:pPr algn="l" fontAlgn="b"/>
                      <a:r>
                        <a:rPr lang="sv-SE" sz="1000" b="0" i="0" u="none" strike="noStrike" dirty="0">
                          <a:solidFill>
                            <a:srgbClr val="000000"/>
                          </a:solidFill>
                          <a:effectLst/>
                          <a:latin typeface="+mn-lt"/>
                        </a:rPr>
                        <a:t>27</a:t>
                      </a:r>
                    </a:p>
                  </a:txBody>
                  <a:tcPr anchor="b"/>
                </a:tc>
                <a:extLst>
                  <a:ext uri="{0D108BD9-81ED-4DB2-BD59-A6C34878D82A}">
                    <a16:rowId xmlns:a16="http://schemas.microsoft.com/office/drawing/2014/main" val="1398274417"/>
                  </a:ext>
                </a:extLst>
              </a:tr>
              <a:tr h="220839">
                <a:tc>
                  <a:txBody>
                    <a:bodyPr/>
                    <a:lstStyle/>
                    <a:p>
                      <a:pPr algn="l" fontAlgn="b"/>
                      <a:r>
                        <a:rPr lang="sv-SE" sz="1000" b="0" i="0" u="none" strike="noStrike" dirty="0">
                          <a:solidFill>
                            <a:srgbClr val="000000"/>
                          </a:solidFill>
                          <a:effectLst/>
                          <a:latin typeface="+mn-lt"/>
                        </a:rPr>
                        <a:t>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147720468"/>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1 028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31</a:t>
                      </a:r>
                    </a:p>
                  </a:txBody>
                  <a:tcPr anchor="b"/>
                </a:tc>
                <a:extLst>
                  <a:ext uri="{0D108BD9-81ED-4DB2-BD59-A6C34878D82A}">
                    <a16:rowId xmlns:a16="http://schemas.microsoft.com/office/drawing/2014/main" val="3753676992"/>
                  </a:ext>
                </a:extLst>
              </a:tr>
              <a:tr h="220839">
                <a:tc>
                  <a:txBody>
                    <a:bodyPr/>
                    <a:lstStyle/>
                    <a:p>
                      <a:pPr algn="l" fontAlgn="b"/>
                      <a:r>
                        <a:rPr lang="sv-SE" sz="1000" b="0" i="0" u="none" strike="noStrike" dirty="0">
                          <a:solidFill>
                            <a:srgbClr val="000000"/>
                          </a:solidFill>
                          <a:effectLst/>
                          <a:latin typeface="+mn-lt"/>
                        </a:rPr>
                        <a:t>Metamfetamin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1,04</a:t>
                      </a:r>
                    </a:p>
                  </a:txBody>
                  <a:tcPr anchor="b"/>
                </a:tc>
                <a:extLst>
                  <a:ext uri="{0D108BD9-81ED-4DB2-BD59-A6C34878D82A}">
                    <a16:rowId xmlns:a16="http://schemas.microsoft.com/office/drawing/2014/main" val="24022696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A13D11B1-6EA1-FB4B-A6FA-E2E8FA5D0D98}"/>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Ystad</a:t>
            </a:r>
          </a:p>
        </p:txBody>
      </p:sp>
      <p:sp>
        <p:nvSpPr>
          <p:cNvPr id="21" name="Rektangel 20" descr="Länk till Brottsbekämpningsområde Syd ">
            <a:hlinkClick r:id="rId2" action="ppaction://hlinksldjump"/>
            <a:extLst>
              <a:ext uri="{FF2B5EF4-FFF2-40B4-BE49-F238E27FC236}">
                <a16:creationId xmlns:a16="http://schemas.microsoft.com/office/drawing/2014/main" id="{512971BA-A3AA-E94A-8125-C50D1AE4FB5E}"/>
              </a:ext>
            </a:extLst>
          </p:cNvPr>
          <p:cNvSpPr/>
          <p:nvPr/>
        </p:nvSpPr>
        <p:spPr>
          <a:xfrm>
            <a:off x="9156699" y="297542"/>
            <a:ext cx="1112157" cy="2138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lokal beslagstatistik">
            <a:hlinkClick r:id="rId3" action="ppaction://hlinksldjump"/>
            <a:extLst>
              <a:ext uri="{FF2B5EF4-FFF2-40B4-BE49-F238E27FC236}">
                <a16:creationId xmlns:a16="http://schemas.microsoft.com/office/drawing/2014/main" id="{67989006-0D5C-2244-9476-C11A9BFE6416}"/>
              </a:ext>
            </a:extLst>
          </p:cNvPr>
          <p:cNvSpPr/>
          <p:nvPr/>
        </p:nvSpPr>
        <p:spPr>
          <a:xfrm>
            <a:off x="7546015"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Brottsbekämpningsområde Syd Ystad">
            <a:hlinkClick r:id="rId4" action="ppaction://hlinksldjump"/>
            <a:extLst>
              <a:ext uri="{FF2B5EF4-FFF2-40B4-BE49-F238E27FC236}">
                <a16:creationId xmlns:a16="http://schemas.microsoft.com/office/drawing/2014/main" id="{E3695261-0EF3-BD48-84C6-94A96B1669CE}"/>
              </a:ext>
            </a:extLst>
          </p:cNvPr>
          <p:cNvSpPr/>
          <p:nvPr/>
        </p:nvSpPr>
        <p:spPr>
          <a:xfrm>
            <a:off x="10501086" y="252200"/>
            <a:ext cx="3771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72930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Yst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Ystad</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Sy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Ystad">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804624294"/>
              </p:ext>
            </p:extLst>
          </p:nvPr>
        </p:nvGraphicFramePr>
        <p:xfrm>
          <a:off x="479425" y="1891950"/>
          <a:ext cx="11233151" cy="28956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a:solidFill>
                            <a:srgbClr val="000000"/>
                          </a:solidFill>
                          <a:effectLst/>
                          <a:latin typeface="+mn-lt"/>
                        </a:rPr>
                        <a:t>Skjutvapen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10</a:t>
                      </a:r>
                    </a:p>
                  </a:txBody>
                  <a:tcPr anchor="b"/>
                </a:tc>
                <a:extLst>
                  <a:ext uri="{0D108BD9-81ED-4DB2-BD59-A6C34878D82A}">
                    <a16:rowId xmlns:a16="http://schemas.microsoft.com/office/drawing/2014/main" val="94940202"/>
                  </a:ext>
                </a:extLst>
              </a:tr>
              <a:tr h="220839">
                <a:tc>
                  <a:txBody>
                    <a:bodyPr/>
                    <a:lstStyle/>
                    <a:p>
                      <a:pPr algn="l" fontAlgn="b"/>
                      <a:r>
                        <a:rPr lang="sv-SE" sz="1000" b="0" i="0" u="none" strike="noStrike" dirty="0">
                          <a:solidFill>
                            <a:srgbClr val="000000"/>
                          </a:solidFill>
                          <a:effectLst/>
                          <a:latin typeface="+mn-lt"/>
                        </a:rPr>
                        <a:t>Sprit, över 22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11</a:t>
                      </a:r>
                    </a:p>
                  </a:txBody>
                  <a:tcPr/>
                </a:tc>
                <a:tc>
                  <a:txBody>
                    <a:bodyPr/>
                    <a:lstStyle/>
                    <a:p>
                      <a:pPr algn="l" fontAlgn="b"/>
                      <a:r>
                        <a:rPr lang="sv-SE" sz="1000" b="0" i="0" u="none" strike="noStrike" dirty="0">
                          <a:solidFill>
                            <a:srgbClr val="000000"/>
                          </a:solidFill>
                          <a:effectLst/>
                          <a:latin typeface="+mn-lt"/>
                        </a:rPr>
                        <a:t>7 225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15</a:t>
                      </a:r>
                    </a:p>
                  </a:txBody>
                  <a:tcPr/>
                </a:tc>
                <a:tc>
                  <a:txBody>
                    <a:bodyPr/>
                    <a:lstStyle/>
                    <a:p>
                      <a:pPr algn="l" fontAlgn="b"/>
                      <a:r>
                        <a:rPr lang="sv-SE" sz="1000" b="0" i="0" u="none" strike="noStrike" dirty="0">
                          <a:solidFill>
                            <a:srgbClr val="000000"/>
                          </a:solidFill>
                          <a:effectLst/>
                          <a:latin typeface="+mn-lt"/>
                        </a:rPr>
                        <a:t>6 821</a:t>
                      </a:r>
                    </a:p>
                  </a:txBody>
                  <a:tcPr/>
                </a:tc>
                <a:extLst>
                  <a:ext uri="{0D108BD9-81ED-4DB2-BD59-A6C34878D82A}">
                    <a16:rowId xmlns:a16="http://schemas.microsoft.com/office/drawing/2014/main" val="373980419"/>
                  </a:ext>
                </a:extLst>
              </a:tr>
              <a:tr h="220839">
                <a:tc>
                  <a:txBody>
                    <a:bodyPr/>
                    <a:lstStyle/>
                    <a:p>
                      <a:pPr algn="l" fontAlgn="b"/>
                      <a:r>
                        <a:rPr lang="sv-SE" sz="1000" b="0" i="0" u="none" strike="noStrike" dirty="0">
                          <a:solidFill>
                            <a:srgbClr val="000000"/>
                          </a:solidFill>
                          <a:effectLst/>
                          <a:latin typeface="+mn-lt"/>
                        </a:rPr>
                        <a:t>Starkvin, över 15 men under 22 volymprocent, samt vin, cider och alkoläsk, över 3,5 men under 15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2,3</a:t>
                      </a:r>
                    </a:p>
                  </a:txBody>
                  <a:tcPr/>
                </a:tc>
                <a:extLst>
                  <a:ext uri="{0D108BD9-81ED-4DB2-BD59-A6C34878D82A}">
                    <a16:rowId xmlns:a16="http://schemas.microsoft.com/office/drawing/2014/main" val="1252795449"/>
                  </a:ext>
                </a:extLst>
              </a:tr>
              <a:tr h="220839">
                <a:tc>
                  <a:txBody>
                    <a:bodyPr/>
                    <a:lstStyle/>
                    <a:p>
                      <a:pPr algn="l" fontAlgn="b"/>
                      <a:r>
                        <a:rPr lang="sv-SE" sz="1000" b="0" i="0" u="none" strike="noStrike">
                          <a:solidFill>
                            <a:srgbClr val="000000"/>
                          </a:solidFill>
                          <a:effectLst/>
                          <a:latin typeface="+mn-lt"/>
                        </a:rPr>
                        <a:t>Tramadol (tabletter, 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62 620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5</a:t>
                      </a:r>
                    </a:p>
                  </a:txBody>
                  <a:tcPr/>
                </a:tc>
                <a:tc>
                  <a:txBody>
                    <a:bodyPr/>
                    <a:lstStyle/>
                    <a:p>
                      <a:pPr algn="l" fontAlgn="b"/>
                      <a:r>
                        <a:rPr lang="sv-SE" sz="1000" b="0" i="0" u="none" strike="noStrike" dirty="0">
                          <a:solidFill>
                            <a:srgbClr val="000000"/>
                          </a:solidFill>
                          <a:effectLst/>
                          <a:latin typeface="+mn-lt"/>
                        </a:rPr>
                        <a:t>148</a:t>
                      </a:r>
                    </a:p>
                  </a:txBody>
                  <a:tcPr/>
                </a:tc>
                <a:extLst>
                  <a:ext uri="{0D108BD9-81ED-4DB2-BD59-A6C34878D82A}">
                    <a16:rowId xmlns:a16="http://schemas.microsoft.com/office/drawing/2014/main" val="763952690"/>
                  </a:ext>
                </a:extLst>
              </a:tr>
              <a:tr h="220839">
                <a:tc>
                  <a:txBody>
                    <a:bodyPr/>
                    <a:lstStyle/>
                    <a:p>
                      <a:pPr algn="l" fontAlgn="b"/>
                      <a:r>
                        <a:rPr lang="sv-SE" sz="1000" b="0" i="0" u="none" strike="noStrike" dirty="0">
                          <a:solidFill>
                            <a:srgbClr val="000000"/>
                          </a:solidFill>
                          <a:effectLst/>
                          <a:latin typeface="+mn-lt"/>
                        </a:rPr>
                        <a:t>Öl, över 3,5 volymprocent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algn="l" fontAlgn="b"/>
                      <a:r>
                        <a:rPr lang="sv-SE" sz="1000" b="0" i="0" u="none" strike="noStrike" dirty="0">
                          <a:solidFill>
                            <a:srgbClr val="000000"/>
                          </a:solidFill>
                          <a:effectLst/>
                          <a:latin typeface="+mn-lt"/>
                        </a:rPr>
                        <a:t>29 183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10</a:t>
                      </a:r>
                    </a:p>
                  </a:txBody>
                  <a:tcPr/>
                </a:tc>
                <a:tc>
                  <a:txBody>
                    <a:bodyPr/>
                    <a:lstStyle/>
                    <a:p>
                      <a:pPr algn="l" fontAlgn="b"/>
                      <a:r>
                        <a:rPr lang="sv-SE" sz="1000" b="0" i="0" u="none" strike="noStrike" dirty="0">
                          <a:solidFill>
                            <a:srgbClr val="000000"/>
                          </a:solidFill>
                          <a:effectLst/>
                          <a:latin typeface="+mn-lt"/>
                        </a:rPr>
                        <a:t>4 930</a:t>
                      </a:r>
                    </a:p>
                  </a:txBody>
                  <a:tcPr/>
                </a:tc>
                <a:extLst>
                  <a:ext uri="{0D108BD9-81ED-4DB2-BD59-A6C34878D82A}">
                    <a16:rowId xmlns:a16="http://schemas.microsoft.com/office/drawing/2014/main" val="2752053339"/>
                  </a:ext>
                </a:extLst>
              </a:tr>
              <a:tr h="220839">
                <a:tc>
                  <a:txBody>
                    <a:bodyPr/>
                    <a:lstStyle/>
                    <a:p>
                      <a:pPr algn="l" fontAlgn="b"/>
                      <a:r>
                        <a:rPr lang="sv-SE" sz="1000" b="0" i="0" u="none" strike="noStrike" dirty="0">
                          <a:solidFill>
                            <a:srgbClr val="000000"/>
                          </a:solidFill>
                          <a:effectLst/>
                          <a:latin typeface="+mn-lt"/>
                        </a:rPr>
                        <a:t>Övrig narkotika och narkotiska läkemedel (flytande, liter)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tc>
                <a:tc>
                  <a:txBody>
                    <a:bodyPr/>
                    <a:lstStyle/>
                    <a:p>
                      <a:pPr algn="l" fontAlgn="b"/>
                      <a:r>
                        <a:rPr lang="sv-SE" sz="1000" b="0" i="0" u="none" strike="noStrike" dirty="0">
                          <a:solidFill>
                            <a:srgbClr val="000000"/>
                          </a:solidFill>
                          <a:effectLst/>
                          <a:latin typeface="+mn-lt"/>
                        </a:rPr>
                        <a:t>0,6</a:t>
                      </a:r>
                    </a:p>
                  </a:txBody>
                  <a:tcPr/>
                </a:tc>
                <a:extLst>
                  <a:ext uri="{0D108BD9-81ED-4DB2-BD59-A6C34878D82A}">
                    <a16:rowId xmlns:a16="http://schemas.microsoft.com/office/drawing/2014/main" val="1219403276"/>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panose="020B0604020202020204"/>
                          <a:ea typeface="+mn-ea"/>
                          <a:cs typeface="+mn-cs"/>
                        </a:rPr>
                        <a:t>2021</a:t>
                      </a: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algn="l" fontAlgn="b"/>
                      <a:r>
                        <a:rPr lang="sv-SE" sz="1000" b="0" i="0" u="none" strike="noStrike" dirty="0">
                          <a:solidFill>
                            <a:srgbClr val="000000"/>
                          </a:solidFill>
                          <a:effectLst/>
                          <a:latin typeface="+mn-lt"/>
                        </a:rPr>
                        <a:t>3</a:t>
                      </a:r>
                    </a:p>
                  </a:txBody>
                  <a:tcPr/>
                </a:tc>
                <a:tc>
                  <a:txBody>
                    <a:bodyPr/>
                    <a:lstStyle/>
                    <a:p>
                      <a:pPr algn="l" fontAlgn="b"/>
                      <a:r>
                        <a:rPr lang="sv-SE" sz="1000" b="0" i="0" u="none" strike="noStrike" dirty="0">
                          <a:solidFill>
                            <a:srgbClr val="000000"/>
                          </a:solidFill>
                          <a:effectLst/>
                          <a:latin typeface="+mn-lt"/>
                        </a:rPr>
                        <a:t>0,008</a:t>
                      </a:r>
                    </a:p>
                  </a:txBody>
                  <a:tcPr/>
                </a:tc>
                <a:extLst>
                  <a:ext uri="{0D108BD9-81ED-4DB2-BD59-A6C34878D82A}">
                    <a16:rowId xmlns:a16="http://schemas.microsoft.com/office/drawing/2014/main" val="3644811822"/>
                  </a:ext>
                </a:extLst>
              </a:tr>
              <a:tr h="220839">
                <a:tc>
                  <a:txBody>
                    <a:bodyPr/>
                    <a:lstStyle/>
                    <a:p>
                      <a:pPr algn="l" fontAlgn="b"/>
                      <a:r>
                        <a:rPr lang="sv-SE" sz="1000" b="0" i="0" u="none" strike="noStrike">
                          <a:solidFill>
                            <a:srgbClr val="000000"/>
                          </a:solidFill>
                          <a:effectLst/>
                          <a:latin typeface="+mn-lt"/>
                        </a:rPr>
                        <a:t>Övrig narkotika och narkotiska läkemedel (tabletter och kapslar, st)</a:t>
                      </a:r>
                      <a:endParaRPr lang="sv-SE" sz="1000" b="0"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13</a:t>
                      </a:r>
                    </a:p>
                  </a:txBody>
                  <a:tcPr/>
                </a:tc>
                <a:tc>
                  <a:txBody>
                    <a:bodyPr/>
                    <a:lstStyle/>
                    <a:p>
                      <a:pPr algn="l" fontAlgn="b"/>
                      <a:r>
                        <a:rPr lang="sv-SE" sz="1000" b="0" i="0" u="none" strike="noStrike" dirty="0">
                          <a:solidFill>
                            <a:srgbClr val="000000"/>
                          </a:solidFill>
                          <a:effectLst/>
                          <a:latin typeface="+mn-lt"/>
                        </a:rPr>
                        <a:t>316 672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rPr>
                        <a:t>2021</a:t>
                      </a:r>
                    </a:p>
                  </a:txBody>
                  <a:tcPr/>
                </a:tc>
                <a:tc>
                  <a:txBody>
                    <a:bodyPr/>
                    <a:lstStyle/>
                    <a:p>
                      <a:pPr algn="l" fontAlgn="b"/>
                      <a:r>
                        <a:rPr lang="sv-SE" sz="1000" b="0" i="0" u="none" strike="noStrike" dirty="0">
                          <a:solidFill>
                            <a:srgbClr val="000000"/>
                          </a:solidFill>
                          <a:effectLst/>
                          <a:latin typeface="+mn-lt"/>
                        </a:rPr>
                        <a:t>18</a:t>
                      </a:r>
                    </a:p>
                  </a:txBody>
                  <a:tcPr/>
                </a:tc>
                <a:tc>
                  <a:txBody>
                    <a:bodyPr/>
                    <a:lstStyle/>
                    <a:p>
                      <a:pPr algn="l" fontAlgn="b"/>
                      <a:r>
                        <a:rPr lang="sv-SE" sz="1000" b="0" i="0" u="none" strike="noStrike" dirty="0">
                          <a:solidFill>
                            <a:srgbClr val="000000"/>
                          </a:solidFill>
                          <a:effectLst/>
                          <a:latin typeface="+mn-lt"/>
                        </a:rPr>
                        <a:t>136 129</a:t>
                      </a:r>
                    </a:p>
                  </a:txBody>
                  <a:tcPr/>
                </a:tc>
                <a:extLst>
                  <a:ext uri="{0D108BD9-81ED-4DB2-BD59-A6C34878D82A}">
                    <a16:rowId xmlns:a16="http://schemas.microsoft.com/office/drawing/2014/main" val="1171271919"/>
                  </a:ext>
                </a:extLst>
              </a:tr>
              <a:tr h="220839">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110</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fontAlgn="b"/>
                      <a:r>
                        <a:rPr lang="sv-SE" sz="1000" b="1" i="0" u="none" strike="noStrike" dirty="0">
                          <a:solidFill>
                            <a:schemeClr val="bg1"/>
                          </a:solidFill>
                          <a:effectLst/>
                          <a:latin typeface="+mn-lt"/>
                        </a:rPr>
                        <a:t>127</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26201837"/>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Piltecken för nästa sida">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ubrik 3">
            <a:extLst>
              <a:ext uri="{FF2B5EF4-FFF2-40B4-BE49-F238E27FC236}">
                <a16:creationId xmlns:a16="http://schemas.microsoft.com/office/drawing/2014/main" id="{7D4D2467-AC37-9246-B13C-5D14D764AF3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Syd ➝ Ystad</a:t>
            </a:r>
          </a:p>
        </p:txBody>
      </p:sp>
      <p:sp>
        <p:nvSpPr>
          <p:cNvPr id="16" name="Rektangel 15" descr="Länk till Brottsbekämpningsområde Syd ">
            <a:hlinkClick r:id="rId2" action="ppaction://hlinksldjump"/>
            <a:extLst>
              <a:ext uri="{FF2B5EF4-FFF2-40B4-BE49-F238E27FC236}">
                <a16:creationId xmlns:a16="http://schemas.microsoft.com/office/drawing/2014/main" id="{12623B43-A7BC-314C-9DBD-D1DB6BEBD750}"/>
              </a:ext>
            </a:extLst>
          </p:cNvPr>
          <p:cNvSpPr/>
          <p:nvPr/>
        </p:nvSpPr>
        <p:spPr>
          <a:xfrm>
            <a:off x="9156699" y="319314"/>
            <a:ext cx="1112157" cy="19207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 lokal beslagstatistik">
            <a:hlinkClick r:id="rId3" action="ppaction://hlinksldjump"/>
            <a:extLst>
              <a:ext uri="{FF2B5EF4-FFF2-40B4-BE49-F238E27FC236}">
                <a16:creationId xmlns:a16="http://schemas.microsoft.com/office/drawing/2014/main" id="{1F7A366D-C120-354B-947A-4D21BD105DAB}"/>
              </a:ext>
            </a:extLst>
          </p:cNvPr>
          <p:cNvSpPr/>
          <p:nvPr/>
        </p:nvSpPr>
        <p:spPr>
          <a:xfrm>
            <a:off x="7626807" y="260648"/>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descr="Länk till Brottsbekämpningsområde Syd Ystad">
            <a:hlinkClick r:id="rId4" action="ppaction://hlinksldjump"/>
            <a:extLst>
              <a:ext uri="{FF2B5EF4-FFF2-40B4-BE49-F238E27FC236}">
                <a16:creationId xmlns:a16="http://schemas.microsoft.com/office/drawing/2014/main" id="{7C5959B5-47D0-B349-A48C-72A358F48B22}"/>
              </a:ext>
            </a:extLst>
          </p:cNvPr>
          <p:cNvSpPr/>
          <p:nvPr/>
        </p:nvSpPr>
        <p:spPr>
          <a:xfrm>
            <a:off x="10501086" y="252200"/>
            <a:ext cx="3771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36610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descr="Rubrik - Slut på beslagsstatistik Ystad">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Ystad</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476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Syd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bekämpningsområde Sy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97379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descr="Rubrik Information">
            <a:extLst>
              <a:ext uri="{FF2B5EF4-FFF2-40B4-BE49-F238E27FC236}">
                <a16:creationId xmlns:a16="http://schemas.microsoft.com/office/drawing/2014/main" id="{077C0379-40B6-8242-A053-C005CDB71F97}"/>
              </a:ext>
            </a:extLst>
          </p:cNvPr>
          <p:cNvSpPr>
            <a:spLocks noGrp="1"/>
          </p:cNvSpPr>
          <p:nvPr>
            <p:ph type="title"/>
          </p:nvPr>
        </p:nvSpPr>
        <p:spPr/>
        <p:txBody>
          <a:bodyPr/>
          <a:lstStyle/>
          <a:p>
            <a:r>
              <a:rPr lang="sv-SE" dirty="0"/>
              <a:t>Information</a:t>
            </a:r>
          </a:p>
        </p:txBody>
      </p:sp>
      <p:sp>
        <p:nvSpPr>
          <p:cNvPr id="5" name="Rubrik 1" descr="Text med mer information om Nationella beslasstatistiken">
            <a:extLst>
              <a:ext uri="{FF2B5EF4-FFF2-40B4-BE49-F238E27FC236}">
                <a16:creationId xmlns:a16="http://schemas.microsoft.com/office/drawing/2014/main" id="{BE2F0E1C-1D73-0945-91DD-E2B33B74B9C7}"/>
              </a:ext>
            </a:extLst>
          </p:cNvPr>
          <p:cNvSpPr txBox="1">
            <a:spLocks/>
          </p:cNvSpPr>
          <p:nvPr/>
        </p:nvSpPr>
        <p:spPr>
          <a:xfrm>
            <a:off x="479425" y="1836795"/>
            <a:ext cx="11258702" cy="447193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20000"/>
              </a:lnSpc>
            </a:pPr>
            <a:r>
              <a:rPr lang="sv-SE" sz="1800" b="1" dirty="0">
                <a:solidFill>
                  <a:schemeClr val="bg1"/>
                </a:solidFill>
              </a:rPr>
              <a:t>Statistiken förändras över tid</a:t>
            </a:r>
          </a:p>
          <a:p>
            <a:pPr>
              <a:lnSpc>
                <a:spcPct val="120000"/>
              </a:lnSpc>
            </a:pPr>
            <a:r>
              <a:rPr lang="sv-SE" sz="1200" dirty="0">
                <a:solidFill>
                  <a:schemeClr val="bg1"/>
                </a:solidFill>
              </a:rPr>
              <a:t>Tullverkets beslagsstatistik förändras över tid, av olika anledningar. En av anledningarna är att när Tullverket gör ett beslag (av till exempel misstänkt narkotika) registreras varan i Tullverkets system under en känd substans (till exempel amfetamin) eller om den är okänd som till exempel ”pulver” eller ”tabletter”. När vi sedan har gjort en analys i laboratorium kan vi antingen slå fast vilken substansen är, eller ändra det vi först förde in. Det kan också visa sig att substansen är laglig och att beslaget hävs. Då flyttas ett beslag i statistiken från en kolumn till en annan.</a:t>
            </a:r>
          </a:p>
          <a:p>
            <a:pPr>
              <a:lnSpc>
                <a:spcPct val="120000"/>
              </a:lnSpc>
            </a:pPr>
            <a:endParaRPr lang="sv-SE" sz="1200" b="1" dirty="0">
              <a:solidFill>
                <a:schemeClr val="bg1"/>
              </a:solidFill>
            </a:endParaRPr>
          </a:p>
          <a:p>
            <a:pPr>
              <a:lnSpc>
                <a:spcPct val="120000"/>
              </a:lnSpc>
            </a:pPr>
            <a:r>
              <a:rPr lang="sv-SE" sz="1800" b="1" dirty="0" err="1">
                <a:solidFill>
                  <a:schemeClr val="bg1"/>
                </a:solidFill>
              </a:rPr>
              <a:t>Tramadol</a:t>
            </a:r>
            <a:r>
              <a:rPr lang="sv-SE" sz="1800" b="1" dirty="0">
                <a:solidFill>
                  <a:schemeClr val="bg1"/>
                </a:solidFill>
              </a:rPr>
              <a:t> särredovisas</a:t>
            </a:r>
          </a:p>
          <a:p>
            <a:pPr>
              <a:lnSpc>
                <a:spcPct val="120000"/>
              </a:lnSpc>
            </a:pPr>
            <a:r>
              <a:rPr lang="sv-SE" sz="1200" dirty="0">
                <a:solidFill>
                  <a:schemeClr val="bg1"/>
                </a:solidFill>
              </a:rPr>
              <a:t>Preparatet </a:t>
            </a:r>
            <a:r>
              <a:rPr lang="sv-SE" sz="1200" dirty="0" err="1">
                <a:solidFill>
                  <a:schemeClr val="bg1"/>
                </a:solidFill>
              </a:rPr>
              <a:t>Tramadol</a:t>
            </a:r>
            <a:r>
              <a:rPr lang="sv-SE" sz="1200" dirty="0">
                <a:solidFill>
                  <a:schemeClr val="bg1"/>
                </a:solidFill>
              </a:rPr>
              <a:t> särredovisas och ingår inte i posterna för ”Övriga narkotika och narkotiska läkemedel”.</a:t>
            </a:r>
          </a:p>
        </p:txBody>
      </p:sp>
      <p:grpSp>
        <p:nvGrpSpPr>
          <p:cNvPr id="33" name="Grupp 32" descr="Krysstecken för att stänga sidan">
            <a:extLst>
              <a:ext uri="{FF2B5EF4-FFF2-40B4-BE49-F238E27FC236}">
                <a16:creationId xmlns:a16="http://schemas.microsoft.com/office/drawing/2014/main" id="{6CBC76B4-E7D0-6A4D-9B41-730CA8669E95}"/>
              </a:ext>
            </a:extLst>
          </p:cNvPr>
          <p:cNvGrpSpPr/>
          <p:nvPr/>
        </p:nvGrpSpPr>
        <p:grpSpPr>
          <a:xfrm>
            <a:off x="11208568" y="260648"/>
            <a:ext cx="1383219" cy="250742"/>
            <a:chOff x="10915337" y="177007"/>
            <a:chExt cx="1383219" cy="250742"/>
          </a:xfrm>
        </p:grpSpPr>
        <p:sp>
          <p:nvSpPr>
            <p:cNvPr id="39" name="Ellips 38">
              <a:extLst>
                <a:ext uri="{FF2B5EF4-FFF2-40B4-BE49-F238E27FC236}">
                  <a16:creationId xmlns:a16="http://schemas.microsoft.com/office/drawing/2014/main" id="{45E7B776-1281-A84E-9F71-58E1F142B1A4}"/>
                </a:ext>
              </a:extLst>
            </p:cNvPr>
            <p:cNvSpPr/>
            <p:nvPr/>
          </p:nvSpPr>
          <p:spPr>
            <a:xfrm>
              <a:off x="11444896" y="177007"/>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ubrik 3">
              <a:extLst>
                <a:ext uri="{FF2B5EF4-FFF2-40B4-BE49-F238E27FC236}">
                  <a16:creationId xmlns:a16="http://schemas.microsoft.com/office/drawing/2014/main" id="{A18783C1-8A62-A049-BDA7-3BEFF82B35DB}"/>
                </a:ext>
              </a:extLst>
            </p:cNvPr>
            <p:cNvSpPr txBox="1">
              <a:spLocks/>
            </p:cNvSpPr>
            <p:nvPr/>
          </p:nvSpPr>
          <p:spPr>
            <a:xfrm>
              <a:off x="109153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Stäng</a:t>
              </a:r>
            </a:p>
          </p:txBody>
        </p:sp>
      </p:grpSp>
      <p:sp>
        <p:nvSpPr>
          <p:cNvPr id="41" name="Rubrik 1">
            <a:extLst>
              <a:ext uri="{FF2B5EF4-FFF2-40B4-BE49-F238E27FC236}">
                <a16:creationId xmlns:a16="http://schemas.microsoft.com/office/drawing/2014/main" id="{0D8AF780-61FB-F848-8ADC-FC51544A427B}"/>
              </a:ext>
            </a:extLst>
          </p:cNvPr>
          <p:cNvSpPr txBox="1">
            <a:spLocks/>
          </p:cNvSpPr>
          <p:nvPr/>
        </p:nvSpPr>
        <p:spPr>
          <a:xfrm>
            <a:off x="11685249" y="249628"/>
            <a:ext cx="356497" cy="27278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400" dirty="0"/>
              <a:t>X</a:t>
            </a:r>
          </a:p>
        </p:txBody>
      </p:sp>
      <p:sp>
        <p:nvSpPr>
          <p:cNvPr id="40" name="Rektangel 39" descr="Länk till att stänga informationssidan">
            <a:hlinkClick r:id="rId3" action="ppaction://hlinksldjump"/>
            <a:extLst>
              <a:ext uri="{FF2B5EF4-FFF2-40B4-BE49-F238E27FC236}">
                <a16:creationId xmlns:a16="http://schemas.microsoft.com/office/drawing/2014/main" id="{7BC48289-06D7-6E4C-9927-7610B60FF27D}"/>
              </a:ext>
              <a:ext uri="{C183D7F6-B498-43B3-948B-1728B52AA6E4}">
                <adec:decorative xmlns:adec="http://schemas.microsoft.com/office/drawing/2017/decorative" val="0"/>
              </a:ext>
            </a:extLst>
          </p:cNvPr>
          <p:cNvSpPr/>
          <p:nvPr/>
        </p:nvSpPr>
        <p:spPr>
          <a:xfrm>
            <a:off x="11120790"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55673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7074313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97410612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58E91C8F-52A2-D64F-B437-B03C7224600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18926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dopningsmedel</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85363807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8AC73050-AC2D-1847-ADC6-2F2D32A6EEC5}"/>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20494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i post- och kurirflödet">
            <a:extLst>
              <a:ext uri="{FF2B5EF4-FFF2-40B4-BE49-F238E27FC236}">
                <a16:creationId xmlns:a16="http://schemas.microsoft.com/office/drawing/2014/main" id="{DAD1C246-B93E-1D42-944C-70DD8D5F21E9}"/>
              </a:ext>
            </a:extLst>
          </p:cNvPr>
          <p:cNvSpPr>
            <a:spLocks noGrp="1"/>
          </p:cNvSpPr>
          <p:nvPr>
            <p:ph type="title"/>
          </p:nvPr>
        </p:nvSpPr>
        <p:spPr>
          <a:xfrm>
            <a:off x="479425" y="725884"/>
            <a:ext cx="11233150" cy="1325563"/>
          </a:xfrm>
        </p:spPr>
        <p:txBody>
          <a:bodyPr/>
          <a:lstStyle/>
          <a:p>
            <a:r>
              <a:rPr lang="sv-SE" dirty="0"/>
              <a:t>Totalt antal beslag av dopningsmedel</a:t>
            </a:r>
            <a:br>
              <a:rPr lang="sv-SE" dirty="0"/>
            </a:br>
            <a:r>
              <a:rPr lang="sv-SE" dirty="0"/>
              <a:t>i post- och kurirflödet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9223830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29DC395B-D620-684E-96C9-CF0DA471867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81995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besla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dopningsbeslag</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29795230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5359F3EF-4F6B-B54B-AA29-2DE98E77A6F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76083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3"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7BD8E300-E35C-2840-BCB0-29AE2C8EC452}"/>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381AD7E2-BF06-A346-9327-68E3544C3E76}"/>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AF69C325-723B-B74A-92AC-CA2DCDA7A1F6}"/>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F3749CF2-DC72-FF43-8641-CDF7958A7E64}"/>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282B4D04-E9C5-2646-81B3-552F2DFC0DB1}"/>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9C642105-4234-0346-A6F7-A2FF79A2510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3" action="ppaction://hlinksldjump"/>
            <a:extLst>
              <a:ext uri="{FF2B5EF4-FFF2-40B4-BE49-F238E27FC236}">
                <a16:creationId xmlns:a16="http://schemas.microsoft.com/office/drawing/2014/main" id="{CCA17E16-DD9E-3249-97CD-0BC33BC0CF4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64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(flytande)</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8769317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1510616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37E8451E-C8B6-C04A-85B4-C8C257A41FB8}"/>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31837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(pulver)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40130280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5039946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99B00E2F-676F-314D-BDF4-96FDAD8ED986}"/>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39839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3231169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06476393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ED210407-9D3C-BD43-93D7-63B9D5E9DF68}"/>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97873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E20012A8-E5F0-0F45-8BBC-E8563D6D96F8}"/>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8FBDD8C1-BE4E-9F4C-B915-DD33373852FE}"/>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A1616AB8-B367-3E49-A83D-04870E4C86C7}"/>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7517FF35-EFE3-6C47-B5BC-8EAD56325840}"/>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E130B894-A2A9-C641-9A5C-A5EC43FCE386}"/>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8EB1A4C5-5442-F842-899C-551F757BCE7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2" action="ppaction://hlinksldjump"/>
            <a:extLst>
              <a:ext uri="{FF2B5EF4-FFF2-40B4-BE49-F238E27FC236}">
                <a16:creationId xmlns:a16="http://schemas.microsoft.com/office/drawing/2014/main" id="{3E5DC046-810F-F149-ABDF-F982DCA31C9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9357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55910195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9383473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240B1B4-114A-1048-81C7-62CEB562BC1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76459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ubrik 3" descr="Länk till Nationell beslagsstatistik">
            <a:extLst>
              <a:ext uri="{FF2B5EF4-FFF2-40B4-BE49-F238E27FC236}">
                <a16:creationId xmlns:a16="http://schemas.microsoft.com/office/drawing/2014/main" id="{9016A6C2-2F88-9441-A85E-0EAE8137C183}"/>
              </a:ext>
            </a:extLst>
          </p:cNvPr>
          <p:cNvSpPr>
            <a:spLocks noGrp="1"/>
          </p:cNvSpPr>
          <p:nvPr>
            <p:ph type="title"/>
          </p:nvPr>
        </p:nvSpPr>
        <p:spPr>
          <a:xfrm>
            <a:off x="489302" y="5331170"/>
            <a:ext cx="5610993" cy="1325563"/>
          </a:xfrm>
        </p:spPr>
        <p:txBody>
          <a:bodyPr>
            <a:normAutofit/>
          </a:bodyPr>
          <a:lstStyle/>
          <a:p>
            <a:pPr algn="ctr"/>
            <a:r>
              <a:rPr lang="sv-SE" sz="1600" dirty="0"/>
              <a:t>Nationell beslagsstatistik</a:t>
            </a:r>
          </a:p>
        </p:txBody>
      </p:sp>
      <p:sp>
        <p:nvSpPr>
          <p:cNvPr id="22" name="Rubrik 3" descr="Länk till Lokal beslagsstatistik">
            <a:extLst>
              <a:ext uri="{FF2B5EF4-FFF2-40B4-BE49-F238E27FC236}">
                <a16:creationId xmlns:a16="http://schemas.microsoft.com/office/drawing/2014/main" id="{A9E5F9F6-61CE-FB42-AC45-11701B57C12A}"/>
              </a:ext>
            </a:extLst>
          </p:cNvPr>
          <p:cNvSpPr txBox="1">
            <a:spLocks/>
          </p:cNvSpPr>
          <p:nvPr/>
        </p:nvSpPr>
        <p:spPr>
          <a:xfrm>
            <a:off x="6100295" y="5331170"/>
            <a:ext cx="5616575"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r>
              <a:rPr lang="sv-SE" sz="1600" dirty="0"/>
              <a:t>Lokal beslagsstatistik</a:t>
            </a:r>
          </a:p>
        </p:txBody>
      </p:sp>
      <p:grpSp>
        <p:nvGrpSpPr>
          <p:cNvPr id="60" name="Grupp 59" descr="Piltecken för att gå vidare till Nationella beslagsstatistiken">
            <a:extLst>
              <a:ext uri="{FF2B5EF4-FFF2-40B4-BE49-F238E27FC236}">
                <a16:creationId xmlns:a16="http://schemas.microsoft.com/office/drawing/2014/main" id="{08EABE6D-C905-0E44-B4FB-B47C6ABB3AC1}"/>
              </a:ext>
            </a:extLst>
          </p:cNvPr>
          <p:cNvGrpSpPr/>
          <p:nvPr/>
        </p:nvGrpSpPr>
        <p:grpSpPr>
          <a:xfrm>
            <a:off x="4542163" y="5815703"/>
            <a:ext cx="356496" cy="356496"/>
            <a:chOff x="487676" y="5291665"/>
            <a:chExt cx="356496" cy="356496"/>
          </a:xfrm>
        </p:grpSpPr>
        <p:cxnSp>
          <p:nvCxnSpPr>
            <p:cNvPr id="61" name="Rak pil 60">
              <a:extLst>
                <a:ext uri="{FF2B5EF4-FFF2-40B4-BE49-F238E27FC236}">
                  <a16:creationId xmlns:a16="http://schemas.microsoft.com/office/drawing/2014/main" id="{E46CD8AE-6230-184F-8B67-BEF529E04FE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Ellips 61">
              <a:extLst>
                <a:ext uri="{FF2B5EF4-FFF2-40B4-BE49-F238E27FC236}">
                  <a16:creationId xmlns:a16="http://schemas.microsoft.com/office/drawing/2014/main" id="{E2C01C0E-B2E5-8545-9313-3BEBFCE0F76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3" name="Grupp 62" descr="Piltecken för att gå vidare till lokala beslagsstatistiken">
            <a:extLst>
              <a:ext uri="{FF2B5EF4-FFF2-40B4-BE49-F238E27FC236}">
                <a16:creationId xmlns:a16="http://schemas.microsoft.com/office/drawing/2014/main" id="{1E212C6A-84A5-BF44-BBB4-5F17F825D1BB}"/>
              </a:ext>
            </a:extLst>
          </p:cNvPr>
          <p:cNvGrpSpPr/>
          <p:nvPr/>
        </p:nvGrpSpPr>
        <p:grpSpPr>
          <a:xfrm>
            <a:off x="10001592" y="5815703"/>
            <a:ext cx="356496" cy="356496"/>
            <a:chOff x="487676" y="5291665"/>
            <a:chExt cx="356496" cy="356496"/>
          </a:xfrm>
        </p:grpSpPr>
        <p:cxnSp>
          <p:nvCxnSpPr>
            <p:cNvPr id="64" name="Rak pil 63">
              <a:extLst>
                <a:ext uri="{FF2B5EF4-FFF2-40B4-BE49-F238E27FC236}">
                  <a16:creationId xmlns:a16="http://schemas.microsoft.com/office/drawing/2014/main" id="{2DAE5B97-3B9D-F94D-B9B5-70B5EF650E3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Ellips 64">
              <a:extLst>
                <a:ext uri="{FF2B5EF4-FFF2-40B4-BE49-F238E27FC236}">
                  <a16:creationId xmlns:a16="http://schemas.microsoft.com/office/drawing/2014/main" id="{AD66D408-8B35-D74C-BC56-1CD5B579152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3" name="Grupp 22" descr="Piltecken för tillbaka">
            <a:extLst>
              <a:ext uri="{FF2B5EF4-FFF2-40B4-BE49-F238E27FC236}">
                <a16:creationId xmlns:a16="http://schemas.microsoft.com/office/drawing/2014/main" id="{B56F2B6B-E922-174C-9C61-B88C99A58D6A}"/>
              </a:ext>
            </a:extLst>
          </p:cNvPr>
          <p:cNvGrpSpPr/>
          <p:nvPr/>
        </p:nvGrpSpPr>
        <p:grpSpPr>
          <a:xfrm>
            <a:off x="11103768" y="260648"/>
            <a:ext cx="1383219" cy="250742"/>
            <a:chOff x="10810537" y="177007"/>
            <a:chExt cx="1383219" cy="250742"/>
          </a:xfrm>
        </p:grpSpPr>
        <p:grpSp>
          <p:nvGrpSpPr>
            <p:cNvPr id="24" name="Grupp 23">
              <a:extLst>
                <a:ext uri="{FF2B5EF4-FFF2-40B4-BE49-F238E27FC236}">
                  <a16:creationId xmlns:a16="http://schemas.microsoft.com/office/drawing/2014/main" id="{4685E592-E76A-1240-B502-4E9BC10654DC}"/>
                </a:ext>
              </a:extLst>
            </p:cNvPr>
            <p:cNvGrpSpPr/>
            <p:nvPr/>
          </p:nvGrpSpPr>
          <p:grpSpPr>
            <a:xfrm>
              <a:off x="11444896" y="177007"/>
              <a:ext cx="250742" cy="250742"/>
              <a:chOff x="487676" y="5291665"/>
              <a:chExt cx="356496" cy="356496"/>
            </a:xfrm>
          </p:grpSpPr>
          <p:cxnSp>
            <p:nvCxnSpPr>
              <p:cNvPr id="27" name="Rak pil 26">
                <a:extLst>
                  <a:ext uri="{FF2B5EF4-FFF2-40B4-BE49-F238E27FC236}">
                    <a16:creationId xmlns:a16="http://schemas.microsoft.com/office/drawing/2014/main" id="{8ADD9219-9680-A048-B89A-7039C70927AD}"/>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28" name="Ellips 27">
                <a:extLst>
                  <a:ext uri="{FF2B5EF4-FFF2-40B4-BE49-F238E27FC236}">
                    <a16:creationId xmlns:a16="http://schemas.microsoft.com/office/drawing/2014/main" id="{2ED0ADA1-FF5E-8E4C-B481-CB890EDFB4D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5" name="Rubrik 3">
              <a:extLst>
                <a:ext uri="{FF2B5EF4-FFF2-40B4-BE49-F238E27FC236}">
                  <a16:creationId xmlns:a16="http://schemas.microsoft.com/office/drawing/2014/main" id="{34BFBE7A-BBDB-D44F-B650-4DB8D037DE7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grpSp>
      <p:sp>
        <p:nvSpPr>
          <p:cNvPr id="30" name="Rektangel 29" descr="Länk tillbaka till Informationssida">
            <a:hlinkClick r:id="rId3" action="ppaction://hlinksldjump"/>
            <a:extLst>
              <a:ext uri="{FF2B5EF4-FFF2-40B4-BE49-F238E27FC236}">
                <a16:creationId xmlns:a16="http://schemas.microsoft.com/office/drawing/2014/main" id="{197C8662-4A92-BB4B-91A6-AB24A04A0718}"/>
              </a:ext>
              <a:ext uri="{C183D7F6-B498-43B3-948B-1728B52AA6E4}">
                <adec:decorative xmlns:adec="http://schemas.microsoft.com/office/drawing/2017/decorative" val="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22" name="Grupp 121">
            <a:extLst>
              <a:ext uri="{FF2B5EF4-FFF2-40B4-BE49-F238E27FC236}">
                <a16:creationId xmlns:a16="http://schemas.microsoft.com/office/drawing/2014/main" id="{F60594E7-889A-A940-8D15-9B634FEA61BA}"/>
              </a:ext>
            </a:extLst>
          </p:cNvPr>
          <p:cNvGrpSpPr/>
          <p:nvPr/>
        </p:nvGrpSpPr>
        <p:grpSpPr>
          <a:xfrm>
            <a:off x="7832034" y="628154"/>
            <a:ext cx="3543064" cy="4775952"/>
            <a:chOff x="7737194" y="671483"/>
            <a:chExt cx="4145787" cy="5588406"/>
          </a:xfrm>
        </p:grpSpPr>
        <p:grpSp>
          <p:nvGrpSpPr>
            <p:cNvPr id="123" name="Group 4">
              <a:extLst>
                <a:ext uri="{FF2B5EF4-FFF2-40B4-BE49-F238E27FC236}">
                  <a16:creationId xmlns:a16="http://schemas.microsoft.com/office/drawing/2014/main" id="{CBA8BCF9-DFC4-4C48-8FB3-B15CCB37E186}"/>
                </a:ext>
              </a:extLst>
            </p:cNvPr>
            <p:cNvGrpSpPr>
              <a:grpSpLocks noChangeAspect="1"/>
            </p:cNvGrpSpPr>
            <p:nvPr/>
          </p:nvGrpSpPr>
          <p:grpSpPr bwMode="auto">
            <a:xfrm>
              <a:off x="8652261" y="671483"/>
              <a:ext cx="2319435" cy="5329765"/>
              <a:chOff x="2900" y="0"/>
              <a:chExt cx="1880" cy="4320"/>
            </a:xfrm>
          </p:grpSpPr>
          <p:sp>
            <p:nvSpPr>
              <p:cNvPr id="170" name="AutoShape 3">
                <a:extLst>
                  <a:ext uri="{FF2B5EF4-FFF2-40B4-BE49-F238E27FC236}">
                    <a16:creationId xmlns:a16="http://schemas.microsoft.com/office/drawing/2014/main" id="{2E973991-4AB0-6F41-96F4-FBFC7BF08096}"/>
                  </a:ext>
                </a:extLst>
              </p:cNvPr>
              <p:cNvSpPr>
                <a:spLocks noChangeAspect="1" noChangeArrowheads="1" noTextEdit="1"/>
              </p:cNvSpPr>
              <p:nvPr/>
            </p:nvSpPr>
            <p:spPr bwMode="auto">
              <a:xfrm>
                <a:off x="2900" y="0"/>
                <a:ext cx="1880"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1" name="Freeform 5">
                <a:extLst>
                  <a:ext uri="{FF2B5EF4-FFF2-40B4-BE49-F238E27FC236}">
                    <a16:creationId xmlns:a16="http://schemas.microsoft.com/office/drawing/2014/main" id="{E0A44D7C-6B36-6447-A65B-E0C944521698}"/>
                  </a:ext>
                </a:extLst>
              </p:cNvPr>
              <p:cNvSpPr>
                <a:spLocks/>
              </p:cNvSpPr>
              <p:nvPr/>
            </p:nvSpPr>
            <p:spPr bwMode="auto">
              <a:xfrm>
                <a:off x="3103" y="4026"/>
                <a:ext cx="314" cy="293"/>
              </a:xfrm>
              <a:custGeom>
                <a:avLst/>
                <a:gdLst>
                  <a:gd name="T0" fmla="*/ 284 w 314"/>
                  <a:gd name="T1" fmla="*/ 1 h 293"/>
                  <a:gd name="T2" fmla="*/ 233 w 314"/>
                  <a:gd name="T3" fmla="*/ 0 h 293"/>
                  <a:gd name="T4" fmla="*/ 176 w 314"/>
                  <a:gd name="T5" fmla="*/ 21 h 293"/>
                  <a:gd name="T6" fmla="*/ 133 w 314"/>
                  <a:gd name="T7" fmla="*/ 17 h 293"/>
                  <a:gd name="T8" fmla="*/ 98 w 314"/>
                  <a:gd name="T9" fmla="*/ 38 h 293"/>
                  <a:gd name="T10" fmla="*/ 63 w 314"/>
                  <a:gd name="T11" fmla="*/ 9 h 293"/>
                  <a:gd name="T12" fmla="*/ 31 w 314"/>
                  <a:gd name="T13" fmla="*/ 14 h 293"/>
                  <a:gd name="T14" fmla="*/ 43 w 314"/>
                  <a:gd name="T15" fmla="*/ 57 h 293"/>
                  <a:gd name="T16" fmla="*/ 0 w 314"/>
                  <a:gd name="T17" fmla="*/ 61 h 293"/>
                  <a:gd name="T18" fmla="*/ 74 w 314"/>
                  <a:gd name="T19" fmla="*/ 213 h 293"/>
                  <a:gd name="T20" fmla="*/ 54 w 314"/>
                  <a:gd name="T21" fmla="*/ 256 h 293"/>
                  <a:gd name="T22" fmla="*/ 96 w 314"/>
                  <a:gd name="T23" fmla="*/ 293 h 293"/>
                  <a:gd name="T24" fmla="*/ 176 w 314"/>
                  <a:gd name="T25" fmla="*/ 279 h 293"/>
                  <a:gd name="T26" fmla="*/ 236 w 314"/>
                  <a:gd name="T27" fmla="*/ 293 h 293"/>
                  <a:gd name="T28" fmla="*/ 272 w 314"/>
                  <a:gd name="T29" fmla="*/ 250 h 293"/>
                  <a:gd name="T30" fmla="*/ 247 w 314"/>
                  <a:gd name="T31" fmla="*/ 204 h 293"/>
                  <a:gd name="T32" fmla="*/ 267 w 314"/>
                  <a:gd name="T33" fmla="*/ 142 h 293"/>
                  <a:gd name="T34" fmla="*/ 314 w 314"/>
                  <a:gd name="T35" fmla="*/ 129 h 293"/>
                  <a:gd name="T36" fmla="*/ 314 w 314"/>
                  <a:gd name="T37" fmla="*/ 90 h 293"/>
                  <a:gd name="T38" fmla="*/ 272 w 314"/>
                  <a:gd name="T39" fmla="*/ 50 h 293"/>
                  <a:gd name="T40" fmla="*/ 284 w 314"/>
                  <a:gd name="T41" fmla="*/ 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293">
                    <a:moveTo>
                      <a:pt x="284" y="1"/>
                    </a:moveTo>
                    <a:lnTo>
                      <a:pt x="233" y="0"/>
                    </a:lnTo>
                    <a:lnTo>
                      <a:pt x="176" y="21"/>
                    </a:lnTo>
                    <a:lnTo>
                      <a:pt x="133" y="17"/>
                    </a:lnTo>
                    <a:lnTo>
                      <a:pt x="98" y="38"/>
                    </a:lnTo>
                    <a:lnTo>
                      <a:pt x="63" y="9"/>
                    </a:lnTo>
                    <a:lnTo>
                      <a:pt x="31" y="14"/>
                    </a:lnTo>
                    <a:lnTo>
                      <a:pt x="43" y="57"/>
                    </a:lnTo>
                    <a:lnTo>
                      <a:pt x="0" y="61"/>
                    </a:lnTo>
                    <a:lnTo>
                      <a:pt x="74" y="213"/>
                    </a:lnTo>
                    <a:lnTo>
                      <a:pt x="54" y="256"/>
                    </a:lnTo>
                    <a:lnTo>
                      <a:pt x="96" y="293"/>
                    </a:lnTo>
                    <a:lnTo>
                      <a:pt x="176" y="279"/>
                    </a:lnTo>
                    <a:lnTo>
                      <a:pt x="236" y="293"/>
                    </a:lnTo>
                    <a:lnTo>
                      <a:pt x="272" y="250"/>
                    </a:lnTo>
                    <a:lnTo>
                      <a:pt x="247" y="204"/>
                    </a:lnTo>
                    <a:lnTo>
                      <a:pt x="267" y="142"/>
                    </a:lnTo>
                    <a:lnTo>
                      <a:pt x="314" y="129"/>
                    </a:lnTo>
                    <a:lnTo>
                      <a:pt x="314" y="90"/>
                    </a:lnTo>
                    <a:lnTo>
                      <a:pt x="272" y="50"/>
                    </a:lnTo>
                    <a:lnTo>
                      <a:pt x="284" y="1"/>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6">
                <a:extLst>
                  <a:ext uri="{FF2B5EF4-FFF2-40B4-BE49-F238E27FC236}">
                    <a16:creationId xmlns:a16="http://schemas.microsoft.com/office/drawing/2014/main" id="{3684886F-4AAF-294C-B4BD-FDC88941EFD1}"/>
                  </a:ext>
                </a:extLst>
              </p:cNvPr>
              <p:cNvSpPr>
                <a:spLocks/>
              </p:cNvSpPr>
              <p:nvPr/>
            </p:nvSpPr>
            <p:spPr bwMode="auto">
              <a:xfrm>
                <a:off x="3048" y="2406"/>
                <a:ext cx="664" cy="710"/>
              </a:xfrm>
              <a:custGeom>
                <a:avLst/>
                <a:gdLst>
                  <a:gd name="T0" fmla="*/ 236 w 664"/>
                  <a:gd name="T1" fmla="*/ 564 h 710"/>
                  <a:gd name="T2" fmla="*/ 251 w 664"/>
                  <a:gd name="T3" fmla="*/ 606 h 710"/>
                  <a:gd name="T4" fmla="*/ 301 w 664"/>
                  <a:gd name="T5" fmla="*/ 606 h 710"/>
                  <a:gd name="T6" fmla="*/ 330 w 664"/>
                  <a:gd name="T7" fmla="*/ 660 h 710"/>
                  <a:gd name="T8" fmla="*/ 374 w 664"/>
                  <a:gd name="T9" fmla="*/ 660 h 710"/>
                  <a:gd name="T10" fmla="*/ 392 w 664"/>
                  <a:gd name="T11" fmla="*/ 641 h 710"/>
                  <a:gd name="T12" fmla="*/ 447 w 664"/>
                  <a:gd name="T13" fmla="*/ 664 h 710"/>
                  <a:gd name="T14" fmla="*/ 472 w 664"/>
                  <a:gd name="T15" fmla="*/ 710 h 710"/>
                  <a:gd name="T16" fmla="*/ 513 w 664"/>
                  <a:gd name="T17" fmla="*/ 677 h 710"/>
                  <a:gd name="T18" fmla="*/ 524 w 664"/>
                  <a:gd name="T19" fmla="*/ 618 h 710"/>
                  <a:gd name="T20" fmla="*/ 591 w 664"/>
                  <a:gd name="T21" fmla="*/ 634 h 710"/>
                  <a:gd name="T22" fmla="*/ 658 w 664"/>
                  <a:gd name="T23" fmla="*/ 610 h 710"/>
                  <a:gd name="T24" fmla="*/ 664 w 664"/>
                  <a:gd name="T25" fmla="*/ 600 h 710"/>
                  <a:gd name="T26" fmla="*/ 579 w 664"/>
                  <a:gd name="T27" fmla="*/ 493 h 710"/>
                  <a:gd name="T28" fmla="*/ 616 w 664"/>
                  <a:gd name="T29" fmla="*/ 449 h 710"/>
                  <a:gd name="T30" fmla="*/ 569 w 664"/>
                  <a:gd name="T31" fmla="*/ 367 h 710"/>
                  <a:gd name="T32" fmla="*/ 524 w 664"/>
                  <a:gd name="T33" fmla="*/ 345 h 710"/>
                  <a:gd name="T34" fmla="*/ 442 w 664"/>
                  <a:gd name="T35" fmla="*/ 200 h 710"/>
                  <a:gd name="T36" fmla="*/ 414 w 664"/>
                  <a:gd name="T37" fmla="*/ 222 h 710"/>
                  <a:gd name="T38" fmla="*/ 368 w 664"/>
                  <a:gd name="T39" fmla="*/ 220 h 710"/>
                  <a:gd name="T40" fmla="*/ 368 w 664"/>
                  <a:gd name="T41" fmla="*/ 196 h 710"/>
                  <a:gd name="T42" fmla="*/ 334 w 664"/>
                  <a:gd name="T43" fmla="*/ 186 h 710"/>
                  <a:gd name="T44" fmla="*/ 203 w 664"/>
                  <a:gd name="T45" fmla="*/ 172 h 710"/>
                  <a:gd name="T46" fmla="*/ 165 w 664"/>
                  <a:gd name="T47" fmla="*/ 94 h 710"/>
                  <a:gd name="T48" fmla="*/ 173 w 664"/>
                  <a:gd name="T49" fmla="*/ 61 h 710"/>
                  <a:gd name="T50" fmla="*/ 140 w 664"/>
                  <a:gd name="T51" fmla="*/ 51 h 710"/>
                  <a:gd name="T52" fmla="*/ 99 w 664"/>
                  <a:gd name="T53" fmla="*/ 2 h 710"/>
                  <a:gd name="T54" fmla="*/ 23 w 664"/>
                  <a:gd name="T55" fmla="*/ 0 h 710"/>
                  <a:gd name="T56" fmla="*/ 0 w 664"/>
                  <a:gd name="T57" fmla="*/ 160 h 710"/>
                  <a:gd name="T58" fmla="*/ 32 w 664"/>
                  <a:gd name="T59" fmla="*/ 195 h 710"/>
                  <a:gd name="T60" fmla="*/ 67 w 664"/>
                  <a:gd name="T61" fmla="*/ 205 h 710"/>
                  <a:gd name="T62" fmla="*/ 107 w 664"/>
                  <a:gd name="T63" fmla="*/ 271 h 710"/>
                  <a:gd name="T64" fmla="*/ 84 w 664"/>
                  <a:gd name="T65" fmla="*/ 349 h 710"/>
                  <a:gd name="T66" fmla="*/ 207 w 664"/>
                  <a:gd name="T67" fmla="*/ 546 h 710"/>
                  <a:gd name="T68" fmla="*/ 236 w 664"/>
                  <a:gd name="T69" fmla="*/ 56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4" h="710">
                    <a:moveTo>
                      <a:pt x="236" y="564"/>
                    </a:moveTo>
                    <a:lnTo>
                      <a:pt x="251" y="606"/>
                    </a:lnTo>
                    <a:lnTo>
                      <a:pt x="301" y="606"/>
                    </a:lnTo>
                    <a:lnTo>
                      <a:pt x="330" y="660"/>
                    </a:lnTo>
                    <a:lnTo>
                      <a:pt x="374" y="660"/>
                    </a:lnTo>
                    <a:lnTo>
                      <a:pt x="392" y="641"/>
                    </a:lnTo>
                    <a:lnTo>
                      <a:pt x="447" y="664"/>
                    </a:lnTo>
                    <a:lnTo>
                      <a:pt x="472" y="710"/>
                    </a:lnTo>
                    <a:lnTo>
                      <a:pt x="513" y="677"/>
                    </a:lnTo>
                    <a:lnTo>
                      <a:pt x="524" y="618"/>
                    </a:lnTo>
                    <a:lnTo>
                      <a:pt x="591" y="634"/>
                    </a:lnTo>
                    <a:lnTo>
                      <a:pt x="658" y="610"/>
                    </a:lnTo>
                    <a:lnTo>
                      <a:pt x="664" y="600"/>
                    </a:lnTo>
                    <a:lnTo>
                      <a:pt x="579" y="493"/>
                    </a:lnTo>
                    <a:lnTo>
                      <a:pt x="616" y="449"/>
                    </a:lnTo>
                    <a:lnTo>
                      <a:pt x="569" y="367"/>
                    </a:lnTo>
                    <a:lnTo>
                      <a:pt x="524" y="345"/>
                    </a:lnTo>
                    <a:lnTo>
                      <a:pt x="442" y="200"/>
                    </a:lnTo>
                    <a:lnTo>
                      <a:pt x="414" y="222"/>
                    </a:lnTo>
                    <a:lnTo>
                      <a:pt x="368" y="220"/>
                    </a:lnTo>
                    <a:lnTo>
                      <a:pt x="368" y="196"/>
                    </a:lnTo>
                    <a:lnTo>
                      <a:pt x="334" y="186"/>
                    </a:lnTo>
                    <a:lnTo>
                      <a:pt x="203" y="172"/>
                    </a:lnTo>
                    <a:lnTo>
                      <a:pt x="165" y="94"/>
                    </a:lnTo>
                    <a:lnTo>
                      <a:pt x="173" y="61"/>
                    </a:lnTo>
                    <a:lnTo>
                      <a:pt x="140" y="51"/>
                    </a:lnTo>
                    <a:lnTo>
                      <a:pt x="99" y="2"/>
                    </a:lnTo>
                    <a:lnTo>
                      <a:pt x="23" y="0"/>
                    </a:lnTo>
                    <a:lnTo>
                      <a:pt x="0" y="160"/>
                    </a:lnTo>
                    <a:lnTo>
                      <a:pt x="32" y="195"/>
                    </a:lnTo>
                    <a:lnTo>
                      <a:pt x="67" y="205"/>
                    </a:lnTo>
                    <a:lnTo>
                      <a:pt x="107" y="271"/>
                    </a:lnTo>
                    <a:lnTo>
                      <a:pt x="84" y="349"/>
                    </a:lnTo>
                    <a:lnTo>
                      <a:pt x="207" y="546"/>
                    </a:lnTo>
                    <a:lnTo>
                      <a:pt x="236" y="56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7">
                <a:extLst>
                  <a:ext uri="{FF2B5EF4-FFF2-40B4-BE49-F238E27FC236}">
                    <a16:creationId xmlns:a16="http://schemas.microsoft.com/office/drawing/2014/main" id="{B5774802-1357-4D4B-A816-57E311180465}"/>
                  </a:ext>
                </a:extLst>
              </p:cNvPr>
              <p:cNvSpPr>
                <a:spLocks/>
              </p:cNvSpPr>
              <p:nvPr/>
            </p:nvSpPr>
            <p:spPr bwMode="auto">
              <a:xfrm>
                <a:off x="2903" y="3292"/>
                <a:ext cx="527" cy="555"/>
              </a:xfrm>
              <a:custGeom>
                <a:avLst/>
                <a:gdLst>
                  <a:gd name="T0" fmla="*/ 188 w 527"/>
                  <a:gd name="T1" fmla="*/ 522 h 555"/>
                  <a:gd name="T2" fmla="*/ 228 w 527"/>
                  <a:gd name="T3" fmla="*/ 508 h 555"/>
                  <a:gd name="T4" fmla="*/ 280 w 527"/>
                  <a:gd name="T5" fmla="*/ 555 h 555"/>
                  <a:gd name="T6" fmla="*/ 364 w 527"/>
                  <a:gd name="T7" fmla="*/ 455 h 555"/>
                  <a:gd name="T8" fmla="*/ 396 w 527"/>
                  <a:gd name="T9" fmla="*/ 332 h 555"/>
                  <a:gd name="T10" fmla="*/ 475 w 527"/>
                  <a:gd name="T11" fmla="*/ 287 h 555"/>
                  <a:gd name="T12" fmla="*/ 527 w 527"/>
                  <a:gd name="T13" fmla="*/ 160 h 555"/>
                  <a:gd name="T14" fmla="*/ 504 w 527"/>
                  <a:gd name="T15" fmla="*/ 126 h 555"/>
                  <a:gd name="T16" fmla="*/ 487 w 527"/>
                  <a:gd name="T17" fmla="*/ 139 h 555"/>
                  <a:gd name="T18" fmla="*/ 455 w 527"/>
                  <a:gd name="T19" fmla="*/ 54 h 555"/>
                  <a:gd name="T20" fmla="*/ 345 w 527"/>
                  <a:gd name="T21" fmla="*/ 49 h 555"/>
                  <a:gd name="T22" fmla="*/ 317 w 527"/>
                  <a:gd name="T23" fmla="*/ 144 h 555"/>
                  <a:gd name="T24" fmla="*/ 248 w 527"/>
                  <a:gd name="T25" fmla="*/ 90 h 555"/>
                  <a:gd name="T26" fmla="*/ 228 w 527"/>
                  <a:gd name="T27" fmla="*/ 18 h 555"/>
                  <a:gd name="T28" fmla="*/ 101 w 527"/>
                  <a:gd name="T29" fmla="*/ 0 h 555"/>
                  <a:gd name="T30" fmla="*/ 77 w 527"/>
                  <a:gd name="T31" fmla="*/ 81 h 555"/>
                  <a:gd name="T32" fmla="*/ 51 w 527"/>
                  <a:gd name="T33" fmla="*/ 85 h 555"/>
                  <a:gd name="T34" fmla="*/ 27 w 527"/>
                  <a:gd name="T35" fmla="*/ 33 h 555"/>
                  <a:gd name="T36" fmla="*/ 0 w 527"/>
                  <a:gd name="T37" fmla="*/ 50 h 555"/>
                  <a:gd name="T38" fmla="*/ 29 w 527"/>
                  <a:gd name="T39" fmla="*/ 241 h 555"/>
                  <a:gd name="T40" fmla="*/ 115 w 527"/>
                  <a:gd name="T41" fmla="*/ 453 h 555"/>
                  <a:gd name="T42" fmla="*/ 168 w 527"/>
                  <a:gd name="T43" fmla="*/ 448 h 555"/>
                  <a:gd name="T44" fmla="*/ 188 w 527"/>
                  <a:gd name="T45" fmla="*/ 52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7" h="555">
                    <a:moveTo>
                      <a:pt x="188" y="522"/>
                    </a:moveTo>
                    <a:lnTo>
                      <a:pt x="228" y="508"/>
                    </a:lnTo>
                    <a:lnTo>
                      <a:pt x="280" y="555"/>
                    </a:lnTo>
                    <a:lnTo>
                      <a:pt x="364" y="455"/>
                    </a:lnTo>
                    <a:lnTo>
                      <a:pt x="396" y="332"/>
                    </a:lnTo>
                    <a:lnTo>
                      <a:pt x="475" y="287"/>
                    </a:lnTo>
                    <a:lnTo>
                      <a:pt x="527" y="160"/>
                    </a:lnTo>
                    <a:lnTo>
                      <a:pt x="504" y="126"/>
                    </a:lnTo>
                    <a:lnTo>
                      <a:pt x="487" y="139"/>
                    </a:lnTo>
                    <a:lnTo>
                      <a:pt x="455" y="54"/>
                    </a:lnTo>
                    <a:lnTo>
                      <a:pt x="345" y="49"/>
                    </a:lnTo>
                    <a:lnTo>
                      <a:pt x="317" y="144"/>
                    </a:lnTo>
                    <a:lnTo>
                      <a:pt x="248" y="90"/>
                    </a:lnTo>
                    <a:lnTo>
                      <a:pt x="228" y="18"/>
                    </a:lnTo>
                    <a:lnTo>
                      <a:pt x="101" y="0"/>
                    </a:lnTo>
                    <a:lnTo>
                      <a:pt x="77" y="81"/>
                    </a:lnTo>
                    <a:lnTo>
                      <a:pt x="51" y="85"/>
                    </a:lnTo>
                    <a:lnTo>
                      <a:pt x="27" y="33"/>
                    </a:lnTo>
                    <a:lnTo>
                      <a:pt x="0" y="50"/>
                    </a:lnTo>
                    <a:lnTo>
                      <a:pt x="29" y="241"/>
                    </a:lnTo>
                    <a:lnTo>
                      <a:pt x="115" y="453"/>
                    </a:lnTo>
                    <a:lnTo>
                      <a:pt x="168" y="448"/>
                    </a:lnTo>
                    <a:lnTo>
                      <a:pt x="188" y="522"/>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8">
                <a:extLst>
                  <a:ext uri="{FF2B5EF4-FFF2-40B4-BE49-F238E27FC236}">
                    <a16:creationId xmlns:a16="http://schemas.microsoft.com/office/drawing/2014/main" id="{12DBA834-682A-EE47-9BC7-D5B052373983}"/>
                  </a:ext>
                </a:extLst>
              </p:cNvPr>
              <p:cNvSpPr>
                <a:spLocks/>
              </p:cNvSpPr>
              <p:nvPr/>
            </p:nvSpPr>
            <p:spPr bwMode="auto">
              <a:xfrm>
                <a:off x="3030" y="1463"/>
                <a:ext cx="720" cy="1129"/>
              </a:xfrm>
              <a:custGeom>
                <a:avLst/>
                <a:gdLst>
                  <a:gd name="T0" fmla="*/ 158 w 720"/>
                  <a:gd name="T1" fmla="*/ 994 h 1129"/>
                  <a:gd name="T2" fmla="*/ 191 w 720"/>
                  <a:gd name="T3" fmla="*/ 1004 h 1129"/>
                  <a:gd name="T4" fmla="*/ 183 w 720"/>
                  <a:gd name="T5" fmla="*/ 1037 h 1129"/>
                  <a:gd name="T6" fmla="*/ 221 w 720"/>
                  <a:gd name="T7" fmla="*/ 1115 h 1129"/>
                  <a:gd name="T8" fmla="*/ 352 w 720"/>
                  <a:gd name="T9" fmla="*/ 1129 h 1129"/>
                  <a:gd name="T10" fmla="*/ 377 w 720"/>
                  <a:gd name="T11" fmla="*/ 1059 h 1129"/>
                  <a:gd name="T12" fmla="*/ 430 w 720"/>
                  <a:gd name="T13" fmla="*/ 1051 h 1129"/>
                  <a:gd name="T14" fmla="*/ 450 w 720"/>
                  <a:gd name="T15" fmla="*/ 1016 h 1129"/>
                  <a:gd name="T16" fmla="*/ 498 w 720"/>
                  <a:gd name="T17" fmla="*/ 978 h 1129"/>
                  <a:gd name="T18" fmla="*/ 480 w 720"/>
                  <a:gd name="T19" fmla="*/ 938 h 1129"/>
                  <a:gd name="T20" fmla="*/ 447 w 720"/>
                  <a:gd name="T21" fmla="*/ 929 h 1129"/>
                  <a:gd name="T22" fmla="*/ 410 w 720"/>
                  <a:gd name="T23" fmla="*/ 903 h 1129"/>
                  <a:gd name="T24" fmla="*/ 401 w 720"/>
                  <a:gd name="T25" fmla="*/ 833 h 1129"/>
                  <a:gd name="T26" fmla="*/ 479 w 720"/>
                  <a:gd name="T27" fmla="*/ 823 h 1129"/>
                  <a:gd name="T28" fmla="*/ 547 w 720"/>
                  <a:gd name="T29" fmla="*/ 802 h 1129"/>
                  <a:gd name="T30" fmla="*/ 631 w 720"/>
                  <a:gd name="T31" fmla="*/ 793 h 1129"/>
                  <a:gd name="T32" fmla="*/ 657 w 720"/>
                  <a:gd name="T33" fmla="*/ 742 h 1129"/>
                  <a:gd name="T34" fmla="*/ 720 w 720"/>
                  <a:gd name="T35" fmla="*/ 716 h 1129"/>
                  <a:gd name="T36" fmla="*/ 605 w 720"/>
                  <a:gd name="T37" fmla="*/ 587 h 1129"/>
                  <a:gd name="T38" fmla="*/ 559 w 720"/>
                  <a:gd name="T39" fmla="*/ 490 h 1129"/>
                  <a:gd name="T40" fmla="*/ 666 w 720"/>
                  <a:gd name="T41" fmla="*/ 470 h 1129"/>
                  <a:gd name="T42" fmla="*/ 683 w 720"/>
                  <a:gd name="T43" fmla="*/ 368 h 1129"/>
                  <a:gd name="T44" fmla="*/ 527 w 720"/>
                  <a:gd name="T45" fmla="*/ 233 h 1129"/>
                  <a:gd name="T46" fmla="*/ 429 w 720"/>
                  <a:gd name="T47" fmla="*/ 95 h 1129"/>
                  <a:gd name="T48" fmla="*/ 338 w 720"/>
                  <a:gd name="T49" fmla="*/ 0 h 1129"/>
                  <a:gd name="T50" fmla="*/ 245 w 720"/>
                  <a:gd name="T51" fmla="*/ 177 h 1129"/>
                  <a:gd name="T52" fmla="*/ 309 w 720"/>
                  <a:gd name="T53" fmla="*/ 233 h 1129"/>
                  <a:gd name="T54" fmla="*/ 312 w 720"/>
                  <a:gd name="T55" fmla="*/ 329 h 1129"/>
                  <a:gd name="T56" fmla="*/ 281 w 720"/>
                  <a:gd name="T57" fmla="*/ 377 h 1129"/>
                  <a:gd name="T58" fmla="*/ 177 w 720"/>
                  <a:gd name="T59" fmla="*/ 346 h 1129"/>
                  <a:gd name="T60" fmla="*/ 125 w 720"/>
                  <a:gd name="T61" fmla="*/ 371 h 1129"/>
                  <a:gd name="T62" fmla="*/ 33 w 720"/>
                  <a:gd name="T63" fmla="*/ 492 h 1129"/>
                  <a:gd name="T64" fmla="*/ 27 w 720"/>
                  <a:gd name="T65" fmla="*/ 544 h 1129"/>
                  <a:gd name="T66" fmla="*/ 0 w 720"/>
                  <a:gd name="T67" fmla="*/ 613 h 1129"/>
                  <a:gd name="T68" fmla="*/ 33 w 720"/>
                  <a:gd name="T69" fmla="*/ 694 h 1129"/>
                  <a:gd name="T70" fmla="*/ 13 w 720"/>
                  <a:gd name="T71" fmla="*/ 813 h 1129"/>
                  <a:gd name="T72" fmla="*/ 41 w 720"/>
                  <a:gd name="T73" fmla="*/ 943 h 1129"/>
                  <a:gd name="T74" fmla="*/ 117 w 720"/>
                  <a:gd name="T75" fmla="*/ 945 h 1129"/>
                  <a:gd name="T76" fmla="*/ 158 w 720"/>
                  <a:gd name="T77" fmla="*/ 99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0" h="1129">
                    <a:moveTo>
                      <a:pt x="158" y="994"/>
                    </a:moveTo>
                    <a:lnTo>
                      <a:pt x="191" y="1004"/>
                    </a:lnTo>
                    <a:lnTo>
                      <a:pt x="183" y="1037"/>
                    </a:lnTo>
                    <a:lnTo>
                      <a:pt x="221" y="1115"/>
                    </a:lnTo>
                    <a:lnTo>
                      <a:pt x="352" y="1129"/>
                    </a:lnTo>
                    <a:lnTo>
                      <a:pt x="377" y="1059"/>
                    </a:lnTo>
                    <a:lnTo>
                      <a:pt x="430" y="1051"/>
                    </a:lnTo>
                    <a:lnTo>
                      <a:pt x="450" y="1016"/>
                    </a:lnTo>
                    <a:lnTo>
                      <a:pt x="498" y="978"/>
                    </a:lnTo>
                    <a:lnTo>
                      <a:pt x="480" y="938"/>
                    </a:lnTo>
                    <a:lnTo>
                      <a:pt x="447" y="929"/>
                    </a:lnTo>
                    <a:lnTo>
                      <a:pt x="410" y="903"/>
                    </a:lnTo>
                    <a:lnTo>
                      <a:pt x="401" y="833"/>
                    </a:lnTo>
                    <a:lnTo>
                      <a:pt x="479" y="823"/>
                    </a:lnTo>
                    <a:lnTo>
                      <a:pt x="547" y="802"/>
                    </a:lnTo>
                    <a:lnTo>
                      <a:pt x="631" y="793"/>
                    </a:lnTo>
                    <a:lnTo>
                      <a:pt x="657" y="742"/>
                    </a:lnTo>
                    <a:lnTo>
                      <a:pt x="720" y="716"/>
                    </a:lnTo>
                    <a:lnTo>
                      <a:pt x="605" y="587"/>
                    </a:lnTo>
                    <a:lnTo>
                      <a:pt x="559" y="490"/>
                    </a:lnTo>
                    <a:lnTo>
                      <a:pt x="666" y="470"/>
                    </a:lnTo>
                    <a:lnTo>
                      <a:pt x="683" y="368"/>
                    </a:lnTo>
                    <a:lnTo>
                      <a:pt x="527" y="233"/>
                    </a:lnTo>
                    <a:lnTo>
                      <a:pt x="429" y="95"/>
                    </a:lnTo>
                    <a:lnTo>
                      <a:pt x="338" y="0"/>
                    </a:lnTo>
                    <a:lnTo>
                      <a:pt x="245" y="177"/>
                    </a:lnTo>
                    <a:lnTo>
                      <a:pt x="309" y="233"/>
                    </a:lnTo>
                    <a:lnTo>
                      <a:pt x="312" y="329"/>
                    </a:lnTo>
                    <a:lnTo>
                      <a:pt x="281" y="377"/>
                    </a:lnTo>
                    <a:lnTo>
                      <a:pt x="177" y="346"/>
                    </a:lnTo>
                    <a:lnTo>
                      <a:pt x="125" y="371"/>
                    </a:lnTo>
                    <a:lnTo>
                      <a:pt x="33" y="492"/>
                    </a:lnTo>
                    <a:lnTo>
                      <a:pt x="27" y="544"/>
                    </a:lnTo>
                    <a:lnTo>
                      <a:pt x="0" y="613"/>
                    </a:lnTo>
                    <a:lnTo>
                      <a:pt x="33" y="694"/>
                    </a:lnTo>
                    <a:lnTo>
                      <a:pt x="13" y="813"/>
                    </a:lnTo>
                    <a:lnTo>
                      <a:pt x="41" y="943"/>
                    </a:lnTo>
                    <a:lnTo>
                      <a:pt x="117" y="945"/>
                    </a:lnTo>
                    <a:lnTo>
                      <a:pt x="158" y="99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9">
                <a:extLst>
                  <a:ext uri="{FF2B5EF4-FFF2-40B4-BE49-F238E27FC236}">
                    <a16:creationId xmlns:a16="http://schemas.microsoft.com/office/drawing/2014/main" id="{054D1BBC-FB81-144D-88AA-24B2F20AE687}"/>
                  </a:ext>
                </a:extLst>
              </p:cNvPr>
              <p:cNvSpPr>
                <a:spLocks/>
              </p:cNvSpPr>
              <p:nvPr/>
            </p:nvSpPr>
            <p:spPr bwMode="auto">
              <a:xfrm>
                <a:off x="3018" y="3740"/>
                <a:ext cx="251" cy="324"/>
              </a:xfrm>
              <a:custGeom>
                <a:avLst/>
                <a:gdLst>
                  <a:gd name="T0" fmla="*/ 218 w 251"/>
                  <a:gd name="T1" fmla="*/ 303 h 324"/>
                  <a:gd name="T2" fmla="*/ 197 w 251"/>
                  <a:gd name="T3" fmla="*/ 200 h 324"/>
                  <a:gd name="T4" fmla="*/ 246 w 251"/>
                  <a:gd name="T5" fmla="*/ 177 h 324"/>
                  <a:gd name="T6" fmla="*/ 251 w 251"/>
                  <a:gd name="T7" fmla="*/ 146 h 324"/>
                  <a:gd name="T8" fmla="*/ 205 w 251"/>
                  <a:gd name="T9" fmla="*/ 125 h 324"/>
                  <a:gd name="T10" fmla="*/ 172 w 251"/>
                  <a:gd name="T11" fmla="*/ 142 h 324"/>
                  <a:gd name="T12" fmla="*/ 165 w 251"/>
                  <a:gd name="T13" fmla="*/ 107 h 324"/>
                  <a:gd name="T14" fmla="*/ 113 w 251"/>
                  <a:gd name="T15" fmla="*/ 60 h 324"/>
                  <a:gd name="T16" fmla="*/ 73 w 251"/>
                  <a:gd name="T17" fmla="*/ 74 h 324"/>
                  <a:gd name="T18" fmla="*/ 53 w 251"/>
                  <a:gd name="T19" fmla="*/ 0 h 324"/>
                  <a:gd name="T20" fmla="*/ 0 w 251"/>
                  <a:gd name="T21" fmla="*/ 5 h 324"/>
                  <a:gd name="T22" fmla="*/ 0 w 251"/>
                  <a:gd name="T23" fmla="*/ 43 h 324"/>
                  <a:gd name="T24" fmla="*/ 27 w 251"/>
                  <a:gd name="T25" fmla="*/ 74 h 324"/>
                  <a:gd name="T26" fmla="*/ 64 w 251"/>
                  <a:gd name="T27" fmla="*/ 171 h 324"/>
                  <a:gd name="T28" fmla="*/ 148 w 251"/>
                  <a:gd name="T29" fmla="*/ 295 h 324"/>
                  <a:gd name="T30" fmla="*/ 183 w 251"/>
                  <a:gd name="T31" fmla="*/ 324 h 324"/>
                  <a:gd name="T32" fmla="*/ 218 w 251"/>
                  <a:gd name="T33" fmla="*/ 30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24">
                    <a:moveTo>
                      <a:pt x="218" y="303"/>
                    </a:moveTo>
                    <a:lnTo>
                      <a:pt x="197" y="200"/>
                    </a:lnTo>
                    <a:lnTo>
                      <a:pt x="246" y="177"/>
                    </a:lnTo>
                    <a:lnTo>
                      <a:pt x="251" y="146"/>
                    </a:lnTo>
                    <a:lnTo>
                      <a:pt x="205" y="125"/>
                    </a:lnTo>
                    <a:lnTo>
                      <a:pt x="172" y="142"/>
                    </a:lnTo>
                    <a:lnTo>
                      <a:pt x="165" y="107"/>
                    </a:lnTo>
                    <a:lnTo>
                      <a:pt x="113" y="60"/>
                    </a:lnTo>
                    <a:lnTo>
                      <a:pt x="73" y="74"/>
                    </a:lnTo>
                    <a:lnTo>
                      <a:pt x="53" y="0"/>
                    </a:lnTo>
                    <a:lnTo>
                      <a:pt x="0" y="5"/>
                    </a:lnTo>
                    <a:lnTo>
                      <a:pt x="0" y="43"/>
                    </a:lnTo>
                    <a:lnTo>
                      <a:pt x="27" y="74"/>
                    </a:lnTo>
                    <a:lnTo>
                      <a:pt x="64" y="171"/>
                    </a:lnTo>
                    <a:lnTo>
                      <a:pt x="148" y="295"/>
                    </a:lnTo>
                    <a:lnTo>
                      <a:pt x="183" y="324"/>
                    </a:lnTo>
                    <a:lnTo>
                      <a:pt x="218" y="303"/>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6" name="Freeform 10">
                <a:extLst>
                  <a:ext uri="{FF2B5EF4-FFF2-40B4-BE49-F238E27FC236}">
                    <a16:creationId xmlns:a16="http://schemas.microsoft.com/office/drawing/2014/main" id="{EF2C62EC-E259-FF4D-8429-7632135935D7}"/>
                  </a:ext>
                </a:extLst>
              </p:cNvPr>
              <p:cNvSpPr>
                <a:spLocks/>
              </p:cNvSpPr>
              <p:nvPr/>
            </p:nvSpPr>
            <p:spPr bwMode="auto">
              <a:xfrm>
                <a:off x="2991" y="2755"/>
                <a:ext cx="387" cy="681"/>
              </a:xfrm>
              <a:custGeom>
                <a:avLst/>
                <a:gdLst>
                  <a:gd name="T0" fmla="*/ 160 w 387"/>
                  <a:gd name="T1" fmla="*/ 627 h 681"/>
                  <a:gd name="T2" fmla="*/ 229 w 387"/>
                  <a:gd name="T3" fmla="*/ 681 h 681"/>
                  <a:gd name="T4" fmla="*/ 257 w 387"/>
                  <a:gd name="T5" fmla="*/ 586 h 681"/>
                  <a:gd name="T6" fmla="*/ 367 w 387"/>
                  <a:gd name="T7" fmla="*/ 591 h 681"/>
                  <a:gd name="T8" fmla="*/ 387 w 387"/>
                  <a:gd name="T9" fmla="*/ 455 h 681"/>
                  <a:gd name="T10" fmla="*/ 387 w 387"/>
                  <a:gd name="T11" fmla="*/ 311 h 681"/>
                  <a:gd name="T12" fmla="*/ 358 w 387"/>
                  <a:gd name="T13" fmla="*/ 257 h 681"/>
                  <a:gd name="T14" fmla="*/ 308 w 387"/>
                  <a:gd name="T15" fmla="*/ 257 h 681"/>
                  <a:gd name="T16" fmla="*/ 293 w 387"/>
                  <a:gd name="T17" fmla="*/ 215 h 681"/>
                  <a:gd name="T18" fmla="*/ 264 w 387"/>
                  <a:gd name="T19" fmla="*/ 197 h 681"/>
                  <a:gd name="T20" fmla="*/ 141 w 387"/>
                  <a:gd name="T21" fmla="*/ 0 h 681"/>
                  <a:gd name="T22" fmla="*/ 72 w 387"/>
                  <a:gd name="T23" fmla="*/ 32 h 681"/>
                  <a:gd name="T24" fmla="*/ 119 w 387"/>
                  <a:gd name="T25" fmla="*/ 159 h 681"/>
                  <a:gd name="T26" fmla="*/ 107 w 387"/>
                  <a:gd name="T27" fmla="*/ 293 h 681"/>
                  <a:gd name="T28" fmla="*/ 30 w 387"/>
                  <a:gd name="T29" fmla="*/ 384 h 681"/>
                  <a:gd name="T30" fmla="*/ 0 w 387"/>
                  <a:gd name="T31" fmla="*/ 420 h 681"/>
                  <a:gd name="T32" fmla="*/ 13 w 387"/>
                  <a:gd name="T33" fmla="*/ 537 h 681"/>
                  <a:gd name="T34" fmla="*/ 140 w 387"/>
                  <a:gd name="T35" fmla="*/ 555 h 681"/>
                  <a:gd name="T36" fmla="*/ 160 w 387"/>
                  <a:gd name="T37" fmla="*/ 6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7" h="681">
                    <a:moveTo>
                      <a:pt x="160" y="627"/>
                    </a:moveTo>
                    <a:lnTo>
                      <a:pt x="229" y="681"/>
                    </a:lnTo>
                    <a:lnTo>
                      <a:pt x="257" y="586"/>
                    </a:lnTo>
                    <a:lnTo>
                      <a:pt x="367" y="591"/>
                    </a:lnTo>
                    <a:lnTo>
                      <a:pt x="387" y="455"/>
                    </a:lnTo>
                    <a:lnTo>
                      <a:pt x="387" y="311"/>
                    </a:lnTo>
                    <a:lnTo>
                      <a:pt x="358" y="257"/>
                    </a:lnTo>
                    <a:lnTo>
                      <a:pt x="308" y="257"/>
                    </a:lnTo>
                    <a:lnTo>
                      <a:pt x="293" y="215"/>
                    </a:lnTo>
                    <a:lnTo>
                      <a:pt x="264" y="197"/>
                    </a:lnTo>
                    <a:lnTo>
                      <a:pt x="141" y="0"/>
                    </a:lnTo>
                    <a:lnTo>
                      <a:pt x="72" y="32"/>
                    </a:lnTo>
                    <a:lnTo>
                      <a:pt x="119" y="159"/>
                    </a:lnTo>
                    <a:lnTo>
                      <a:pt x="107" y="293"/>
                    </a:lnTo>
                    <a:lnTo>
                      <a:pt x="30" y="384"/>
                    </a:lnTo>
                    <a:lnTo>
                      <a:pt x="0" y="420"/>
                    </a:lnTo>
                    <a:lnTo>
                      <a:pt x="13" y="537"/>
                    </a:lnTo>
                    <a:lnTo>
                      <a:pt x="140" y="555"/>
                    </a:lnTo>
                    <a:lnTo>
                      <a:pt x="160" y="627"/>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7" name="Freeform 11">
                <a:extLst>
                  <a:ext uri="{FF2B5EF4-FFF2-40B4-BE49-F238E27FC236}">
                    <a16:creationId xmlns:a16="http://schemas.microsoft.com/office/drawing/2014/main" id="{1C52A633-5800-554F-9E95-E472670FC00E}"/>
                  </a:ext>
                </a:extLst>
              </p:cNvPr>
              <p:cNvSpPr>
                <a:spLocks/>
              </p:cNvSpPr>
              <p:nvPr/>
            </p:nvSpPr>
            <p:spPr bwMode="auto">
              <a:xfrm>
                <a:off x="3183" y="3579"/>
                <a:ext cx="371" cy="344"/>
              </a:xfrm>
              <a:custGeom>
                <a:avLst/>
                <a:gdLst>
                  <a:gd name="T0" fmla="*/ 84 w 371"/>
                  <a:gd name="T1" fmla="*/ 168 h 344"/>
                  <a:gd name="T2" fmla="*/ 0 w 371"/>
                  <a:gd name="T3" fmla="*/ 268 h 344"/>
                  <a:gd name="T4" fmla="*/ 7 w 371"/>
                  <a:gd name="T5" fmla="*/ 303 h 344"/>
                  <a:gd name="T6" fmla="*/ 40 w 371"/>
                  <a:gd name="T7" fmla="*/ 286 h 344"/>
                  <a:gd name="T8" fmla="*/ 86 w 371"/>
                  <a:gd name="T9" fmla="*/ 307 h 344"/>
                  <a:gd name="T10" fmla="*/ 144 w 371"/>
                  <a:gd name="T11" fmla="*/ 301 h 344"/>
                  <a:gd name="T12" fmla="*/ 176 w 371"/>
                  <a:gd name="T13" fmla="*/ 344 h 344"/>
                  <a:gd name="T14" fmla="*/ 190 w 371"/>
                  <a:gd name="T15" fmla="*/ 290 h 344"/>
                  <a:gd name="T16" fmla="*/ 251 w 371"/>
                  <a:gd name="T17" fmla="*/ 256 h 344"/>
                  <a:gd name="T18" fmla="*/ 276 w 371"/>
                  <a:gd name="T19" fmla="*/ 270 h 344"/>
                  <a:gd name="T20" fmla="*/ 345 w 371"/>
                  <a:gd name="T21" fmla="*/ 261 h 344"/>
                  <a:gd name="T22" fmla="*/ 371 w 371"/>
                  <a:gd name="T23" fmla="*/ 156 h 344"/>
                  <a:gd name="T24" fmla="*/ 339 w 371"/>
                  <a:gd name="T25" fmla="*/ 128 h 344"/>
                  <a:gd name="T26" fmla="*/ 296 w 371"/>
                  <a:gd name="T27" fmla="*/ 117 h 344"/>
                  <a:gd name="T28" fmla="*/ 279 w 371"/>
                  <a:gd name="T29" fmla="*/ 60 h 344"/>
                  <a:gd name="T30" fmla="*/ 279 w 371"/>
                  <a:gd name="T31" fmla="*/ 14 h 344"/>
                  <a:gd name="T32" fmla="*/ 242 w 371"/>
                  <a:gd name="T33" fmla="*/ 19 h 344"/>
                  <a:gd name="T34" fmla="*/ 195 w 371"/>
                  <a:gd name="T35" fmla="*/ 0 h 344"/>
                  <a:gd name="T36" fmla="*/ 116 w 371"/>
                  <a:gd name="T37" fmla="*/ 45 h 344"/>
                  <a:gd name="T38" fmla="*/ 84 w 371"/>
                  <a:gd name="T39" fmla="*/ 16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1" h="344">
                    <a:moveTo>
                      <a:pt x="84" y="168"/>
                    </a:moveTo>
                    <a:lnTo>
                      <a:pt x="0" y="268"/>
                    </a:lnTo>
                    <a:lnTo>
                      <a:pt x="7" y="303"/>
                    </a:lnTo>
                    <a:lnTo>
                      <a:pt x="40" y="286"/>
                    </a:lnTo>
                    <a:lnTo>
                      <a:pt x="86" y="307"/>
                    </a:lnTo>
                    <a:lnTo>
                      <a:pt x="144" y="301"/>
                    </a:lnTo>
                    <a:lnTo>
                      <a:pt x="176" y="344"/>
                    </a:lnTo>
                    <a:lnTo>
                      <a:pt x="190" y="290"/>
                    </a:lnTo>
                    <a:lnTo>
                      <a:pt x="251" y="256"/>
                    </a:lnTo>
                    <a:lnTo>
                      <a:pt x="276" y="270"/>
                    </a:lnTo>
                    <a:lnTo>
                      <a:pt x="345" y="261"/>
                    </a:lnTo>
                    <a:lnTo>
                      <a:pt x="371" y="156"/>
                    </a:lnTo>
                    <a:lnTo>
                      <a:pt x="339" y="128"/>
                    </a:lnTo>
                    <a:lnTo>
                      <a:pt x="296" y="117"/>
                    </a:lnTo>
                    <a:lnTo>
                      <a:pt x="279" y="60"/>
                    </a:lnTo>
                    <a:lnTo>
                      <a:pt x="279" y="14"/>
                    </a:lnTo>
                    <a:lnTo>
                      <a:pt x="242" y="19"/>
                    </a:lnTo>
                    <a:lnTo>
                      <a:pt x="195" y="0"/>
                    </a:lnTo>
                    <a:lnTo>
                      <a:pt x="116" y="45"/>
                    </a:lnTo>
                    <a:lnTo>
                      <a:pt x="84" y="168"/>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12">
                <a:extLst>
                  <a:ext uri="{FF2B5EF4-FFF2-40B4-BE49-F238E27FC236}">
                    <a16:creationId xmlns:a16="http://schemas.microsoft.com/office/drawing/2014/main" id="{720CC54A-F880-6C43-8950-1559368378F2}"/>
                  </a:ext>
                </a:extLst>
              </p:cNvPr>
              <p:cNvSpPr>
                <a:spLocks/>
              </p:cNvSpPr>
              <p:nvPr/>
            </p:nvSpPr>
            <p:spPr bwMode="auto">
              <a:xfrm>
                <a:off x="3520" y="3016"/>
                <a:ext cx="224" cy="275"/>
              </a:xfrm>
              <a:custGeom>
                <a:avLst/>
                <a:gdLst>
                  <a:gd name="T0" fmla="*/ 52 w 224"/>
                  <a:gd name="T1" fmla="*/ 8 h 275"/>
                  <a:gd name="T2" fmla="*/ 41 w 224"/>
                  <a:gd name="T3" fmla="*/ 67 h 275"/>
                  <a:gd name="T4" fmla="*/ 0 w 224"/>
                  <a:gd name="T5" fmla="*/ 100 h 275"/>
                  <a:gd name="T6" fmla="*/ 43 w 224"/>
                  <a:gd name="T7" fmla="*/ 202 h 275"/>
                  <a:gd name="T8" fmla="*/ 29 w 224"/>
                  <a:gd name="T9" fmla="*/ 237 h 275"/>
                  <a:gd name="T10" fmla="*/ 54 w 224"/>
                  <a:gd name="T11" fmla="*/ 275 h 275"/>
                  <a:gd name="T12" fmla="*/ 133 w 224"/>
                  <a:gd name="T13" fmla="*/ 206 h 275"/>
                  <a:gd name="T14" fmla="*/ 224 w 224"/>
                  <a:gd name="T15" fmla="*/ 187 h 275"/>
                  <a:gd name="T16" fmla="*/ 205 w 224"/>
                  <a:gd name="T17" fmla="*/ 145 h 275"/>
                  <a:gd name="T18" fmla="*/ 196 w 224"/>
                  <a:gd name="T19" fmla="*/ 78 h 275"/>
                  <a:gd name="T20" fmla="*/ 186 w 224"/>
                  <a:gd name="T21" fmla="*/ 0 h 275"/>
                  <a:gd name="T22" fmla="*/ 119 w 224"/>
                  <a:gd name="T23" fmla="*/ 24 h 275"/>
                  <a:gd name="T24" fmla="*/ 52 w 224"/>
                  <a:gd name="T25" fmla="*/ 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75">
                    <a:moveTo>
                      <a:pt x="52" y="8"/>
                    </a:moveTo>
                    <a:lnTo>
                      <a:pt x="41" y="67"/>
                    </a:lnTo>
                    <a:lnTo>
                      <a:pt x="0" y="100"/>
                    </a:lnTo>
                    <a:lnTo>
                      <a:pt x="43" y="202"/>
                    </a:lnTo>
                    <a:lnTo>
                      <a:pt x="29" y="237"/>
                    </a:lnTo>
                    <a:lnTo>
                      <a:pt x="54" y="275"/>
                    </a:lnTo>
                    <a:lnTo>
                      <a:pt x="133" y="206"/>
                    </a:lnTo>
                    <a:lnTo>
                      <a:pt x="224" y="187"/>
                    </a:lnTo>
                    <a:lnTo>
                      <a:pt x="205" y="145"/>
                    </a:lnTo>
                    <a:lnTo>
                      <a:pt x="196" y="78"/>
                    </a:lnTo>
                    <a:lnTo>
                      <a:pt x="186" y="0"/>
                    </a:lnTo>
                    <a:lnTo>
                      <a:pt x="119" y="24"/>
                    </a:lnTo>
                    <a:lnTo>
                      <a:pt x="52" y="8"/>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13">
                <a:extLst>
                  <a:ext uri="{FF2B5EF4-FFF2-40B4-BE49-F238E27FC236}">
                    <a16:creationId xmlns:a16="http://schemas.microsoft.com/office/drawing/2014/main" id="{837A78E4-1DEC-EB4C-BC50-02FEC35C564F}"/>
                  </a:ext>
                </a:extLst>
              </p:cNvPr>
              <p:cNvSpPr>
                <a:spLocks/>
              </p:cNvSpPr>
              <p:nvPr/>
            </p:nvSpPr>
            <p:spPr bwMode="auto">
              <a:xfrm>
                <a:off x="3215" y="3835"/>
                <a:ext cx="366" cy="223"/>
              </a:xfrm>
              <a:custGeom>
                <a:avLst/>
                <a:gdLst>
                  <a:gd name="T0" fmla="*/ 219 w 366"/>
                  <a:gd name="T1" fmla="*/ 0 h 223"/>
                  <a:gd name="T2" fmla="*/ 158 w 366"/>
                  <a:gd name="T3" fmla="*/ 34 h 223"/>
                  <a:gd name="T4" fmla="*/ 144 w 366"/>
                  <a:gd name="T5" fmla="*/ 88 h 223"/>
                  <a:gd name="T6" fmla="*/ 112 w 366"/>
                  <a:gd name="T7" fmla="*/ 45 h 223"/>
                  <a:gd name="T8" fmla="*/ 54 w 366"/>
                  <a:gd name="T9" fmla="*/ 51 h 223"/>
                  <a:gd name="T10" fmla="*/ 49 w 366"/>
                  <a:gd name="T11" fmla="*/ 82 h 223"/>
                  <a:gd name="T12" fmla="*/ 0 w 366"/>
                  <a:gd name="T13" fmla="*/ 105 h 223"/>
                  <a:gd name="T14" fmla="*/ 21 w 366"/>
                  <a:gd name="T15" fmla="*/ 208 h 223"/>
                  <a:gd name="T16" fmla="*/ 64 w 366"/>
                  <a:gd name="T17" fmla="*/ 212 h 223"/>
                  <a:gd name="T18" fmla="*/ 121 w 366"/>
                  <a:gd name="T19" fmla="*/ 191 h 223"/>
                  <a:gd name="T20" fmla="*/ 172 w 366"/>
                  <a:gd name="T21" fmla="*/ 192 h 223"/>
                  <a:gd name="T22" fmla="*/ 222 w 366"/>
                  <a:gd name="T23" fmla="*/ 223 h 223"/>
                  <a:gd name="T24" fmla="*/ 259 w 366"/>
                  <a:gd name="T25" fmla="*/ 196 h 223"/>
                  <a:gd name="T26" fmla="*/ 305 w 366"/>
                  <a:gd name="T27" fmla="*/ 196 h 223"/>
                  <a:gd name="T28" fmla="*/ 299 w 366"/>
                  <a:gd name="T29" fmla="*/ 148 h 223"/>
                  <a:gd name="T30" fmla="*/ 331 w 366"/>
                  <a:gd name="T31" fmla="*/ 94 h 223"/>
                  <a:gd name="T32" fmla="*/ 366 w 366"/>
                  <a:gd name="T33" fmla="*/ 65 h 223"/>
                  <a:gd name="T34" fmla="*/ 313 w 366"/>
                  <a:gd name="T35" fmla="*/ 5 h 223"/>
                  <a:gd name="T36" fmla="*/ 244 w 366"/>
                  <a:gd name="T37" fmla="*/ 14 h 223"/>
                  <a:gd name="T38" fmla="*/ 219 w 366"/>
                  <a:gd name="T3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223">
                    <a:moveTo>
                      <a:pt x="219" y="0"/>
                    </a:moveTo>
                    <a:lnTo>
                      <a:pt x="158" y="34"/>
                    </a:lnTo>
                    <a:lnTo>
                      <a:pt x="144" y="88"/>
                    </a:lnTo>
                    <a:lnTo>
                      <a:pt x="112" y="45"/>
                    </a:lnTo>
                    <a:lnTo>
                      <a:pt x="54" y="51"/>
                    </a:lnTo>
                    <a:lnTo>
                      <a:pt x="49" y="82"/>
                    </a:lnTo>
                    <a:lnTo>
                      <a:pt x="0" y="105"/>
                    </a:lnTo>
                    <a:lnTo>
                      <a:pt x="21" y="208"/>
                    </a:lnTo>
                    <a:lnTo>
                      <a:pt x="64" y="212"/>
                    </a:lnTo>
                    <a:lnTo>
                      <a:pt x="121" y="191"/>
                    </a:lnTo>
                    <a:lnTo>
                      <a:pt x="172" y="192"/>
                    </a:lnTo>
                    <a:lnTo>
                      <a:pt x="222" y="223"/>
                    </a:lnTo>
                    <a:lnTo>
                      <a:pt x="259" y="196"/>
                    </a:lnTo>
                    <a:lnTo>
                      <a:pt x="305" y="196"/>
                    </a:lnTo>
                    <a:lnTo>
                      <a:pt x="299" y="148"/>
                    </a:lnTo>
                    <a:lnTo>
                      <a:pt x="331" y="94"/>
                    </a:lnTo>
                    <a:lnTo>
                      <a:pt x="366" y="65"/>
                    </a:lnTo>
                    <a:lnTo>
                      <a:pt x="313" y="5"/>
                    </a:lnTo>
                    <a:lnTo>
                      <a:pt x="244" y="14"/>
                    </a:lnTo>
                    <a:lnTo>
                      <a:pt x="219" y="0"/>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0" name="Freeform 14">
                <a:extLst>
                  <a:ext uri="{FF2B5EF4-FFF2-40B4-BE49-F238E27FC236}">
                    <a16:creationId xmlns:a16="http://schemas.microsoft.com/office/drawing/2014/main" id="{4A4CDAB2-E56F-724D-9F3F-376690E1EA50}"/>
                  </a:ext>
                </a:extLst>
              </p:cNvPr>
              <p:cNvSpPr>
                <a:spLocks/>
              </p:cNvSpPr>
              <p:nvPr/>
            </p:nvSpPr>
            <p:spPr bwMode="auto">
              <a:xfrm>
                <a:off x="3358" y="3047"/>
                <a:ext cx="222" cy="405"/>
              </a:xfrm>
              <a:custGeom>
                <a:avLst/>
                <a:gdLst>
                  <a:gd name="T0" fmla="*/ 205 w 222"/>
                  <a:gd name="T1" fmla="*/ 171 h 405"/>
                  <a:gd name="T2" fmla="*/ 162 w 222"/>
                  <a:gd name="T3" fmla="*/ 69 h 405"/>
                  <a:gd name="T4" fmla="*/ 137 w 222"/>
                  <a:gd name="T5" fmla="*/ 23 h 405"/>
                  <a:gd name="T6" fmla="*/ 82 w 222"/>
                  <a:gd name="T7" fmla="*/ 0 h 405"/>
                  <a:gd name="T8" fmla="*/ 64 w 222"/>
                  <a:gd name="T9" fmla="*/ 19 h 405"/>
                  <a:gd name="T10" fmla="*/ 20 w 222"/>
                  <a:gd name="T11" fmla="*/ 19 h 405"/>
                  <a:gd name="T12" fmla="*/ 20 w 222"/>
                  <a:gd name="T13" fmla="*/ 163 h 405"/>
                  <a:gd name="T14" fmla="*/ 0 w 222"/>
                  <a:gd name="T15" fmla="*/ 299 h 405"/>
                  <a:gd name="T16" fmla="*/ 32 w 222"/>
                  <a:gd name="T17" fmla="*/ 384 h 405"/>
                  <a:gd name="T18" fmla="*/ 49 w 222"/>
                  <a:gd name="T19" fmla="*/ 371 h 405"/>
                  <a:gd name="T20" fmla="*/ 72 w 222"/>
                  <a:gd name="T21" fmla="*/ 405 h 405"/>
                  <a:gd name="T22" fmla="*/ 148 w 222"/>
                  <a:gd name="T23" fmla="*/ 350 h 405"/>
                  <a:gd name="T24" fmla="*/ 222 w 222"/>
                  <a:gd name="T25" fmla="*/ 310 h 405"/>
                  <a:gd name="T26" fmla="*/ 216 w 222"/>
                  <a:gd name="T27" fmla="*/ 244 h 405"/>
                  <a:gd name="T28" fmla="*/ 191 w 222"/>
                  <a:gd name="T29" fmla="*/ 206 h 405"/>
                  <a:gd name="T30" fmla="*/ 205 w 222"/>
                  <a:gd name="T31" fmla="*/ 1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405">
                    <a:moveTo>
                      <a:pt x="205" y="171"/>
                    </a:moveTo>
                    <a:lnTo>
                      <a:pt x="162" y="69"/>
                    </a:lnTo>
                    <a:lnTo>
                      <a:pt x="137" y="23"/>
                    </a:lnTo>
                    <a:lnTo>
                      <a:pt x="82" y="0"/>
                    </a:lnTo>
                    <a:lnTo>
                      <a:pt x="64" y="19"/>
                    </a:lnTo>
                    <a:lnTo>
                      <a:pt x="20" y="19"/>
                    </a:lnTo>
                    <a:lnTo>
                      <a:pt x="20" y="163"/>
                    </a:lnTo>
                    <a:lnTo>
                      <a:pt x="0" y="299"/>
                    </a:lnTo>
                    <a:lnTo>
                      <a:pt x="32" y="384"/>
                    </a:lnTo>
                    <a:lnTo>
                      <a:pt x="49" y="371"/>
                    </a:lnTo>
                    <a:lnTo>
                      <a:pt x="72" y="405"/>
                    </a:lnTo>
                    <a:lnTo>
                      <a:pt x="148" y="350"/>
                    </a:lnTo>
                    <a:lnTo>
                      <a:pt x="222" y="310"/>
                    </a:lnTo>
                    <a:lnTo>
                      <a:pt x="216" y="244"/>
                    </a:lnTo>
                    <a:lnTo>
                      <a:pt x="191" y="206"/>
                    </a:lnTo>
                    <a:lnTo>
                      <a:pt x="205" y="17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15">
                <a:extLst>
                  <a:ext uri="{FF2B5EF4-FFF2-40B4-BE49-F238E27FC236}">
                    <a16:creationId xmlns:a16="http://schemas.microsoft.com/office/drawing/2014/main" id="{D1B0F7E6-77A3-6048-9F73-C5EEA567538A}"/>
                  </a:ext>
                </a:extLst>
              </p:cNvPr>
              <p:cNvSpPr>
                <a:spLocks/>
              </p:cNvSpPr>
              <p:nvPr/>
            </p:nvSpPr>
            <p:spPr bwMode="auto">
              <a:xfrm>
                <a:off x="3368" y="1038"/>
                <a:ext cx="1034" cy="987"/>
              </a:xfrm>
              <a:custGeom>
                <a:avLst/>
                <a:gdLst>
                  <a:gd name="T0" fmla="*/ 799 w 1034"/>
                  <a:gd name="T1" fmla="*/ 333 h 987"/>
                  <a:gd name="T2" fmla="*/ 737 w 1034"/>
                  <a:gd name="T3" fmla="*/ 408 h 987"/>
                  <a:gd name="T4" fmla="*/ 471 w 1034"/>
                  <a:gd name="T5" fmla="*/ 231 h 987"/>
                  <a:gd name="T6" fmla="*/ 344 w 1034"/>
                  <a:gd name="T7" fmla="*/ 102 h 987"/>
                  <a:gd name="T8" fmla="*/ 310 w 1034"/>
                  <a:gd name="T9" fmla="*/ 95 h 987"/>
                  <a:gd name="T10" fmla="*/ 201 w 1034"/>
                  <a:gd name="T11" fmla="*/ 9 h 987"/>
                  <a:gd name="T12" fmla="*/ 163 w 1034"/>
                  <a:gd name="T13" fmla="*/ 0 h 987"/>
                  <a:gd name="T14" fmla="*/ 163 w 1034"/>
                  <a:gd name="T15" fmla="*/ 24 h 987"/>
                  <a:gd name="T16" fmla="*/ 92 w 1034"/>
                  <a:gd name="T17" fmla="*/ 64 h 987"/>
                  <a:gd name="T18" fmla="*/ 20 w 1034"/>
                  <a:gd name="T19" fmla="*/ 70 h 987"/>
                  <a:gd name="T20" fmla="*/ 37 w 1034"/>
                  <a:gd name="T21" fmla="*/ 197 h 987"/>
                  <a:gd name="T22" fmla="*/ 19 w 1034"/>
                  <a:gd name="T23" fmla="*/ 242 h 987"/>
                  <a:gd name="T24" fmla="*/ 0 w 1034"/>
                  <a:gd name="T25" fmla="*/ 425 h 987"/>
                  <a:gd name="T26" fmla="*/ 91 w 1034"/>
                  <a:gd name="T27" fmla="*/ 520 h 987"/>
                  <a:gd name="T28" fmla="*/ 189 w 1034"/>
                  <a:gd name="T29" fmla="*/ 658 h 987"/>
                  <a:gd name="T30" fmla="*/ 345 w 1034"/>
                  <a:gd name="T31" fmla="*/ 793 h 987"/>
                  <a:gd name="T32" fmla="*/ 377 w 1034"/>
                  <a:gd name="T33" fmla="*/ 830 h 987"/>
                  <a:gd name="T34" fmla="*/ 496 w 1034"/>
                  <a:gd name="T35" fmla="*/ 840 h 987"/>
                  <a:gd name="T36" fmla="*/ 580 w 1034"/>
                  <a:gd name="T37" fmla="*/ 811 h 987"/>
                  <a:gd name="T38" fmla="*/ 590 w 1034"/>
                  <a:gd name="T39" fmla="*/ 842 h 987"/>
                  <a:gd name="T40" fmla="*/ 660 w 1034"/>
                  <a:gd name="T41" fmla="*/ 874 h 987"/>
                  <a:gd name="T42" fmla="*/ 710 w 1034"/>
                  <a:gd name="T43" fmla="*/ 986 h 987"/>
                  <a:gd name="T44" fmla="*/ 742 w 1034"/>
                  <a:gd name="T45" fmla="*/ 987 h 987"/>
                  <a:gd name="T46" fmla="*/ 756 w 1034"/>
                  <a:gd name="T47" fmla="*/ 966 h 987"/>
                  <a:gd name="T48" fmla="*/ 779 w 1034"/>
                  <a:gd name="T49" fmla="*/ 982 h 987"/>
                  <a:gd name="T50" fmla="*/ 822 w 1034"/>
                  <a:gd name="T51" fmla="*/ 918 h 987"/>
                  <a:gd name="T52" fmla="*/ 894 w 1034"/>
                  <a:gd name="T53" fmla="*/ 880 h 987"/>
                  <a:gd name="T54" fmla="*/ 1034 w 1034"/>
                  <a:gd name="T55" fmla="*/ 662 h 987"/>
                  <a:gd name="T56" fmla="*/ 982 w 1034"/>
                  <a:gd name="T57" fmla="*/ 544 h 987"/>
                  <a:gd name="T58" fmla="*/ 1032 w 1034"/>
                  <a:gd name="T59" fmla="*/ 440 h 987"/>
                  <a:gd name="T60" fmla="*/ 997 w 1034"/>
                  <a:gd name="T61" fmla="*/ 406 h 987"/>
                  <a:gd name="T62" fmla="*/ 799 w 1034"/>
                  <a:gd name="T63" fmla="*/ 33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987">
                    <a:moveTo>
                      <a:pt x="799" y="333"/>
                    </a:moveTo>
                    <a:lnTo>
                      <a:pt x="737" y="408"/>
                    </a:lnTo>
                    <a:lnTo>
                      <a:pt x="471" y="231"/>
                    </a:lnTo>
                    <a:lnTo>
                      <a:pt x="344" y="102"/>
                    </a:lnTo>
                    <a:lnTo>
                      <a:pt x="310" y="95"/>
                    </a:lnTo>
                    <a:lnTo>
                      <a:pt x="201" y="9"/>
                    </a:lnTo>
                    <a:lnTo>
                      <a:pt x="163" y="0"/>
                    </a:lnTo>
                    <a:lnTo>
                      <a:pt x="163" y="24"/>
                    </a:lnTo>
                    <a:lnTo>
                      <a:pt x="92" y="64"/>
                    </a:lnTo>
                    <a:lnTo>
                      <a:pt x="20" y="70"/>
                    </a:lnTo>
                    <a:lnTo>
                      <a:pt x="37" y="197"/>
                    </a:lnTo>
                    <a:lnTo>
                      <a:pt x="19" y="242"/>
                    </a:lnTo>
                    <a:lnTo>
                      <a:pt x="0" y="425"/>
                    </a:lnTo>
                    <a:lnTo>
                      <a:pt x="91" y="520"/>
                    </a:lnTo>
                    <a:lnTo>
                      <a:pt x="189" y="658"/>
                    </a:lnTo>
                    <a:lnTo>
                      <a:pt x="345" y="793"/>
                    </a:lnTo>
                    <a:lnTo>
                      <a:pt x="377" y="830"/>
                    </a:lnTo>
                    <a:lnTo>
                      <a:pt x="496" y="840"/>
                    </a:lnTo>
                    <a:lnTo>
                      <a:pt x="580" y="811"/>
                    </a:lnTo>
                    <a:lnTo>
                      <a:pt x="590" y="842"/>
                    </a:lnTo>
                    <a:lnTo>
                      <a:pt x="660" y="874"/>
                    </a:lnTo>
                    <a:lnTo>
                      <a:pt x="710" y="986"/>
                    </a:lnTo>
                    <a:lnTo>
                      <a:pt x="742" y="987"/>
                    </a:lnTo>
                    <a:lnTo>
                      <a:pt x="756" y="966"/>
                    </a:lnTo>
                    <a:lnTo>
                      <a:pt x="779" y="982"/>
                    </a:lnTo>
                    <a:lnTo>
                      <a:pt x="822" y="918"/>
                    </a:lnTo>
                    <a:lnTo>
                      <a:pt x="894" y="880"/>
                    </a:lnTo>
                    <a:lnTo>
                      <a:pt x="1034" y="662"/>
                    </a:lnTo>
                    <a:lnTo>
                      <a:pt x="982" y="544"/>
                    </a:lnTo>
                    <a:lnTo>
                      <a:pt x="1032" y="440"/>
                    </a:lnTo>
                    <a:lnTo>
                      <a:pt x="997" y="406"/>
                    </a:lnTo>
                    <a:lnTo>
                      <a:pt x="799" y="33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16">
                <a:extLst>
                  <a:ext uri="{FF2B5EF4-FFF2-40B4-BE49-F238E27FC236}">
                    <a16:creationId xmlns:a16="http://schemas.microsoft.com/office/drawing/2014/main" id="{A9A56EBD-CEAE-1D40-B723-99B576036031}"/>
                  </a:ext>
                </a:extLst>
              </p:cNvPr>
              <p:cNvSpPr>
                <a:spLocks/>
              </p:cNvSpPr>
              <p:nvPr/>
            </p:nvSpPr>
            <p:spPr bwMode="auto">
              <a:xfrm>
                <a:off x="3706" y="2886"/>
                <a:ext cx="277" cy="348"/>
              </a:xfrm>
              <a:custGeom>
                <a:avLst/>
                <a:gdLst>
                  <a:gd name="T0" fmla="*/ 6 w 277"/>
                  <a:gd name="T1" fmla="*/ 120 h 348"/>
                  <a:gd name="T2" fmla="*/ 0 w 277"/>
                  <a:gd name="T3" fmla="*/ 130 h 348"/>
                  <a:gd name="T4" fmla="*/ 10 w 277"/>
                  <a:gd name="T5" fmla="*/ 208 h 348"/>
                  <a:gd name="T6" fmla="*/ 19 w 277"/>
                  <a:gd name="T7" fmla="*/ 275 h 348"/>
                  <a:gd name="T8" fmla="*/ 38 w 277"/>
                  <a:gd name="T9" fmla="*/ 317 h 348"/>
                  <a:gd name="T10" fmla="*/ 91 w 277"/>
                  <a:gd name="T11" fmla="*/ 348 h 348"/>
                  <a:gd name="T12" fmla="*/ 122 w 277"/>
                  <a:gd name="T13" fmla="*/ 308 h 348"/>
                  <a:gd name="T14" fmla="*/ 134 w 277"/>
                  <a:gd name="T15" fmla="*/ 270 h 348"/>
                  <a:gd name="T16" fmla="*/ 206 w 277"/>
                  <a:gd name="T17" fmla="*/ 252 h 348"/>
                  <a:gd name="T18" fmla="*/ 266 w 277"/>
                  <a:gd name="T19" fmla="*/ 144 h 348"/>
                  <a:gd name="T20" fmla="*/ 277 w 277"/>
                  <a:gd name="T21" fmla="*/ 111 h 348"/>
                  <a:gd name="T22" fmla="*/ 257 w 277"/>
                  <a:gd name="T23" fmla="*/ 39 h 348"/>
                  <a:gd name="T24" fmla="*/ 242 w 277"/>
                  <a:gd name="T25" fmla="*/ 81 h 348"/>
                  <a:gd name="T26" fmla="*/ 183 w 277"/>
                  <a:gd name="T27" fmla="*/ 11 h 348"/>
                  <a:gd name="T28" fmla="*/ 145 w 277"/>
                  <a:gd name="T29" fmla="*/ 32 h 348"/>
                  <a:gd name="T30" fmla="*/ 128 w 277"/>
                  <a:gd name="T31" fmla="*/ 2 h 348"/>
                  <a:gd name="T32" fmla="*/ 99 w 277"/>
                  <a:gd name="T33" fmla="*/ 0 h 348"/>
                  <a:gd name="T34" fmla="*/ 67 w 277"/>
                  <a:gd name="T35" fmla="*/ 93 h 348"/>
                  <a:gd name="T36" fmla="*/ 6 w 277"/>
                  <a:gd name="T37" fmla="*/ 1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348">
                    <a:moveTo>
                      <a:pt x="6" y="120"/>
                    </a:moveTo>
                    <a:lnTo>
                      <a:pt x="0" y="130"/>
                    </a:lnTo>
                    <a:lnTo>
                      <a:pt x="10" y="208"/>
                    </a:lnTo>
                    <a:lnTo>
                      <a:pt x="19" y="275"/>
                    </a:lnTo>
                    <a:lnTo>
                      <a:pt x="38" y="317"/>
                    </a:lnTo>
                    <a:lnTo>
                      <a:pt x="91" y="348"/>
                    </a:lnTo>
                    <a:lnTo>
                      <a:pt x="122" y="308"/>
                    </a:lnTo>
                    <a:lnTo>
                      <a:pt x="134" y="270"/>
                    </a:lnTo>
                    <a:lnTo>
                      <a:pt x="206" y="252"/>
                    </a:lnTo>
                    <a:lnTo>
                      <a:pt x="266" y="144"/>
                    </a:lnTo>
                    <a:lnTo>
                      <a:pt x="277" y="111"/>
                    </a:lnTo>
                    <a:lnTo>
                      <a:pt x="257" y="39"/>
                    </a:lnTo>
                    <a:lnTo>
                      <a:pt x="242" y="81"/>
                    </a:lnTo>
                    <a:lnTo>
                      <a:pt x="183" y="11"/>
                    </a:lnTo>
                    <a:lnTo>
                      <a:pt x="145" y="32"/>
                    </a:lnTo>
                    <a:lnTo>
                      <a:pt x="128" y="2"/>
                    </a:lnTo>
                    <a:lnTo>
                      <a:pt x="99" y="0"/>
                    </a:lnTo>
                    <a:lnTo>
                      <a:pt x="67" y="93"/>
                    </a:lnTo>
                    <a:lnTo>
                      <a:pt x="6" y="120"/>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3" name="Freeform 17">
                <a:extLst>
                  <a:ext uri="{FF2B5EF4-FFF2-40B4-BE49-F238E27FC236}">
                    <a16:creationId xmlns:a16="http://schemas.microsoft.com/office/drawing/2014/main" id="{59FA400C-1510-7245-A353-9FA316C00DD3}"/>
                  </a:ext>
                </a:extLst>
              </p:cNvPr>
              <p:cNvSpPr>
                <a:spLocks/>
              </p:cNvSpPr>
              <p:nvPr/>
            </p:nvSpPr>
            <p:spPr bwMode="auto">
              <a:xfrm>
                <a:off x="3431" y="1831"/>
                <a:ext cx="647" cy="606"/>
              </a:xfrm>
              <a:custGeom>
                <a:avLst/>
                <a:gdLst>
                  <a:gd name="T0" fmla="*/ 527 w 647"/>
                  <a:gd name="T1" fmla="*/ 49 h 606"/>
                  <a:gd name="T2" fmla="*/ 517 w 647"/>
                  <a:gd name="T3" fmla="*/ 18 h 606"/>
                  <a:gd name="T4" fmla="*/ 433 w 647"/>
                  <a:gd name="T5" fmla="*/ 47 h 606"/>
                  <a:gd name="T6" fmla="*/ 314 w 647"/>
                  <a:gd name="T7" fmla="*/ 37 h 606"/>
                  <a:gd name="T8" fmla="*/ 282 w 647"/>
                  <a:gd name="T9" fmla="*/ 0 h 606"/>
                  <a:gd name="T10" fmla="*/ 265 w 647"/>
                  <a:gd name="T11" fmla="*/ 102 h 606"/>
                  <a:gd name="T12" fmla="*/ 158 w 647"/>
                  <a:gd name="T13" fmla="*/ 122 h 606"/>
                  <a:gd name="T14" fmla="*/ 204 w 647"/>
                  <a:gd name="T15" fmla="*/ 219 h 606"/>
                  <a:gd name="T16" fmla="*/ 319 w 647"/>
                  <a:gd name="T17" fmla="*/ 348 h 606"/>
                  <a:gd name="T18" fmla="*/ 256 w 647"/>
                  <a:gd name="T19" fmla="*/ 374 h 606"/>
                  <a:gd name="T20" fmla="*/ 230 w 647"/>
                  <a:gd name="T21" fmla="*/ 425 h 606"/>
                  <a:gd name="T22" fmla="*/ 146 w 647"/>
                  <a:gd name="T23" fmla="*/ 434 h 606"/>
                  <a:gd name="T24" fmla="*/ 78 w 647"/>
                  <a:gd name="T25" fmla="*/ 455 h 606"/>
                  <a:gd name="T26" fmla="*/ 0 w 647"/>
                  <a:gd name="T27" fmla="*/ 465 h 606"/>
                  <a:gd name="T28" fmla="*/ 9 w 647"/>
                  <a:gd name="T29" fmla="*/ 535 h 606"/>
                  <a:gd name="T30" fmla="*/ 46 w 647"/>
                  <a:gd name="T31" fmla="*/ 561 h 606"/>
                  <a:gd name="T32" fmla="*/ 79 w 647"/>
                  <a:gd name="T33" fmla="*/ 570 h 606"/>
                  <a:gd name="T34" fmla="*/ 109 w 647"/>
                  <a:gd name="T35" fmla="*/ 538 h 606"/>
                  <a:gd name="T36" fmla="*/ 204 w 647"/>
                  <a:gd name="T37" fmla="*/ 574 h 606"/>
                  <a:gd name="T38" fmla="*/ 280 w 647"/>
                  <a:gd name="T39" fmla="*/ 572 h 606"/>
                  <a:gd name="T40" fmla="*/ 383 w 647"/>
                  <a:gd name="T41" fmla="*/ 606 h 606"/>
                  <a:gd name="T42" fmla="*/ 402 w 647"/>
                  <a:gd name="T43" fmla="*/ 573 h 606"/>
                  <a:gd name="T44" fmla="*/ 379 w 647"/>
                  <a:gd name="T45" fmla="*/ 532 h 606"/>
                  <a:gd name="T46" fmla="*/ 462 w 647"/>
                  <a:gd name="T47" fmla="*/ 458 h 606"/>
                  <a:gd name="T48" fmla="*/ 514 w 647"/>
                  <a:gd name="T49" fmla="*/ 368 h 606"/>
                  <a:gd name="T50" fmla="*/ 540 w 647"/>
                  <a:gd name="T51" fmla="*/ 288 h 606"/>
                  <a:gd name="T52" fmla="*/ 612 w 647"/>
                  <a:gd name="T53" fmla="*/ 266 h 606"/>
                  <a:gd name="T54" fmla="*/ 647 w 647"/>
                  <a:gd name="T55" fmla="*/ 193 h 606"/>
                  <a:gd name="T56" fmla="*/ 597 w 647"/>
                  <a:gd name="T57" fmla="*/ 81 h 606"/>
                  <a:gd name="T58" fmla="*/ 527 w 647"/>
                  <a:gd name="T59"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7" h="606">
                    <a:moveTo>
                      <a:pt x="527" y="49"/>
                    </a:moveTo>
                    <a:lnTo>
                      <a:pt x="517" y="18"/>
                    </a:lnTo>
                    <a:lnTo>
                      <a:pt x="433" y="47"/>
                    </a:lnTo>
                    <a:lnTo>
                      <a:pt x="314" y="37"/>
                    </a:lnTo>
                    <a:lnTo>
                      <a:pt x="282" y="0"/>
                    </a:lnTo>
                    <a:lnTo>
                      <a:pt x="265" y="102"/>
                    </a:lnTo>
                    <a:lnTo>
                      <a:pt x="158" y="122"/>
                    </a:lnTo>
                    <a:lnTo>
                      <a:pt x="204" y="219"/>
                    </a:lnTo>
                    <a:lnTo>
                      <a:pt x="319" y="348"/>
                    </a:lnTo>
                    <a:lnTo>
                      <a:pt x="256" y="374"/>
                    </a:lnTo>
                    <a:lnTo>
                      <a:pt x="230" y="425"/>
                    </a:lnTo>
                    <a:lnTo>
                      <a:pt x="146" y="434"/>
                    </a:lnTo>
                    <a:lnTo>
                      <a:pt x="78" y="455"/>
                    </a:lnTo>
                    <a:lnTo>
                      <a:pt x="0" y="465"/>
                    </a:lnTo>
                    <a:lnTo>
                      <a:pt x="9" y="535"/>
                    </a:lnTo>
                    <a:lnTo>
                      <a:pt x="46" y="561"/>
                    </a:lnTo>
                    <a:lnTo>
                      <a:pt x="79" y="570"/>
                    </a:lnTo>
                    <a:lnTo>
                      <a:pt x="109" y="538"/>
                    </a:lnTo>
                    <a:lnTo>
                      <a:pt x="204" y="574"/>
                    </a:lnTo>
                    <a:lnTo>
                      <a:pt x="280" y="572"/>
                    </a:lnTo>
                    <a:lnTo>
                      <a:pt x="383" y="606"/>
                    </a:lnTo>
                    <a:lnTo>
                      <a:pt x="402" y="573"/>
                    </a:lnTo>
                    <a:lnTo>
                      <a:pt x="379" y="532"/>
                    </a:lnTo>
                    <a:lnTo>
                      <a:pt x="462" y="458"/>
                    </a:lnTo>
                    <a:lnTo>
                      <a:pt x="514" y="368"/>
                    </a:lnTo>
                    <a:lnTo>
                      <a:pt x="540" y="288"/>
                    </a:lnTo>
                    <a:lnTo>
                      <a:pt x="612" y="266"/>
                    </a:lnTo>
                    <a:lnTo>
                      <a:pt x="647" y="193"/>
                    </a:lnTo>
                    <a:lnTo>
                      <a:pt x="597" y="81"/>
                    </a:lnTo>
                    <a:lnTo>
                      <a:pt x="527" y="49"/>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18">
                <a:extLst>
                  <a:ext uri="{FF2B5EF4-FFF2-40B4-BE49-F238E27FC236}">
                    <a16:creationId xmlns:a16="http://schemas.microsoft.com/office/drawing/2014/main" id="{C103F175-A2E0-9A44-A58F-C5419676C0E1}"/>
                  </a:ext>
                </a:extLst>
              </p:cNvPr>
              <p:cNvSpPr>
                <a:spLocks/>
              </p:cNvSpPr>
              <p:nvPr/>
            </p:nvSpPr>
            <p:spPr bwMode="auto">
              <a:xfrm>
                <a:off x="3382" y="2369"/>
                <a:ext cx="436" cy="637"/>
              </a:xfrm>
              <a:custGeom>
                <a:avLst/>
                <a:gdLst>
                  <a:gd name="T0" fmla="*/ 253 w 436"/>
                  <a:gd name="T1" fmla="*/ 36 h 637"/>
                  <a:gd name="T2" fmla="*/ 158 w 436"/>
                  <a:gd name="T3" fmla="*/ 0 h 637"/>
                  <a:gd name="T4" fmla="*/ 128 w 436"/>
                  <a:gd name="T5" fmla="*/ 32 h 637"/>
                  <a:gd name="T6" fmla="*/ 146 w 436"/>
                  <a:gd name="T7" fmla="*/ 72 h 637"/>
                  <a:gd name="T8" fmla="*/ 98 w 436"/>
                  <a:gd name="T9" fmla="*/ 110 h 637"/>
                  <a:gd name="T10" fmla="*/ 78 w 436"/>
                  <a:gd name="T11" fmla="*/ 145 h 637"/>
                  <a:gd name="T12" fmla="*/ 25 w 436"/>
                  <a:gd name="T13" fmla="*/ 153 h 637"/>
                  <a:gd name="T14" fmla="*/ 0 w 436"/>
                  <a:gd name="T15" fmla="*/ 223 h 637"/>
                  <a:gd name="T16" fmla="*/ 34 w 436"/>
                  <a:gd name="T17" fmla="*/ 233 h 637"/>
                  <a:gd name="T18" fmla="*/ 34 w 436"/>
                  <a:gd name="T19" fmla="*/ 257 h 637"/>
                  <a:gd name="T20" fmla="*/ 80 w 436"/>
                  <a:gd name="T21" fmla="*/ 259 h 637"/>
                  <a:gd name="T22" fmla="*/ 108 w 436"/>
                  <a:gd name="T23" fmla="*/ 237 h 637"/>
                  <a:gd name="T24" fmla="*/ 190 w 436"/>
                  <a:gd name="T25" fmla="*/ 382 h 637"/>
                  <a:gd name="T26" fmla="*/ 235 w 436"/>
                  <a:gd name="T27" fmla="*/ 404 h 637"/>
                  <a:gd name="T28" fmla="*/ 282 w 436"/>
                  <a:gd name="T29" fmla="*/ 486 h 637"/>
                  <a:gd name="T30" fmla="*/ 245 w 436"/>
                  <a:gd name="T31" fmla="*/ 530 h 637"/>
                  <a:gd name="T32" fmla="*/ 330 w 436"/>
                  <a:gd name="T33" fmla="*/ 637 h 637"/>
                  <a:gd name="T34" fmla="*/ 391 w 436"/>
                  <a:gd name="T35" fmla="*/ 610 h 637"/>
                  <a:gd name="T36" fmla="*/ 423 w 436"/>
                  <a:gd name="T37" fmla="*/ 517 h 637"/>
                  <a:gd name="T38" fmla="*/ 389 w 436"/>
                  <a:gd name="T39" fmla="*/ 378 h 637"/>
                  <a:gd name="T40" fmla="*/ 393 w 436"/>
                  <a:gd name="T41" fmla="*/ 195 h 637"/>
                  <a:gd name="T42" fmla="*/ 436 w 436"/>
                  <a:gd name="T43" fmla="*/ 217 h 637"/>
                  <a:gd name="T44" fmla="*/ 432 w 436"/>
                  <a:gd name="T45" fmla="*/ 68 h 637"/>
                  <a:gd name="T46" fmla="*/ 329 w 436"/>
                  <a:gd name="T47" fmla="*/ 34 h 637"/>
                  <a:gd name="T48" fmla="*/ 253 w 436"/>
                  <a:gd name="T49" fmla="*/ 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637">
                    <a:moveTo>
                      <a:pt x="253" y="36"/>
                    </a:moveTo>
                    <a:lnTo>
                      <a:pt x="158" y="0"/>
                    </a:lnTo>
                    <a:lnTo>
                      <a:pt x="128" y="32"/>
                    </a:lnTo>
                    <a:lnTo>
                      <a:pt x="146" y="72"/>
                    </a:lnTo>
                    <a:lnTo>
                      <a:pt x="98" y="110"/>
                    </a:lnTo>
                    <a:lnTo>
                      <a:pt x="78" y="145"/>
                    </a:lnTo>
                    <a:lnTo>
                      <a:pt x="25" y="153"/>
                    </a:lnTo>
                    <a:lnTo>
                      <a:pt x="0" y="223"/>
                    </a:lnTo>
                    <a:lnTo>
                      <a:pt x="34" y="233"/>
                    </a:lnTo>
                    <a:lnTo>
                      <a:pt x="34" y="257"/>
                    </a:lnTo>
                    <a:lnTo>
                      <a:pt x="80" y="259"/>
                    </a:lnTo>
                    <a:lnTo>
                      <a:pt x="108" y="237"/>
                    </a:lnTo>
                    <a:lnTo>
                      <a:pt x="190" y="382"/>
                    </a:lnTo>
                    <a:lnTo>
                      <a:pt x="235" y="404"/>
                    </a:lnTo>
                    <a:lnTo>
                      <a:pt x="282" y="486"/>
                    </a:lnTo>
                    <a:lnTo>
                      <a:pt x="245" y="530"/>
                    </a:lnTo>
                    <a:lnTo>
                      <a:pt x="330" y="637"/>
                    </a:lnTo>
                    <a:lnTo>
                      <a:pt x="391" y="610"/>
                    </a:lnTo>
                    <a:lnTo>
                      <a:pt x="423" y="517"/>
                    </a:lnTo>
                    <a:lnTo>
                      <a:pt x="389" y="378"/>
                    </a:lnTo>
                    <a:lnTo>
                      <a:pt x="393" y="195"/>
                    </a:lnTo>
                    <a:lnTo>
                      <a:pt x="436" y="217"/>
                    </a:lnTo>
                    <a:lnTo>
                      <a:pt x="432" y="68"/>
                    </a:lnTo>
                    <a:lnTo>
                      <a:pt x="329" y="34"/>
                    </a:lnTo>
                    <a:lnTo>
                      <a:pt x="253" y="36"/>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19">
                <a:extLst>
                  <a:ext uri="{FF2B5EF4-FFF2-40B4-BE49-F238E27FC236}">
                    <a16:creationId xmlns:a16="http://schemas.microsoft.com/office/drawing/2014/main" id="{113773F2-CBA4-0042-9785-EE5FF004D083}"/>
                  </a:ext>
                </a:extLst>
              </p:cNvPr>
              <p:cNvSpPr>
                <a:spLocks/>
              </p:cNvSpPr>
              <p:nvPr/>
            </p:nvSpPr>
            <p:spPr bwMode="auto">
              <a:xfrm>
                <a:off x="3516" y="1"/>
                <a:ext cx="1261" cy="1477"/>
              </a:xfrm>
              <a:custGeom>
                <a:avLst/>
                <a:gdLst>
                  <a:gd name="T0" fmla="*/ 1231 w 1261"/>
                  <a:gd name="T1" fmla="*/ 873 h 1477"/>
                  <a:gd name="T2" fmla="*/ 1187 w 1261"/>
                  <a:gd name="T3" fmla="*/ 716 h 1477"/>
                  <a:gd name="T4" fmla="*/ 1207 w 1261"/>
                  <a:gd name="T5" fmla="*/ 656 h 1477"/>
                  <a:gd name="T6" fmla="*/ 1160 w 1261"/>
                  <a:gd name="T7" fmla="*/ 639 h 1477"/>
                  <a:gd name="T8" fmla="*/ 1157 w 1261"/>
                  <a:gd name="T9" fmla="*/ 509 h 1477"/>
                  <a:gd name="T10" fmla="*/ 1177 w 1261"/>
                  <a:gd name="T11" fmla="*/ 424 h 1477"/>
                  <a:gd name="T12" fmla="*/ 1117 w 1261"/>
                  <a:gd name="T13" fmla="*/ 311 h 1477"/>
                  <a:gd name="T14" fmla="*/ 1010 w 1261"/>
                  <a:gd name="T15" fmla="*/ 234 h 1477"/>
                  <a:gd name="T16" fmla="*/ 953 w 1261"/>
                  <a:gd name="T17" fmla="*/ 197 h 1477"/>
                  <a:gd name="T18" fmla="*/ 765 w 1261"/>
                  <a:gd name="T19" fmla="*/ 0 h 1477"/>
                  <a:gd name="T20" fmla="*/ 674 w 1261"/>
                  <a:gd name="T21" fmla="*/ 6 h 1477"/>
                  <a:gd name="T22" fmla="*/ 706 w 1261"/>
                  <a:gd name="T23" fmla="*/ 60 h 1477"/>
                  <a:gd name="T24" fmla="*/ 706 w 1261"/>
                  <a:gd name="T25" fmla="*/ 138 h 1477"/>
                  <a:gd name="T26" fmla="*/ 656 w 1261"/>
                  <a:gd name="T27" fmla="*/ 209 h 1477"/>
                  <a:gd name="T28" fmla="*/ 688 w 1261"/>
                  <a:gd name="T29" fmla="*/ 232 h 1477"/>
                  <a:gd name="T30" fmla="*/ 652 w 1261"/>
                  <a:gd name="T31" fmla="*/ 278 h 1477"/>
                  <a:gd name="T32" fmla="*/ 465 w 1261"/>
                  <a:gd name="T33" fmla="*/ 214 h 1477"/>
                  <a:gd name="T34" fmla="*/ 404 w 1261"/>
                  <a:gd name="T35" fmla="*/ 216 h 1477"/>
                  <a:gd name="T36" fmla="*/ 366 w 1261"/>
                  <a:gd name="T37" fmla="*/ 419 h 1477"/>
                  <a:gd name="T38" fmla="*/ 282 w 1261"/>
                  <a:gd name="T39" fmla="*/ 374 h 1477"/>
                  <a:gd name="T40" fmla="*/ 199 w 1261"/>
                  <a:gd name="T41" fmla="*/ 435 h 1477"/>
                  <a:gd name="T42" fmla="*/ 151 w 1261"/>
                  <a:gd name="T43" fmla="*/ 584 h 1477"/>
                  <a:gd name="T44" fmla="*/ 109 w 1261"/>
                  <a:gd name="T45" fmla="*/ 609 h 1477"/>
                  <a:gd name="T46" fmla="*/ 149 w 1261"/>
                  <a:gd name="T47" fmla="*/ 776 h 1477"/>
                  <a:gd name="T48" fmla="*/ 0 w 1261"/>
                  <a:gd name="T49" fmla="*/ 977 h 1477"/>
                  <a:gd name="T50" fmla="*/ 15 w 1261"/>
                  <a:gd name="T51" fmla="*/ 1037 h 1477"/>
                  <a:gd name="T52" fmla="*/ 53 w 1261"/>
                  <a:gd name="T53" fmla="*/ 1046 h 1477"/>
                  <a:gd name="T54" fmla="*/ 162 w 1261"/>
                  <a:gd name="T55" fmla="*/ 1132 h 1477"/>
                  <a:gd name="T56" fmla="*/ 196 w 1261"/>
                  <a:gd name="T57" fmla="*/ 1139 h 1477"/>
                  <a:gd name="T58" fmla="*/ 323 w 1261"/>
                  <a:gd name="T59" fmla="*/ 1268 h 1477"/>
                  <a:gd name="T60" fmla="*/ 589 w 1261"/>
                  <a:gd name="T61" fmla="*/ 1445 h 1477"/>
                  <a:gd name="T62" fmla="*/ 651 w 1261"/>
                  <a:gd name="T63" fmla="*/ 1370 h 1477"/>
                  <a:gd name="T64" fmla="*/ 849 w 1261"/>
                  <a:gd name="T65" fmla="*/ 1443 h 1477"/>
                  <a:gd name="T66" fmla="*/ 884 w 1261"/>
                  <a:gd name="T67" fmla="*/ 1477 h 1477"/>
                  <a:gd name="T68" fmla="*/ 879 w 1261"/>
                  <a:gd name="T69" fmla="*/ 1371 h 1477"/>
                  <a:gd name="T70" fmla="*/ 990 w 1261"/>
                  <a:gd name="T71" fmla="*/ 1314 h 1477"/>
                  <a:gd name="T72" fmla="*/ 1006 w 1261"/>
                  <a:gd name="T73" fmla="*/ 1218 h 1477"/>
                  <a:gd name="T74" fmla="*/ 1261 w 1261"/>
                  <a:gd name="T75" fmla="*/ 1218 h 1477"/>
                  <a:gd name="T76" fmla="*/ 1197 w 1261"/>
                  <a:gd name="T77" fmla="*/ 1010 h 1477"/>
                  <a:gd name="T78" fmla="*/ 1231 w 1261"/>
                  <a:gd name="T79" fmla="*/ 873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1" h="1477">
                    <a:moveTo>
                      <a:pt x="1231" y="873"/>
                    </a:moveTo>
                    <a:lnTo>
                      <a:pt x="1187" y="716"/>
                    </a:lnTo>
                    <a:lnTo>
                      <a:pt x="1207" y="656"/>
                    </a:lnTo>
                    <a:lnTo>
                      <a:pt x="1160" y="639"/>
                    </a:lnTo>
                    <a:lnTo>
                      <a:pt x="1157" y="509"/>
                    </a:lnTo>
                    <a:lnTo>
                      <a:pt x="1177" y="424"/>
                    </a:lnTo>
                    <a:lnTo>
                      <a:pt x="1117" y="311"/>
                    </a:lnTo>
                    <a:lnTo>
                      <a:pt x="1010" y="234"/>
                    </a:lnTo>
                    <a:lnTo>
                      <a:pt x="953" y="197"/>
                    </a:lnTo>
                    <a:lnTo>
                      <a:pt x="765" y="0"/>
                    </a:lnTo>
                    <a:lnTo>
                      <a:pt x="674" y="6"/>
                    </a:lnTo>
                    <a:lnTo>
                      <a:pt x="706" y="60"/>
                    </a:lnTo>
                    <a:lnTo>
                      <a:pt x="706" y="138"/>
                    </a:lnTo>
                    <a:lnTo>
                      <a:pt x="656" y="209"/>
                    </a:lnTo>
                    <a:lnTo>
                      <a:pt x="688" y="232"/>
                    </a:lnTo>
                    <a:lnTo>
                      <a:pt x="652" y="278"/>
                    </a:lnTo>
                    <a:lnTo>
                      <a:pt x="465" y="214"/>
                    </a:lnTo>
                    <a:lnTo>
                      <a:pt x="404" y="216"/>
                    </a:lnTo>
                    <a:lnTo>
                      <a:pt x="366" y="419"/>
                    </a:lnTo>
                    <a:lnTo>
                      <a:pt x="282" y="374"/>
                    </a:lnTo>
                    <a:lnTo>
                      <a:pt x="199" y="435"/>
                    </a:lnTo>
                    <a:lnTo>
                      <a:pt x="151" y="584"/>
                    </a:lnTo>
                    <a:lnTo>
                      <a:pt x="109" y="609"/>
                    </a:lnTo>
                    <a:lnTo>
                      <a:pt x="149" y="776"/>
                    </a:lnTo>
                    <a:lnTo>
                      <a:pt x="0" y="977"/>
                    </a:lnTo>
                    <a:lnTo>
                      <a:pt x="15" y="1037"/>
                    </a:lnTo>
                    <a:lnTo>
                      <a:pt x="53" y="1046"/>
                    </a:lnTo>
                    <a:lnTo>
                      <a:pt x="162" y="1132"/>
                    </a:lnTo>
                    <a:lnTo>
                      <a:pt x="196" y="1139"/>
                    </a:lnTo>
                    <a:lnTo>
                      <a:pt x="323" y="1268"/>
                    </a:lnTo>
                    <a:lnTo>
                      <a:pt x="589" y="1445"/>
                    </a:lnTo>
                    <a:lnTo>
                      <a:pt x="651" y="1370"/>
                    </a:lnTo>
                    <a:lnTo>
                      <a:pt x="849" y="1443"/>
                    </a:lnTo>
                    <a:lnTo>
                      <a:pt x="884" y="1477"/>
                    </a:lnTo>
                    <a:lnTo>
                      <a:pt x="879" y="1371"/>
                    </a:lnTo>
                    <a:lnTo>
                      <a:pt x="990" y="1314"/>
                    </a:lnTo>
                    <a:lnTo>
                      <a:pt x="1006" y="1218"/>
                    </a:lnTo>
                    <a:lnTo>
                      <a:pt x="1261" y="1218"/>
                    </a:lnTo>
                    <a:lnTo>
                      <a:pt x="1197" y="1010"/>
                    </a:lnTo>
                    <a:lnTo>
                      <a:pt x="1231" y="87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6" name="Freeform 20">
                <a:extLst>
                  <a:ext uri="{FF2B5EF4-FFF2-40B4-BE49-F238E27FC236}">
                    <a16:creationId xmlns:a16="http://schemas.microsoft.com/office/drawing/2014/main" id="{7F73E25F-0027-9A4A-A054-F910EA143870}"/>
                  </a:ext>
                </a:extLst>
              </p:cNvPr>
              <p:cNvSpPr>
                <a:spLocks/>
              </p:cNvSpPr>
              <p:nvPr/>
            </p:nvSpPr>
            <p:spPr bwMode="auto">
              <a:xfrm>
                <a:off x="3797" y="3030"/>
                <a:ext cx="256" cy="359"/>
              </a:xfrm>
              <a:custGeom>
                <a:avLst/>
                <a:gdLst>
                  <a:gd name="T0" fmla="*/ 43 w 256"/>
                  <a:gd name="T1" fmla="*/ 126 h 359"/>
                  <a:gd name="T2" fmla="*/ 31 w 256"/>
                  <a:gd name="T3" fmla="*/ 164 h 359"/>
                  <a:gd name="T4" fmla="*/ 0 w 256"/>
                  <a:gd name="T5" fmla="*/ 204 h 359"/>
                  <a:gd name="T6" fmla="*/ 2 w 256"/>
                  <a:gd name="T7" fmla="*/ 253 h 359"/>
                  <a:gd name="T8" fmla="*/ 42 w 256"/>
                  <a:gd name="T9" fmla="*/ 348 h 359"/>
                  <a:gd name="T10" fmla="*/ 77 w 256"/>
                  <a:gd name="T11" fmla="*/ 359 h 359"/>
                  <a:gd name="T12" fmla="*/ 123 w 256"/>
                  <a:gd name="T13" fmla="*/ 319 h 359"/>
                  <a:gd name="T14" fmla="*/ 149 w 256"/>
                  <a:gd name="T15" fmla="*/ 272 h 359"/>
                  <a:gd name="T16" fmla="*/ 120 w 256"/>
                  <a:gd name="T17" fmla="*/ 224 h 359"/>
                  <a:gd name="T18" fmla="*/ 174 w 256"/>
                  <a:gd name="T19" fmla="*/ 252 h 359"/>
                  <a:gd name="T20" fmla="*/ 203 w 256"/>
                  <a:gd name="T21" fmla="*/ 235 h 359"/>
                  <a:gd name="T22" fmla="*/ 182 w 256"/>
                  <a:gd name="T23" fmla="*/ 196 h 359"/>
                  <a:gd name="T24" fmla="*/ 200 w 256"/>
                  <a:gd name="T25" fmla="*/ 133 h 359"/>
                  <a:gd name="T26" fmla="*/ 256 w 256"/>
                  <a:gd name="T27" fmla="*/ 116 h 359"/>
                  <a:gd name="T28" fmla="*/ 214 w 256"/>
                  <a:gd name="T29" fmla="*/ 12 h 359"/>
                  <a:gd name="T30" fmla="*/ 175 w 256"/>
                  <a:gd name="T31" fmla="*/ 0 h 359"/>
                  <a:gd name="T32" fmla="*/ 115 w 256"/>
                  <a:gd name="T33" fmla="*/ 108 h 359"/>
                  <a:gd name="T34" fmla="*/ 43 w 256"/>
                  <a:gd name="T35" fmla="*/ 1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59">
                    <a:moveTo>
                      <a:pt x="43" y="126"/>
                    </a:moveTo>
                    <a:lnTo>
                      <a:pt x="31" y="164"/>
                    </a:lnTo>
                    <a:lnTo>
                      <a:pt x="0" y="204"/>
                    </a:lnTo>
                    <a:lnTo>
                      <a:pt x="2" y="253"/>
                    </a:lnTo>
                    <a:lnTo>
                      <a:pt x="42" y="348"/>
                    </a:lnTo>
                    <a:lnTo>
                      <a:pt x="77" y="359"/>
                    </a:lnTo>
                    <a:lnTo>
                      <a:pt x="123" y="319"/>
                    </a:lnTo>
                    <a:lnTo>
                      <a:pt x="149" y="272"/>
                    </a:lnTo>
                    <a:lnTo>
                      <a:pt x="120" y="224"/>
                    </a:lnTo>
                    <a:lnTo>
                      <a:pt x="174" y="252"/>
                    </a:lnTo>
                    <a:lnTo>
                      <a:pt x="203" y="235"/>
                    </a:lnTo>
                    <a:lnTo>
                      <a:pt x="182" y="196"/>
                    </a:lnTo>
                    <a:lnTo>
                      <a:pt x="200" y="133"/>
                    </a:lnTo>
                    <a:lnTo>
                      <a:pt x="256" y="116"/>
                    </a:lnTo>
                    <a:lnTo>
                      <a:pt x="214" y="12"/>
                    </a:lnTo>
                    <a:lnTo>
                      <a:pt x="175" y="0"/>
                    </a:lnTo>
                    <a:lnTo>
                      <a:pt x="115" y="108"/>
                    </a:lnTo>
                    <a:lnTo>
                      <a:pt x="43" y="126"/>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21">
                <a:extLst>
                  <a:ext uri="{FF2B5EF4-FFF2-40B4-BE49-F238E27FC236}">
                    <a16:creationId xmlns:a16="http://schemas.microsoft.com/office/drawing/2014/main" id="{54EF2C8D-D786-2047-9688-8649656C6C25}"/>
                  </a:ext>
                </a:extLst>
              </p:cNvPr>
              <p:cNvSpPr>
                <a:spLocks/>
              </p:cNvSpPr>
              <p:nvPr/>
            </p:nvSpPr>
            <p:spPr bwMode="auto">
              <a:xfrm>
                <a:off x="3378" y="3357"/>
                <a:ext cx="352" cy="350"/>
              </a:xfrm>
              <a:custGeom>
                <a:avLst/>
                <a:gdLst>
                  <a:gd name="T0" fmla="*/ 128 w 352"/>
                  <a:gd name="T1" fmla="*/ 40 h 350"/>
                  <a:gd name="T2" fmla="*/ 52 w 352"/>
                  <a:gd name="T3" fmla="*/ 95 h 350"/>
                  <a:gd name="T4" fmla="*/ 0 w 352"/>
                  <a:gd name="T5" fmla="*/ 222 h 350"/>
                  <a:gd name="T6" fmla="*/ 47 w 352"/>
                  <a:gd name="T7" fmla="*/ 241 h 350"/>
                  <a:gd name="T8" fmla="*/ 84 w 352"/>
                  <a:gd name="T9" fmla="*/ 236 h 350"/>
                  <a:gd name="T10" fmla="*/ 84 w 352"/>
                  <a:gd name="T11" fmla="*/ 282 h 350"/>
                  <a:gd name="T12" fmla="*/ 101 w 352"/>
                  <a:gd name="T13" fmla="*/ 339 h 350"/>
                  <a:gd name="T14" fmla="*/ 144 w 352"/>
                  <a:gd name="T15" fmla="*/ 350 h 350"/>
                  <a:gd name="T16" fmla="*/ 173 w 352"/>
                  <a:gd name="T17" fmla="*/ 314 h 350"/>
                  <a:gd name="T18" fmla="*/ 234 w 352"/>
                  <a:gd name="T19" fmla="*/ 304 h 350"/>
                  <a:gd name="T20" fmla="*/ 233 w 352"/>
                  <a:gd name="T21" fmla="*/ 254 h 350"/>
                  <a:gd name="T22" fmla="*/ 278 w 352"/>
                  <a:gd name="T23" fmla="*/ 230 h 350"/>
                  <a:gd name="T24" fmla="*/ 330 w 352"/>
                  <a:gd name="T25" fmla="*/ 276 h 350"/>
                  <a:gd name="T26" fmla="*/ 352 w 352"/>
                  <a:gd name="T27" fmla="*/ 179 h 350"/>
                  <a:gd name="T28" fmla="*/ 337 w 352"/>
                  <a:gd name="T29" fmla="*/ 112 h 350"/>
                  <a:gd name="T30" fmla="*/ 268 w 352"/>
                  <a:gd name="T31" fmla="*/ 115 h 350"/>
                  <a:gd name="T32" fmla="*/ 309 w 352"/>
                  <a:gd name="T33" fmla="*/ 92 h 350"/>
                  <a:gd name="T34" fmla="*/ 202 w 352"/>
                  <a:gd name="T35" fmla="*/ 0 h 350"/>
                  <a:gd name="T36" fmla="*/ 128 w 352"/>
                  <a:gd name="T37" fmla="*/ 4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50">
                    <a:moveTo>
                      <a:pt x="128" y="40"/>
                    </a:moveTo>
                    <a:lnTo>
                      <a:pt x="52" y="95"/>
                    </a:lnTo>
                    <a:lnTo>
                      <a:pt x="0" y="222"/>
                    </a:lnTo>
                    <a:lnTo>
                      <a:pt x="47" y="241"/>
                    </a:lnTo>
                    <a:lnTo>
                      <a:pt x="84" y="236"/>
                    </a:lnTo>
                    <a:lnTo>
                      <a:pt x="84" y="282"/>
                    </a:lnTo>
                    <a:lnTo>
                      <a:pt x="101" y="339"/>
                    </a:lnTo>
                    <a:lnTo>
                      <a:pt x="144" y="350"/>
                    </a:lnTo>
                    <a:lnTo>
                      <a:pt x="173" y="314"/>
                    </a:lnTo>
                    <a:lnTo>
                      <a:pt x="234" y="304"/>
                    </a:lnTo>
                    <a:lnTo>
                      <a:pt x="233" y="254"/>
                    </a:lnTo>
                    <a:lnTo>
                      <a:pt x="278" y="230"/>
                    </a:lnTo>
                    <a:lnTo>
                      <a:pt x="330" y="276"/>
                    </a:lnTo>
                    <a:lnTo>
                      <a:pt x="352" y="179"/>
                    </a:lnTo>
                    <a:lnTo>
                      <a:pt x="337" y="112"/>
                    </a:lnTo>
                    <a:lnTo>
                      <a:pt x="268" y="115"/>
                    </a:lnTo>
                    <a:lnTo>
                      <a:pt x="309" y="92"/>
                    </a:lnTo>
                    <a:lnTo>
                      <a:pt x="202" y="0"/>
                    </a:lnTo>
                    <a:lnTo>
                      <a:pt x="128" y="40"/>
                    </a:lnTo>
                    <a:close/>
                  </a:path>
                </a:pathLst>
              </a:custGeom>
              <a:solidFill>
                <a:srgbClr val="B3C1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8" name="Freeform 22">
                <a:extLst>
                  <a:ext uri="{FF2B5EF4-FFF2-40B4-BE49-F238E27FC236}">
                    <a16:creationId xmlns:a16="http://schemas.microsoft.com/office/drawing/2014/main" id="{1C826655-3B4B-734D-B6E0-404CD4D9EAAA}"/>
                  </a:ext>
                </a:extLst>
              </p:cNvPr>
              <p:cNvSpPr>
                <a:spLocks/>
              </p:cNvSpPr>
              <p:nvPr/>
            </p:nvSpPr>
            <p:spPr bwMode="auto">
              <a:xfrm>
                <a:off x="3375" y="4027"/>
                <a:ext cx="236" cy="111"/>
              </a:xfrm>
              <a:custGeom>
                <a:avLst/>
                <a:gdLst>
                  <a:gd name="T0" fmla="*/ 145 w 236"/>
                  <a:gd name="T1" fmla="*/ 4 h 111"/>
                  <a:gd name="T2" fmla="*/ 99 w 236"/>
                  <a:gd name="T3" fmla="*/ 4 h 111"/>
                  <a:gd name="T4" fmla="*/ 62 w 236"/>
                  <a:gd name="T5" fmla="*/ 31 h 111"/>
                  <a:gd name="T6" fmla="*/ 12 w 236"/>
                  <a:gd name="T7" fmla="*/ 0 h 111"/>
                  <a:gd name="T8" fmla="*/ 0 w 236"/>
                  <a:gd name="T9" fmla="*/ 49 h 111"/>
                  <a:gd name="T10" fmla="*/ 42 w 236"/>
                  <a:gd name="T11" fmla="*/ 89 h 111"/>
                  <a:gd name="T12" fmla="*/ 114 w 236"/>
                  <a:gd name="T13" fmla="*/ 92 h 111"/>
                  <a:gd name="T14" fmla="*/ 209 w 236"/>
                  <a:gd name="T15" fmla="*/ 111 h 111"/>
                  <a:gd name="T16" fmla="*/ 236 w 236"/>
                  <a:gd name="T17" fmla="*/ 60 h 111"/>
                  <a:gd name="T18" fmla="*/ 176 w 236"/>
                  <a:gd name="T19" fmla="*/ 5 h 111"/>
                  <a:gd name="T20" fmla="*/ 145 w 236"/>
                  <a:gd name="T21"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11">
                    <a:moveTo>
                      <a:pt x="145" y="4"/>
                    </a:moveTo>
                    <a:lnTo>
                      <a:pt x="99" y="4"/>
                    </a:lnTo>
                    <a:lnTo>
                      <a:pt x="62" y="31"/>
                    </a:lnTo>
                    <a:lnTo>
                      <a:pt x="12" y="0"/>
                    </a:lnTo>
                    <a:lnTo>
                      <a:pt x="0" y="49"/>
                    </a:lnTo>
                    <a:lnTo>
                      <a:pt x="42" y="89"/>
                    </a:lnTo>
                    <a:lnTo>
                      <a:pt x="114" y="92"/>
                    </a:lnTo>
                    <a:lnTo>
                      <a:pt x="209" y="111"/>
                    </a:lnTo>
                    <a:lnTo>
                      <a:pt x="236" y="60"/>
                    </a:lnTo>
                    <a:lnTo>
                      <a:pt x="176" y="5"/>
                    </a:lnTo>
                    <a:lnTo>
                      <a:pt x="145" y="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9" name="Freeform 23">
                <a:extLst>
                  <a:ext uri="{FF2B5EF4-FFF2-40B4-BE49-F238E27FC236}">
                    <a16:creationId xmlns:a16="http://schemas.microsoft.com/office/drawing/2014/main" id="{0DA21586-511B-D64A-BD71-2091DCAB85B3}"/>
                  </a:ext>
                </a:extLst>
              </p:cNvPr>
              <p:cNvSpPr>
                <a:spLocks/>
              </p:cNvSpPr>
              <p:nvPr/>
            </p:nvSpPr>
            <p:spPr bwMode="auto">
              <a:xfrm>
                <a:off x="3574" y="3203"/>
                <a:ext cx="265" cy="246"/>
              </a:xfrm>
              <a:custGeom>
                <a:avLst/>
                <a:gdLst>
                  <a:gd name="T0" fmla="*/ 223 w 265"/>
                  <a:gd name="T1" fmla="*/ 31 h 246"/>
                  <a:gd name="T2" fmla="*/ 170 w 265"/>
                  <a:gd name="T3" fmla="*/ 0 h 246"/>
                  <a:gd name="T4" fmla="*/ 79 w 265"/>
                  <a:gd name="T5" fmla="*/ 19 h 246"/>
                  <a:gd name="T6" fmla="*/ 0 w 265"/>
                  <a:gd name="T7" fmla="*/ 88 h 246"/>
                  <a:gd name="T8" fmla="*/ 6 w 265"/>
                  <a:gd name="T9" fmla="*/ 154 h 246"/>
                  <a:gd name="T10" fmla="*/ 113 w 265"/>
                  <a:gd name="T11" fmla="*/ 246 h 246"/>
                  <a:gd name="T12" fmla="*/ 173 w 265"/>
                  <a:gd name="T13" fmla="*/ 246 h 246"/>
                  <a:gd name="T14" fmla="*/ 265 w 265"/>
                  <a:gd name="T15" fmla="*/ 175 h 246"/>
                  <a:gd name="T16" fmla="*/ 225 w 265"/>
                  <a:gd name="T17" fmla="*/ 80 h 246"/>
                  <a:gd name="T18" fmla="*/ 223 w 265"/>
                  <a:gd name="T19" fmla="*/ 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46">
                    <a:moveTo>
                      <a:pt x="223" y="31"/>
                    </a:moveTo>
                    <a:lnTo>
                      <a:pt x="170" y="0"/>
                    </a:lnTo>
                    <a:lnTo>
                      <a:pt x="79" y="19"/>
                    </a:lnTo>
                    <a:lnTo>
                      <a:pt x="0" y="88"/>
                    </a:lnTo>
                    <a:lnTo>
                      <a:pt x="6" y="154"/>
                    </a:lnTo>
                    <a:lnTo>
                      <a:pt x="113" y="246"/>
                    </a:lnTo>
                    <a:lnTo>
                      <a:pt x="173" y="246"/>
                    </a:lnTo>
                    <a:lnTo>
                      <a:pt x="265" y="175"/>
                    </a:lnTo>
                    <a:lnTo>
                      <a:pt x="225" y="80"/>
                    </a:lnTo>
                    <a:lnTo>
                      <a:pt x="223" y="3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0" name="Freeform 24">
                <a:extLst>
                  <a:ext uri="{FF2B5EF4-FFF2-40B4-BE49-F238E27FC236}">
                    <a16:creationId xmlns:a16="http://schemas.microsoft.com/office/drawing/2014/main" id="{D8B9C00A-C22A-084B-A04C-E24721598F35}"/>
                  </a:ext>
                </a:extLst>
              </p:cNvPr>
              <p:cNvSpPr>
                <a:spLocks/>
              </p:cNvSpPr>
              <p:nvPr/>
            </p:nvSpPr>
            <p:spPr bwMode="auto">
              <a:xfrm>
                <a:off x="3912" y="3631"/>
                <a:ext cx="166" cy="288"/>
              </a:xfrm>
              <a:custGeom>
                <a:avLst/>
                <a:gdLst>
                  <a:gd name="T0" fmla="*/ 8 w 166"/>
                  <a:gd name="T1" fmla="*/ 111 h 288"/>
                  <a:gd name="T2" fmla="*/ 0 w 166"/>
                  <a:gd name="T3" fmla="*/ 184 h 288"/>
                  <a:gd name="T4" fmla="*/ 19 w 166"/>
                  <a:gd name="T5" fmla="*/ 251 h 288"/>
                  <a:gd name="T6" fmla="*/ 4 w 166"/>
                  <a:gd name="T7" fmla="*/ 288 h 288"/>
                  <a:gd name="T8" fmla="*/ 33 w 166"/>
                  <a:gd name="T9" fmla="*/ 280 h 288"/>
                  <a:gd name="T10" fmla="*/ 48 w 166"/>
                  <a:gd name="T11" fmla="*/ 228 h 288"/>
                  <a:gd name="T12" fmla="*/ 99 w 166"/>
                  <a:gd name="T13" fmla="*/ 156 h 288"/>
                  <a:gd name="T14" fmla="*/ 103 w 166"/>
                  <a:gd name="T15" fmla="*/ 84 h 288"/>
                  <a:gd name="T16" fmla="*/ 128 w 166"/>
                  <a:gd name="T17" fmla="*/ 62 h 288"/>
                  <a:gd name="T18" fmla="*/ 166 w 166"/>
                  <a:gd name="T19" fmla="*/ 0 h 288"/>
                  <a:gd name="T20" fmla="*/ 77 w 166"/>
                  <a:gd name="T21" fmla="*/ 31 h 288"/>
                  <a:gd name="T22" fmla="*/ 8 w 166"/>
                  <a:gd name="T23" fmla="*/ 1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88">
                    <a:moveTo>
                      <a:pt x="8" y="111"/>
                    </a:moveTo>
                    <a:lnTo>
                      <a:pt x="0" y="184"/>
                    </a:lnTo>
                    <a:lnTo>
                      <a:pt x="19" y="251"/>
                    </a:lnTo>
                    <a:lnTo>
                      <a:pt x="4" y="288"/>
                    </a:lnTo>
                    <a:lnTo>
                      <a:pt x="33" y="280"/>
                    </a:lnTo>
                    <a:lnTo>
                      <a:pt x="48" y="228"/>
                    </a:lnTo>
                    <a:lnTo>
                      <a:pt x="99" y="156"/>
                    </a:lnTo>
                    <a:lnTo>
                      <a:pt x="103" y="84"/>
                    </a:lnTo>
                    <a:lnTo>
                      <a:pt x="128" y="62"/>
                    </a:lnTo>
                    <a:lnTo>
                      <a:pt x="166" y="0"/>
                    </a:lnTo>
                    <a:lnTo>
                      <a:pt x="77" y="31"/>
                    </a:lnTo>
                    <a:lnTo>
                      <a:pt x="8" y="11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25">
                <a:extLst>
                  <a:ext uri="{FF2B5EF4-FFF2-40B4-BE49-F238E27FC236}">
                    <a16:creationId xmlns:a16="http://schemas.microsoft.com/office/drawing/2014/main" id="{F4869511-B679-2C4F-A146-A8004B25B827}"/>
                  </a:ext>
                </a:extLst>
              </p:cNvPr>
              <p:cNvSpPr>
                <a:spLocks noEditPoints="1"/>
              </p:cNvSpPr>
              <p:nvPr/>
            </p:nvSpPr>
            <p:spPr bwMode="auto">
              <a:xfrm>
                <a:off x="3514" y="3587"/>
                <a:ext cx="251" cy="509"/>
              </a:xfrm>
              <a:custGeom>
                <a:avLst/>
                <a:gdLst>
                  <a:gd name="T0" fmla="*/ 227 w 251"/>
                  <a:gd name="T1" fmla="*/ 244 h 509"/>
                  <a:gd name="T2" fmla="*/ 251 w 251"/>
                  <a:gd name="T3" fmla="*/ 213 h 509"/>
                  <a:gd name="T4" fmla="*/ 250 w 251"/>
                  <a:gd name="T5" fmla="*/ 256 h 509"/>
                  <a:gd name="T6" fmla="*/ 184 w 251"/>
                  <a:gd name="T7" fmla="*/ 442 h 509"/>
                  <a:gd name="T8" fmla="*/ 158 w 251"/>
                  <a:gd name="T9" fmla="*/ 509 h 509"/>
                  <a:gd name="T10" fmla="*/ 147 w 251"/>
                  <a:gd name="T11" fmla="*/ 425 h 509"/>
                  <a:gd name="T12" fmla="*/ 169 w 251"/>
                  <a:gd name="T13" fmla="*/ 374 h 509"/>
                  <a:gd name="T14" fmla="*/ 204 w 251"/>
                  <a:gd name="T15" fmla="*/ 316 h 509"/>
                  <a:gd name="T16" fmla="*/ 227 w 251"/>
                  <a:gd name="T17" fmla="*/ 244 h 509"/>
                  <a:gd name="T18" fmla="*/ 97 w 251"/>
                  <a:gd name="T19" fmla="*/ 24 h 509"/>
                  <a:gd name="T20" fmla="*/ 98 w 251"/>
                  <a:gd name="T21" fmla="*/ 74 h 509"/>
                  <a:gd name="T22" fmla="*/ 37 w 251"/>
                  <a:gd name="T23" fmla="*/ 84 h 509"/>
                  <a:gd name="T24" fmla="*/ 8 w 251"/>
                  <a:gd name="T25" fmla="*/ 120 h 509"/>
                  <a:gd name="T26" fmla="*/ 40 w 251"/>
                  <a:gd name="T27" fmla="*/ 148 h 509"/>
                  <a:gd name="T28" fmla="*/ 14 w 251"/>
                  <a:gd name="T29" fmla="*/ 253 h 509"/>
                  <a:gd name="T30" fmla="*/ 67 w 251"/>
                  <a:gd name="T31" fmla="*/ 313 h 509"/>
                  <a:gd name="T32" fmla="*/ 32 w 251"/>
                  <a:gd name="T33" fmla="*/ 342 h 509"/>
                  <a:gd name="T34" fmla="*/ 0 w 251"/>
                  <a:gd name="T35" fmla="*/ 396 h 509"/>
                  <a:gd name="T36" fmla="*/ 6 w 251"/>
                  <a:gd name="T37" fmla="*/ 444 h 509"/>
                  <a:gd name="T38" fmla="*/ 37 w 251"/>
                  <a:gd name="T39" fmla="*/ 445 h 509"/>
                  <a:gd name="T40" fmla="*/ 97 w 251"/>
                  <a:gd name="T41" fmla="*/ 500 h 509"/>
                  <a:gd name="T42" fmla="*/ 142 w 251"/>
                  <a:gd name="T43" fmla="*/ 384 h 509"/>
                  <a:gd name="T44" fmla="*/ 166 w 251"/>
                  <a:gd name="T45" fmla="*/ 284 h 509"/>
                  <a:gd name="T46" fmla="*/ 164 w 251"/>
                  <a:gd name="T47" fmla="*/ 236 h 509"/>
                  <a:gd name="T48" fmla="*/ 193 w 251"/>
                  <a:gd name="T49" fmla="*/ 193 h 509"/>
                  <a:gd name="T50" fmla="*/ 194 w 251"/>
                  <a:gd name="T51" fmla="*/ 46 h 509"/>
                  <a:gd name="T52" fmla="*/ 142 w 251"/>
                  <a:gd name="T53" fmla="*/ 0 h 509"/>
                  <a:gd name="T54" fmla="*/ 97 w 251"/>
                  <a:gd name="T55" fmla="*/ 2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509">
                    <a:moveTo>
                      <a:pt x="227" y="244"/>
                    </a:moveTo>
                    <a:lnTo>
                      <a:pt x="251" y="213"/>
                    </a:lnTo>
                    <a:lnTo>
                      <a:pt x="250" y="256"/>
                    </a:lnTo>
                    <a:lnTo>
                      <a:pt x="184" y="442"/>
                    </a:lnTo>
                    <a:lnTo>
                      <a:pt x="158" y="509"/>
                    </a:lnTo>
                    <a:lnTo>
                      <a:pt x="147" y="425"/>
                    </a:lnTo>
                    <a:lnTo>
                      <a:pt x="169" y="374"/>
                    </a:lnTo>
                    <a:lnTo>
                      <a:pt x="204" y="316"/>
                    </a:lnTo>
                    <a:lnTo>
                      <a:pt x="227" y="244"/>
                    </a:lnTo>
                    <a:close/>
                    <a:moveTo>
                      <a:pt x="97" y="24"/>
                    </a:moveTo>
                    <a:lnTo>
                      <a:pt x="98" y="74"/>
                    </a:lnTo>
                    <a:lnTo>
                      <a:pt x="37" y="84"/>
                    </a:lnTo>
                    <a:lnTo>
                      <a:pt x="8" y="120"/>
                    </a:lnTo>
                    <a:lnTo>
                      <a:pt x="40" y="148"/>
                    </a:lnTo>
                    <a:lnTo>
                      <a:pt x="14" y="253"/>
                    </a:lnTo>
                    <a:lnTo>
                      <a:pt x="67" y="313"/>
                    </a:lnTo>
                    <a:lnTo>
                      <a:pt x="32" y="342"/>
                    </a:lnTo>
                    <a:lnTo>
                      <a:pt x="0" y="396"/>
                    </a:lnTo>
                    <a:lnTo>
                      <a:pt x="6" y="444"/>
                    </a:lnTo>
                    <a:lnTo>
                      <a:pt x="37" y="445"/>
                    </a:lnTo>
                    <a:lnTo>
                      <a:pt x="97" y="500"/>
                    </a:lnTo>
                    <a:lnTo>
                      <a:pt x="142" y="384"/>
                    </a:lnTo>
                    <a:lnTo>
                      <a:pt x="166" y="284"/>
                    </a:lnTo>
                    <a:lnTo>
                      <a:pt x="164" y="236"/>
                    </a:lnTo>
                    <a:lnTo>
                      <a:pt x="193" y="193"/>
                    </a:lnTo>
                    <a:lnTo>
                      <a:pt x="194" y="46"/>
                    </a:lnTo>
                    <a:lnTo>
                      <a:pt x="142" y="0"/>
                    </a:lnTo>
                    <a:lnTo>
                      <a:pt x="97" y="2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24" name="Text Box 27" descr="70 %">
              <a:extLst>
                <a:ext uri="{FF2B5EF4-FFF2-40B4-BE49-F238E27FC236}">
                  <a16:creationId xmlns:a16="http://schemas.microsoft.com/office/drawing/2014/main" id="{7114B950-129B-6544-BD1F-866757C42028}"/>
                </a:ext>
              </a:extLst>
            </p:cNvPr>
            <p:cNvSpPr txBox="1">
              <a:spLocks noChangeArrowheads="1"/>
            </p:cNvSpPr>
            <p:nvPr/>
          </p:nvSpPr>
          <p:spPr bwMode="auto">
            <a:xfrm>
              <a:off x="7985381" y="5011524"/>
              <a:ext cx="878154"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Göteborg </a:t>
              </a:r>
            </a:p>
          </p:txBody>
        </p:sp>
        <p:sp>
          <p:nvSpPr>
            <p:cNvPr id="125" name="Text Box 63" descr="70 %">
              <a:extLst>
                <a:ext uri="{FF2B5EF4-FFF2-40B4-BE49-F238E27FC236}">
                  <a16:creationId xmlns:a16="http://schemas.microsoft.com/office/drawing/2014/main" id="{B93CA774-73A5-4548-818C-1B19FB295253}"/>
                </a:ext>
              </a:extLst>
            </p:cNvPr>
            <p:cNvSpPr txBox="1">
              <a:spLocks noChangeArrowheads="1"/>
            </p:cNvSpPr>
            <p:nvPr/>
          </p:nvSpPr>
          <p:spPr bwMode="auto">
            <a:xfrm>
              <a:off x="7946577" y="5565408"/>
              <a:ext cx="1013202"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Helsingborg</a:t>
              </a:r>
            </a:p>
          </p:txBody>
        </p:sp>
        <p:sp>
          <p:nvSpPr>
            <p:cNvPr id="126" name="Text Box 21" descr="70 %">
              <a:extLst>
                <a:ext uri="{FF2B5EF4-FFF2-40B4-BE49-F238E27FC236}">
                  <a16:creationId xmlns:a16="http://schemas.microsoft.com/office/drawing/2014/main" id="{6150AC49-8331-A942-A31D-0D5B499932E3}"/>
                </a:ext>
              </a:extLst>
            </p:cNvPr>
            <p:cNvSpPr txBox="1">
              <a:spLocks noChangeArrowheads="1"/>
            </p:cNvSpPr>
            <p:nvPr/>
          </p:nvSpPr>
          <p:spPr bwMode="auto">
            <a:xfrm>
              <a:off x="8161293" y="3086989"/>
              <a:ext cx="722470"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Storlien</a:t>
              </a:r>
            </a:p>
          </p:txBody>
        </p:sp>
        <p:sp>
          <p:nvSpPr>
            <p:cNvPr id="127" name="Text Box 24" descr="70 %">
              <a:extLst>
                <a:ext uri="{FF2B5EF4-FFF2-40B4-BE49-F238E27FC236}">
                  <a16:creationId xmlns:a16="http://schemas.microsoft.com/office/drawing/2014/main" id="{407724F1-F9C4-734D-A32D-D38FD037D620}"/>
                </a:ext>
              </a:extLst>
            </p:cNvPr>
            <p:cNvSpPr txBox="1">
              <a:spLocks noChangeArrowheads="1"/>
            </p:cNvSpPr>
            <p:nvPr/>
          </p:nvSpPr>
          <p:spPr bwMode="auto">
            <a:xfrm>
              <a:off x="9625334" y="4869290"/>
              <a:ext cx="947554"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Norrköping</a:t>
              </a:r>
            </a:p>
          </p:txBody>
        </p:sp>
        <p:sp>
          <p:nvSpPr>
            <p:cNvPr id="128" name="Text Box 25">
              <a:extLst>
                <a:ext uri="{FF2B5EF4-FFF2-40B4-BE49-F238E27FC236}">
                  <a16:creationId xmlns:a16="http://schemas.microsoft.com/office/drawing/2014/main" id="{12F33433-F8C8-A944-B99B-21E1237ACB33}"/>
                </a:ext>
              </a:extLst>
            </p:cNvPr>
            <p:cNvSpPr txBox="1">
              <a:spLocks noChangeArrowheads="1"/>
            </p:cNvSpPr>
            <p:nvPr/>
          </p:nvSpPr>
          <p:spPr bwMode="auto">
            <a:xfrm>
              <a:off x="9260745" y="5714072"/>
              <a:ext cx="930673" cy="288085"/>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Karlshamn</a:t>
              </a:r>
            </a:p>
          </p:txBody>
        </p:sp>
        <p:sp>
          <p:nvSpPr>
            <p:cNvPr id="129" name="Text Box 26" descr="70 %">
              <a:extLst>
                <a:ext uri="{FF2B5EF4-FFF2-40B4-BE49-F238E27FC236}">
                  <a16:creationId xmlns:a16="http://schemas.microsoft.com/office/drawing/2014/main" id="{D085EBD8-F03E-C047-9167-5D38EDEDACBC}"/>
                </a:ext>
              </a:extLst>
            </p:cNvPr>
            <p:cNvSpPr txBox="1">
              <a:spLocks noChangeArrowheads="1"/>
            </p:cNvSpPr>
            <p:nvPr/>
          </p:nvSpPr>
          <p:spPr bwMode="auto">
            <a:xfrm>
              <a:off x="8416524" y="5777490"/>
              <a:ext cx="565923" cy="23328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72" tIns="50387" rIns="100772" bIns="50387" anchor="ct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Malmö</a:t>
              </a:r>
            </a:p>
          </p:txBody>
        </p:sp>
        <p:sp>
          <p:nvSpPr>
            <p:cNvPr id="130" name="Text Box 29" descr="70 %">
              <a:extLst>
                <a:ext uri="{FF2B5EF4-FFF2-40B4-BE49-F238E27FC236}">
                  <a16:creationId xmlns:a16="http://schemas.microsoft.com/office/drawing/2014/main" id="{0F0545C5-A1CC-F54E-97DF-98B2F5BCA91C}"/>
                </a:ext>
              </a:extLst>
            </p:cNvPr>
            <p:cNvSpPr txBox="1">
              <a:spLocks noChangeArrowheads="1"/>
            </p:cNvSpPr>
            <p:nvPr/>
          </p:nvSpPr>
          <p:spPr bwMode="auto">
            <a:xfrm>
              <a:off x="8442124" y="3619981"/>
              <a:ext cx="473003"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Idre</a:t>
              </a:r>
            </a:p>
          </p:txBody>
        </p:sp>
        <p:sp>
          <p:nvSpPr>
            <p:cNvPr id="131" name="Rectangle 32">
              <a:extLst>
                <a:ext uri="{FF2B5EF4-FFF2-40B4-BE49-F238E27FC236}">
                  <a16:creationId xmlns:a16="http://schemas.microsoft.com/office/drawing/2014/main" id="{BD6A06BD-6C8A-DB4B-8612-EC99170E1A6B}"/>
                </a:ext>
              </a:extLst>
            </p:cNvPr>
            <p:cNvSpPr>
              <a:spLocks noChangeArrowheads="1"/>
            </p:cNvSpPr>
            <p:nvPr/>
          </p:nvSpPr>
          <p:spPr bwMode="auto">
            <a:xfrm>
              <a:off x="8491263" y="4226396"/>
              <a:ext cx="480554" cy="2881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Eda</a:t>
              </a:r>
            </a:p>
          </p:txBody>
        </p:sp>
        <p:sp>
          <p:nvSpPr>
            <p:cNvPr id="132" name="Text Box 34" descr="70 %">
              <a:extLst>
                <a:ext uri="{FF2B5EF4-FFF2-40B4-BE49-F238E27FC236}">
                  <a16:creationId xmlns:a16="http://schemas.microsoft.com/office/drawing/2014/main" id="{52A067A3-6313-4346-B77B-ADDA62EF7134}"/>
                </a:ext>
              </a:extLst>
            </p:cNvPr>
            <p:cNvSpPr txBox="1">
              <a:spLocks noChangeArrowheads="1"/>
            </p:cNvSpPr>
            <p:nvPr/>
          </p:nvSpPr>
          <p:spPr bwMode="auto">
            <a:xfrm>
              <a:off x="8572327" y="2013302"/>
              <a:ext cx="763735"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Tärnaby</a:t>
              </a:r>
            </a:p>
          </p:txBody>
        </p:sp>
        <p:sp>
          <p:nvSpPr>
            <p:cNvPr id="133" name="Text Box 53" descr="70 %">
              <a:extLst>
                <a:ext uri="{FF2B5EF4-FFF2-40B4-BE49-F238E27FC236}">
                  <a16:creationId xmlns:a16="http://schemas.microsoft.com/office/drawing/2014/main" id="{FC7E3970-0DCA-1D40-8CAE-C62A9DF71825}"/>
                </a:ext>
              </a:extLst>
            </p:cNvPr>
            <p:cNvSpPr txBox="1">
              <a:spLocks noChangeArrowheads="1"/>
            </p:cNvSpPr>
            <p:nvPr/>
          </p:nvSpPr>
          <p:spPr bwMode="auto">
            <a:xfrm>
              <a:off x="10158949" y="3025884"/>
              <a:ext cx="615557"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Umeå</a:t>
              </a:r>
            </a:p>
          </p:txBody>
        </p:sp>
        <p:sp>
          <p:nvSpPr>
            <p:cNvPr id="134" name="Text Box 55" descr="70 %">
              <a:extLst>
                <a:ext uri="{FF2B5EF4-FFF2-40B4-BE49-F238E27FC236}">
                  <a16:creationId xmlns:a16="http://schemas.microsoft.com/office/drawing/2014/main" id="{597DC8E0-72B6-1847-B463-B609C609630E}"/>
                </a:ext>
              </a:extLst>
            </p:cNvPr>
            <p:cNvSpPr txBox="1">
              <a:spLocks noChangeArrowheads="1"/>
            </p:cNvSpPr>
            <p:nvPr/>
          </p:nvSpPr>
          <p:spPr bwMode="auto">
            <a:xfrm>
              <a:off x="9770475" y="3476740"/>
              <a:ext cx="863148"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Sundsvall</a:t>
              </a:r>
            </a:p>
          </p:txBody>
        </p:sp>
        <p:sp>
          <p:nvSpPr>
            <p:cNvPr id="135" name="Text Box 69" descr="70 %">
              <a:extLst>
                <a:ext uri="{FF2B5EF4-FFF2-40B4-BE49-F238E27FC236}">
                  <a16:creationId xmlns:a16="http://schemas.microsoft.com/office/drawing/2014/main" id="{2070B88D-39D9-0D47-9D3A-912231582DFF}"/>
                </a:ext>
              </a:extLst>
            </p:cNvPr>
            <p:cNvSpPr txBox="1">
              <a:spLocks noChangeArrowheads="1"/>
            </p:cNvSpPr>
            <p:nvPr/>
          </p:nvSpPr>
          <p:spPr bwMode="auto">
            <a:xfrm>
              <a:off x="10109495" y="1220114"/>
              <a:ext cx="768965"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Kiruna</a:t>
              </a:r>
            </a:p>
          </p:txBody>
        </p:sp>
        <p:sp>
          <p:nvSpPr>
            <p:cNvPr id="136" name="Text Box 73" descr="70 %">
              <a:extLst>
                <a:ext uri="{FF2B5EF4-FFF2-40B4-BE49-F238E27FC236}">
                  <a16:creationId xmlns:a16="http://schemas.microsoft.com/office/drawing/2014/main" id="{2711E8E5-1878-9D44-98E0-CF416E47BD38}"/>
                </a:ext>
              </a:extLst>
            </p:cNvPr>
            <p:cNvSpPr txBox="1">
              <a:spLocks noChangeArrowheads="1"/>
            </p:cNvSpPr>
            <p:nvPr/>
          </p:nvSpPr>
          <p:spPr bwMode="auto">
            <a:xfrm>
              <a:off x="10553691" y="2208500"/>
              <a:ext cx="579918"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Luleå</a:t>
              </a:r>
            </a:p>
          </p:txBody>
        </p:sp>
        <p:sp>
          <p:nvSpPr>
            <p:cNvPr id="137" name="Text Box 23" descr="70 %">
              <a:extLst>
                <a:ext uri="{FF2B5EF4-FFF2-40B4-BE49-F238E27FC236}">
                  <a16:creationId xmlns:a16="http://schemas.microsoft.com/office/drawing/2014/main" id="{C4E47931-6BF1-0647-9D44-4D780A24AE20}"/>
                </a:ext>
              </a:extLst>
            </p:cNvPr>
            <p:cNvSpPr txBox="1">
              <a:spLocks noChangeArrowheads="1"/>
            </p:cNvSpPr>
            <p:nvPr/>
          </p:nvSpPr>
          <p:spPr bwMode="auto">
            <a:xfrm>
              <a:off x="9984168" y="4509509"/>
              <a:ext cx="913792"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Stockholm</a:t>
              </a:r>
            </a:p>
          </p:txBody>
        </p:sp>
        <p:sp>
          <p:nvSpPr>
            <p:cNvPr id="138" name="Rectangle 30">
              <a:extLst>
                <a:ext uri="{FF2B5EF4-FFF2-40B4-BE49-F238E27FC236}">
                  <a16:creationId xmlns:a16="http://schemas.microsoft.com/office/drawing/2014/main" id="{862BAB15-D0F8-AE44-899B-89418CD93D56}"/>
                </a:ext>
              </a:extLst>
            </p:cNvPr>
            <p:cNvSpPr>
              <a:spLocks noChangeArrowheads="1"/>
            </p:cNvSpPr>
            <p:nvPr/>
          </p:nvSpPr>
          <p:spPr bwMode="auto">
            <a:xfrm>
              <a:off x="10008732" y="4366885"/>
              <a:ext cx="709925" cy="278061"/>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Arlanda</a:t>
              </a:r>
            </a:p>
          </p:txBody>
        </p:sp>
        <p:sp>
          <p:nvSpPr>
            <p:cNvPr id="139" name="Text Box 101" descr="70 %">
              <a:extLst>
                <a:ext uri="{FF2B5EF4-FFF2-40B4-BE49-F238E27FC236}">
                  <a16:creationId xmlns:a16="http://schemas.microsoft.com/office/drawing/2014/main" id="{1EC92EA6-55A2-8242-B544-EC92E564F4E5}"/>
                </a:ext>
              </a:extLst>
            </p:cNvPr>
            <p:cNvSpPr txBox="1">
              <a:spLocks noChangeArrowheads="1"/>
            </p:cNvSpPr>
            <p:nvPr/>
          </p:nvSpPr>
          <p:spPr bwMode="auto">
            <a:xfrm>
              <a:off x="9832012" y="4733063"/>
              <a:ext cx="746855"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Skavsta</a:t>
              </a:r>
            </a:p>
          </p:txBody>
        </p:sp>
        <p:sp>
          <p:nvSpPr>
            <p:cNvPr id="140" name="Rectangle 68">
              <a:extLst>
                <a:ext uri="{FF2B5EF4-FFF2-40B4-BE49-F238E27FC236}">
                  <a16:creationId xmlns:a16="http://schemas.microsoft.com/office/drawing/2014/main" id="{8F9BE3FC-C3A5-9145-B321-43D064F69187}"/>
                </a:ext>
              </a:extLst>
            </p:cNvPr>
            <p:cNvSpPr>
              <a:spLocks noChangeArrowheads="1"/>
            </p:cNvSpPr>
            <p:nvPr/>
          </p:nvSpPr>
          <p:spPr bwMode="auto">
            <a:xfrm>
              <a:off x="7973045" y="5184517"/>
              <a:ext cx="899370" cy="278061"/>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algn="l" defTabSz="828675" eaLnBrk="0" hangingPunct="0">
                <a:spcBef>
                  <a:spcPct val="20000"/>
                </a:spcBef>
                <a:buChar char="•"/>
                <a:defRPr sz="2400">
                  <a:solidFill>
                    <a:srgbClr val="2A3860"/>
                  </a:solidFill>
                  <a:latin typeface="Arial" pitchFamily="34" charset="0"/>
                </a:defRPr>
              </a:lvl1pPr>
              <a:lvl2pPr marL="414338" indent="-285750" algn="l" defTabSz="828675" eaLnBrk="0" hangingPunct="0">
                <a:spcBef>
                  <a:spcPct val="20000"/>
                </a:spcBef>
                <a:buChar char="–"/>
                <a:defRPr sz="2800">
                  <a:solidFill>
                    <a:schemeClr val="tx1"/>
                  </a:solidFill>
                  <a:latin typeface="Times New Roman" pitchFamily="18" charset="0"/>
                </a:defRPr>
              </a:lvl2pPr>
              <a:lvl3pPr marL="828675" indent="-228600" algn="l" defTabSz="828675" eaLnBrk="0" hangingPunct="0">
                <a:spcBef>
                  <a:spcPct val="20000"/>
                </a:spcBef>
                <a:buChar char="•"/>
                <a:defRPr sz="2400">
                  <a:solidFill>
                    <a:schemeClr val="tx1"/>
                  </a:solidFill>
                  <a:latin typeface="Times New Roman" pitchFamily="18" charset="0"/>
                </a:defRPr>
              </a:lvl3pPr>
              <a:lvl4pPr marL="1244600" indent="-228600" algn="l" defTabSz="828675" eaLnBrk="0" hangingPunct="0">
                <a:spcBef>
                  <a:spcPct val="20000"/>
                </a:spcBef>
                <a:buChar char="–"/>
                <a:defRPr sz="2000">
                  <a:solidFill>
                    <a:schemeClr val="tx1"/>
                  </a:solidFill>
                  <a:latin typeface="Times New Roman" pitchFamily="18" charset="0"/>
                </a:defRPr>
              </a:lvl4pPr>
              <a:lvl5pPr marL="1658938" indent="-228600" algn="l" defTabSz="828675" eaLnBrk="0" hangingPunct="0">
                <a:spcBef>
                  <a:spcPct val="20000"/>
                </a:spcBef>
                <a:buChar char="»"/>
                <a:defRPr sz="2000">
                  <a:solidFill>
                    <a:schemeClr val="tx1"/>
                  </a:solidFill>
                  <a:latin typeface="Times New Roman" pitchFamily="18" charset="0"/>
                </a:defRPr>
              </a:lvl5pPr>
              <a:lvl6pPr marL="2116138"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573338"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030538"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487738"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Landvetter</a:t>
              </a:r>
            </a:p>
          </p:txBody>
        </p:sp>
        <p:sp>
          <p:nvSpPr>
            <p:cNvPr id="141" name="Text Box 60" descr="70 %">
              <a:extLst>
                <a:ext uri="{FF2B5EF4-FFF2-40B4-BE49-F238E27FC236}">
                  <a16:creationId xmlns:a16="http://schemas.microsoft.com/office/drawing/2014/main" id="{215D601D-55FE-0D4E-AA0E-2C0C85AA71ED}"/>
                </a:ext>
              </a:extLst>
            </p:cNvPr>
            <p:cNvSpPr txBox="1">
              <a:spLocks noChangeArrowheads="1"/>
            </p:cNvSpPr>
            <p:nvPr/>
          </p:nvSpPr>
          <p:spPr bwMode="auto">
            <a:xfrm>
              <a:off x="9112839" y="5944246"/>
              <a:ext cx="596800"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Ystad</a:t>
              </a:r>
            </a:p>
          </p:txBody>
        </p:sp>
        <p:sp>
          <p:nvSpPr>
            <p:cNvPr id="142" name="Text Box 61" descr="70 %">
              <a:extLst>
                <a:ext uri="{FF2B5EF4-FFF2-40B4-BE49-F238E27FC236}">
                  <a16:creationId xmlns:a16="http://schemas.microsoft.com/office/drawing/2014/main" id="{EC8672E9-13D4-5744-BC2B-7EBF79178539}"/>
                </a:ext>
              </a:extLst>
            </p:cNvPr>
            <p:cNvSpPr txBox="1">
              <a:spLocks noChangeArrowheads="1"/>
            </p:cNvSpPr>
            <p:nvPr/>
          </p:nvSpPr>
          <p:spPr bwMode="auto">
            <a:xfrm>
              <a:off x="8385878" y="5971804"/>
              <a:ext cx="930673"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pitchFamily="34" charset="0"/>
                  <a:ea typeface="+mn-ea"/>
                  <a:cs typeface="+mn-cs"/>
                </a:rPr>
                <a:t>Trelleborg </a:t>
              </a:r>
            </a:p>
          </p:txBody>
        </p:sp>
        <p:sp>
          <p:nvSpPr>
            <p:cNvPr id="143" name="Text Box 28" descr="70 %">
              <a:extLst>
                <a:ext uri="{FF2B5EF4-FFF2-40B4-BE49-F238E27FC236}">
                  <a16:creationId xmlns:a16="http://schemas.microsoft.com/office/drawing/2014/main" id="{DB331014-6256-0B46-BB26-45ECF923DF9A}"/>
                </a:ext>
              </a:extLst>
            </p:cNvPr>
            <p:cNvSpPr txBox="1">
              <a:spLocks noChangeArrowheads="1"/>
            </p:cNvSpPr>
            <p:nvPr/>
          </p:nvSpPr>
          <p:spPr bwMode="auto">
            <a:xfrm>
              <a:off x="8346120" y="4471737"/>
              <a:ext cx="489884"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Hån</a:t>
              </a:r>
            </a:p>
          </p:txBody>
        </p:sp>
        <p:sp>
          <p:nvSpPr>
            <p:cNvPr id="144" name="Text Box 38" descr="70 %">
              <a:extLst>
                <a:ext uri="{FF2B5EF4-FFF2-40B4-BE49-F238E27FC236}">
                  <a16:creationId xmlns:a16="http://schemas.microsoft.com/office/drawing/2014/main" id="{83F6B62F-B95D-9E41-A935-B5819E823CE4}"/>
                </a:ext>
              </a:extLst>
            </p:cNvPr>
            <p:cNvSpPr txBox="1">
              <a:spLocks noChangeArrowheads="1"/>
            </p:cNvSpPr>
            <p:nvPr/>
          </p:nvSpPr>
          <p:spPr bwMode="auto">
            <a:xfrm>
              <a:off x="10929800" y="1956781"/>
              <a:ext cx="953181"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Haparanda</a:t>
              </a:r>
            </a:p>
          </p:txBody>
        </p:sp>
        <p:sp>
          <p:nvSpPr>
            <p:cNvPr id="145" name="Bild 72">
              <a:extLst>
                <a:ext uri="{FF2B5EF4-FFF2-40B4-BE49-F238E27FC236}">
                  <a16:creationId xmlns:a16="http://schemas.microsoft.com/office/drawing/2014/main" id="{67D6B4B6-8E39-9A47-963B-9333D4577B4D}"/>
                </a:ext>
              </a:extLst>
            </p:cNvPr>
            <p:cNvSpPr/>
            <p:nvPr/>
          </p:nvSpPr>
          <p:spPr>
            <a:xfrm>
              <a:off x="8939702" y="571648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Bild 72">
              <a:extLst>
                <a:ext uri="{FF2B5EF4-FFF2-40B4-BE49-F238E27FC236}">
                  <a16:creationId xmlns:a16="http://schemas.microsoft.com/office/drawing/2014/main" id="{77FB1284-A16A-AC43-B6CF-9007CA4DAE96}"/>
                </a:ext>
              </a:extLst>
            </p:cNvPr>
            <p:cNvSpPr/>
            <p:nvPr/>
          </p:nvSpPr>
          <p:spPr>
            <a:xfrm>
              <a:off x="8993692" y="583923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Bild 72">
              <a:extLst>
                <a:ext uri="{FF2B5EF4-FFF2-40B4-BE49-F238E27FC236}">
                  <a16:creationId xmlns:a16="http://schemas.microsoft.com/office/drawing/2014/main" id="{112CAF0B-B6F7-D04E-9C86-1F3C9C9C85F2}"/>
                </a:ext>
              </a:extLst>
            </p:cNvPr>
            <p:cNvSpPr/>
            <p:nvPr/>
          </p:nvSpPr>
          <p:spPr>
            <a:xfrm>
              <a:off x="9047126" y="586554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Bild 72">
              <a:extLst>
                <a:ext uri="{FF2B5EF4-FFF2-40B4-BE49-F238E27FC236}">
                  <a16:creationId xmlns:a16="http://schemas.microsoft.com/office/drawing/2014/main" id="{C53B62A0-4F0C-014C-A381-12C3E9815010}"/>
                </a:ext>
              </a:extLst>
            </p:cNvPr>
            <p:cNvSpPr/>
            <p:nvPr/>
          </p:nvSpPr>
          <p:spPr>
            <a:xfrm>
              <a:off x="9121683" y="58616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Bild 72">
              <a:extLst>
                <a:ext uri="{FF2B5EF4-FFF2-40B4-BE49-F238E27FC236}">
                  <a16:creationId xmlns:a16="http://schemas.microsoft.com/office/drawing/2014/main" id="{4519FA9D-735F-4349-B378-1AC683314122}"/>
                </a:ext>
              </a:extLst>
            </p:cNvPr>
            <p:cNvSpPr/>
            <p:nvPr/>
          </p:nvSpPr>
          <p:spPr>
            <a:xfrm>
              <a:off x="9309158" y="5636641"/>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Bild 72">
              <a:extLst>
                <a:ext uri="{FF2B5EF4-FFF2-40B4-BE49-F238E27FC236}">
                  <a16:creationId xmlns:a16="http://schemas.microsoft.com/office/drawing/2014/main" id="{DEF52BD9-F98D-6540-A28D-43E190CA15E8}"/>
                </a:ext>
              </a:extLst>
            </p:cNvPr>
            <p:cNvSpPr/>
            <p:nvPr/>
          </p:nvSpPr>
          <p:spPr>
            <a:xfrm>
              <a:off x="8756916" y="510405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Bild 72">
              <a:extLst>
                <a:ext uri="{FF2B5EF4-FFF2-40B4-BE49-F238E27FC236}">
                  <a16:creationId xmlns:a16="http://schemas.microsoft.com/office/drawing/2014/main" id="{7670FBE1-59B9-2E48-BFBE-3A59275248DA}"/>
                </a:ext>
              </a:extLst>
            </p:cNvPr>
            <p:cNvSpPr/>
            <p:nvPr/>
          </p:nvSpPr>
          <p:spPr>
            <a:xfrm>
              <a:off x="8645559" y="476655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Bild 72">
              <a:extLst>
                <a:ext uri="{FF2B5EF4-FFF2-40B4-BE49-F238E27FC236}">
                  <a16:creationId xmlns:a16="http://schemas.microsoft.com/office/drawing/2014/main" id="{36DEB5B5-E0F9-9248-B3A1-657B773A31A2}"/>
                </a:ext>
              </a:extLst>
            </p:cNvPr>
            <p:cNvSpPr/>
            <p:nvPr/>
          </p:nvSpPr>
          <p:spPr>
            <a:xfrm>
              <a:off x="8783527" y="456568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Bild 72">
              <a:extLst>
                <a:ext uri="{FF2B5EF4-FFF2-40B4-BE49-F238E27FC236}">
                  <a16:creationId xmlns:a16="http://schemas.microsoft.com/office/drawing/2014/main" id="{A5D29860-4D21-CE4B-BE06-1D363281DE59}"/>
                </a:ext>
              </a:extLst>
            </p:cNvPr>
            <p:cNvSpPr/>
            <p:nvPr/>
          </p:nvSpPr>
          <p:spPr>
            <a:xfrm>
              <a:off x="8914510" y="433014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Bild 72">
              <a:extLst>
                <a:ext uri="{FF2B5EF4-FFF2-40B4-BE49-F238E27FC236}">
                  <a16:creationId xmlns:a16="http://schemas.microsoft.com/office/drawing/2014/main" id="{5E8C236F-05D4-664B-B5FA-5E2804EA4DBD}"/>
                </a:ext>
              </a:extLst>
            </p:cNvPr>
            <p:cNvSpPr/>
            <p:nvPr/>
          </p:nvSpPr>
          <p:spPr>
            <a:xfrm>
              <a:off x="9543330" y="486167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Bild 72">
              <a:extLst>
                <a:ext uri="{FF2B5EF4-FFF2-40B4-BE49-F238E27FC236}">
                  <a16:creationId xmlns:a16="http://schemas.microsoft.com/office/drawing/2014/main" id="{319A10C7-ECF2-9C45-BA31-B14AF8A7DA4C}"/>
                </a:ext>
              </a:extLst>
            </p:cNvPr>
            <p:cNvSpPr/>
            <p:nvPr/>
          </p:nvSpPr>
          <p:spPr>
            <a:xfrm>
              <a:off x="9690085" y="47617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Bild 72">
              <a:extLst>
                <a:ext uri="{FF2B5EF4-FFF2-40B4-BE49-F238E27FC236}">
                  <a16:creationId xmlns:a16="http://schemas.microsoft.com/office/drawing/2014/main" id="{1F03D48D-A85E-E04E-925B-41F48366FA9C}"/>
                </a:ext>
              </a:extLst>
            </p:cNvPr>
            <p:cNvSpPr/>
            <p:nvPr/>
          </p:nvSpPr>
          <p:spPr>
            <a:xfrm>
              <a:off x="9947128" y="447486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Bild 72">
              <a:extLst>
                <a:ext uri="{FF2B5EF4-FFF2-40B4-BE49-F238E27FC236}">
                  <a16:creationId xmlns:a16="http://schemas.microsoft.com/office/drawing/2014/main" id="{9CE8B44D-3F8A-334A-894A-7122306A5487}"/>
                </a:ext>
              </a:extLst>
            </p:cNvPr>
            <p:cNvSpPr/>
            <p:nvPr/>
          </p:nvSpPr>
          <p:spPr>
            <a:xfrm>
              <a:off x="8891513" y="372345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Bild 72">
              <a:extLst>
                <a:ext uri="{FF2B5EF4-FFF2-40B4-BE49-F238E27FC236}">
                  <a16:creationId xmlns:a16="http://schemas.microsoft.com/office/drawing/2014/main" id="{0FDC7FBC-7FE1-DD48-9C8B-39A0F0234734}"/>
                </a:ext>
              </a:extLst>
            </p:cNvPr>
            <p:cNvSpPr/>
            <p:nvPr/>
          </p:nvSpPr>
          <p:spPr>
            <a:xfrm>
              <a:off x="8845798" y="316873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Bild 72">
              <a:extLst>
                <a:ext uri="{FF2B5EF4-FFF2-40B4-BE49-F238E27FC236}">
                  <a16:creationId xmlns:a16="http://schemas.microsoft.com/office/drawing/2014/main" id="{B2742885-33AA-CA47-B8FE-332B0BF04952}"/>
                </a:ext>
              </a:extLst>
            </p:cNvPr>
            <p:cNvSpPr/>
            <p:nvPr/>
          </p:nvSpPr>
          <p:spPr>
            <a:xfrm>
              <a:off x="9301721" y="206766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Bild 72">
              <a:extLst>
                <a:ext uri="{FF2B5EF4-FFF2-40B4-BE49-F238E27FC236}">
                  <a16:creationId xmlns:a16="http://schemas.microsoft.com/office/drawing/2014/main" id="{1993C7D8-881D-4440-B76B-19922585CC49}"/>
                </a:ext>
              </a:extLst>
            </p:cNvPr>
            <p:cNvSpPr/>
            <p:nvPr/>
          </p:nvSpPr>
          <p:spPr>
            <a:xfrm>
              <a:off x="9734122" y="346042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Bild 72">
              <a:extLst>
                <a:ext uri="{FF2B5EF4-FFF2-40B4-BE49-F238E27FC236}">
                  <a16:creationId xmlns:a16="http://schemas.microsoft.com/office/drawing/2014/main" id="{D5747028-37D0-A145-B195-37D0123E16FC}"/>
                </a:ext>
              </a:extLst>
            </p:cNvPr>
            <p:cNvSpPr/>
            <p:nvPr/>
          </p:nvSpPr>
          <p:spPr>
            <a:xfrm>
              <a:off x="10177993" y="298947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Bild 72">
              <a:extLst>
                <a:ext uri="{FF2B5EF4-FFF2-40B4-BE49-F238E27FC236}">
                  <a16:creationId xmlns:a16="http://schemas.microsoft.com/office/drawing/2014/main" id="{002106EA-E064-0149-AD27-391073E70B8F}"/>
                </a:ext>
              </a:extLst>
            </p:cNvPr>
            <p:cNvSpPr/>
            <p:nvPr/>
          </p:nvSpPr>
          <p:spPr>
            <a:xfrm>
              <a:off x="10544332" y="218753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Bild 72">
              <a:extLst>
                <a:ext uri="{FF2B5EF4-FFF2-40B4-BE49-F238E27FC236}">
                  <a16:creationId xmlns:a16="http://schemas.microsoft.com/office/drawing/2014/main" id="{AF60B51A-12A6-DD41-8DBA-E78DF5B8D277}"/>
                </a:ext>
              </a:extLst>
            </p:cNvPr>
            <p:cNvSpPr/>
            <p:nvPr/>
          </p:nvSpPr>
          <p:spPr>
            <a:xfrm>
              <a:off x="10254489" y="114426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Bild 72">
              <a:extLst>
                <a:ext uri="{FF2B5EF4-FFF2-40B4-BE49-F238E27FC236}">
                  <a16:creationId xmlns:a16="http://schemas.microsoft.com/office/drawing/2014/main" id="{15C98034-945E-0941-B50E-77D94F85188B}"/>
                </a:ext>
              </a:extLst>
            </p:cNvPr>
            <p:cNvSpPr/>
            <p:nvPr/>
          </p:nvSpPr>
          <p:spPr>
            <a:xfrm>
              <a:off x="10854783" y="204813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Bild 72">
              <a:extLst>
                <a:ext uri="{FF2B5EF4-FFF2-40B4-BE49-F238E27FC236}">
                  <a16:creationId xmlns:a16="http://schemas.microsoft.com/office/drawing/2014/main" id="{6C1A035E-EF57-AA48-BFF9-25A56DBB24E5}"/>
                </a:ext>
              </a:extLst>
            </p:cNvPr>
            <p:cNvSpPr/>
            <p:nvPr/>
          </p:nvSpPr>
          <p:spPr>
            <a:xfrm>
              <a:off x="8817419" y="512145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Bild 72">
              <a:extLst>
                <a:ext uri="{FF2B5EF4-FFF2-40B4-BE49-F238E27FC236}">
                  <a16:creationId xmlns:a16="http://schemas.microsoft.com/office/drawing/2014/main" id="{9BD8BB6F-57E7-8142-A9DD-32C4F909E8A6}"/>
                </a:ext>
              </a:extLst>
            </p:cNvPr>
            <p:cNvSpPr/>
            <p:nvPr/>
          </p:nvSpPr>
          <p:spPr>
            <a:xfrm>
              <a:off x="9691870" y="410200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Rectangle 30">
              <a:extLst>
                <a:ext uri="{FF2B5EF4-FFF2-40B4-BE49-F238E27FC236}">
                  <a16:creationId xmlns:a16="http://schemas.microsoft.com/office/drawing/2014/main" id="{16D28E8D-E84F-BE49-A4FB-C2E2B04E013C}"/>
                </a:ext>
              </a:extLst>
            </p:cNvPr>
            <p:cNvSpPr>
              <a:spLocks noChangeArrowheads="1"/>
            </p:cNvSpPr>
            <p:nvPr/>
          </p:nvSpPr>
          <p:spPr bwMode="auto">
            <a:xfrm>
              <a:off x="9711558" y="4009511"/>
              <a:ext cx="586129" cy="278061"/>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Gävle</a:t>
              </a:r>
            </a:p>
          </p:txBody>
        </p:sp>
        <p:sp>
          <p:nvSpPr>
            <p:cNvPr id="168" name="Text Box 2" descr="70 %">
              <a:extLst>
                <a:ext uri="{FF2B5EF4-FFF2-40B4-BE49-F238E27FC236}">
                  <a16:creationId xmlns:a16="http://schemas.microsoft.com/office/drawing/2014/main" id="{9C905E9A-426C-244C-9833-E5891D835E62}"/>
                </a:ext>
              </a:extLst>
            </p:cNvPr>
            <p:cNvSpPr txBox="1">
              <a:spLocks noChangeArrowheads="1"/>
            </p:cNvSpPr>
            <p:nvPr/>
          </p:nvSpPr>
          <p:spPr bwMode="auto">
            <a:xfrm>
              <a:off x="7737194" y="4682250"/>
              <a:ext cx="973772" cy="288085"/>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000" b="0" i="0" u="none" strike="noStrike" kern="1200" cap="none" spc="0" normalizeH="0" baseline="0" noProof="0" dirty="0">
                  <a:ln>
                    <a:noFill/>
                  </a:ln>
                  <a:solidFill>
                    <a:prstClr val="white"/>
                  </a:solidFill>
                  <a:effectLst/>
                  <a:uLnTx/>
                  <a:uFillTx/>
                  <a:latin typeface="Arial" charset="0"/>
                  <a:ea typeface="+mn-ea"/>
                  <a:cs typeface="+mn-cs"/>
                </a:rPr>
                <a:t>Svinesund</a:t>
              </a:r>
            </a:p>
          </p:txBody>
        </p:sp>
        <p:sp>
          <p:nvSpPr>
            <p:cNvPr id="169" name="Bild 72">
              <a:extLst>
                <a:ext uri="{FF2B5EF4-FFF2-40B4-BE49-F238E27FC236}">
                  <a16:creationId xmlns:a16="http://schemas.microsoft.com/office/drawing/2014/main" id="{4DAEE6B7-2041-7346-9953-701DC66E24A3}"/>
                </a:ext>
              </a:extLst>
            </p:cNvPr>
            <p:cNvSpPr/>
            <p:nvPr/>
          </p:nvSpPr>
          <p:spPr>
            <a:xfrm>
              <a:off x="9924110" y="456774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93" name="Group 4">
            <a:extLst>
              <a:ext uri="{FF2B5EF4-FFF2-40B4-BE49-F238E27FC236}">
                <a16:creationId xmlns:a16="http://schemas.microsoft.com/office/drawing/2014/main" id="{F2F724DB-EC68-6048-92B4-E0899900645E}"/>
              </a:ext>
            </a:extLst>
          </p:cNvPr>
          <p:cNvGrpSpPr>
            <a:grpSpLocks noChangeAspect="1"/>
          </p:cNvGrpSpPr>
          <p:nvPr/>
        </p:nvGrpSpPr>
        <p:grpSpPr bwMode="auto">
          <a:xfrm>
            <a:off x="2865729" y="651966"/>
            <a:ext cx="1982230" cy="4554913"/>
            <a:chOff x="2900" y="0"/>
            <a:chExt cx="1880" cy="4320"/>
          </a:xfrm>
        </p:grpSpPr>
        <p:sp>
          <p:nvSpPr>
            <p:cNvPr id="240" name="AutoShape 3">
              <a:extLst>
                <a:ext uri="{FF2B5EF4-FFF2-40B4-BE49-F238E27FC236}">
                  <a16:creationId xmlns:a16="http://schemas.microsoft.com/office/drawing/2014/main" id="{9B7577DF-D32F-DF42-9947-EEBAB74240BF}"/>
                </a:ext>
              </a:extLst>
            </p:cNvPr>
            <p:cNvSpPr>
              <a:spLocks noChangeAspect="1" noChangeArrowheads="1" noTextEdit="1"/>
            </p:cNvSpPr>
            <p:nvPr/>
          </p:nvSpPr>
          <p:spPr bwMode="auto">
            <a:xfrm>
              <a:off x="2900" y="0"/>
              <a:ext cx="1880"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1" name="Freeform 5">
              <a:extLst>
                <a:ext uri="{FF2B5EF4-FFF2-40B4-BE49-F238E27FC236}">
                  <a16:creationId xmlns:a16="http://schemas.microsoft.com/office/drawing/2014/main" id="{9EC7A454-4972-8245-8660-0FA337BA7900}"/>
                </a:ext>
              </a:extLst>
            </p:cNvPr>
            <p:cNvSpPr>
              <a:spLocks/>
            </p:cNvSpPr>
            <p:nvPr/>
          </p:nvSpPr>
          <p:spPr bwMode="auto">
            <a:xfrm>
              <a:off x="3103" y="4026"/>
              <a:ext cx="314" cy="293"/>
            </a:xfrm>
            <a:custGeom>
              <a:avLst/>
              <a:gdLst>
                <a:gd name="T0" fmla="*/ 284 w 314"/>
                <a:gd name="T1" fmla="*/ 1 h 293"/>
                <a:gd name="T2" fmla="*/ 233 w 314"/>
                <a:gd name="T3" fmla="*/ 0 h 293"/>
                <a:gd name="T4" fmla="*/ 176 w 314"/>
                <a:gd name="T5" fmla="*/ 21 h 293"/>
                <a:gd name="T6" fmla="*/ 133 w 314"/>
                <a:gd name="T7" fmla="*/ 17 h 293"/>
                <a:gd name="T8" fmla="*/ 98 w 314"/>
                <a:gd name="T9" fmla="*/ 38 h 293"/>
                <a:gd name="T10" fmla="*/ 63 w 314"/>
                <a:gd name="T11" fmla="*/ 9 h 293"/>
                <a:gd name="T12" fmla="*/ 31 w 314"/>
                <a:gd name="T13" fmla="*/ 14 h 293"/>
                <a:gd name="T14" fmla="*/ 43 w 314"/>
                <a:gd name="T15" fmla="*/ 57 h 293"/>
                <a:gd name="T16" fmla="*/ 0 w 314"/>
                <a:gd name="T17" fmla="*/ 61 h 293"/>
                <a:gd name="T18" fmla="*/ 74 w 314"/>
                <a:gd name="T19" fmla="*/ 213 h 293"/>
                <a:gd name="T20" fmla="*/ 54 w 314"/>
                <a:gd name="T21" fmla="*/ 256 h 293"/>
                <a:gd name="T22" fmla="*/ 96 w 314"/>
                <a:gd name="T23" fmla="*/ 293 h 293"/>
                <a:gd name="T24" fmla="*/ 176 w 314"/>
                <a:gd name="T25" fmla="*/ 279 h 293"/>
                <a:gd name="T26" fmla="*/ 236 w 314"/>
                <a:gd name="T27" fmla="*/ 293 h 293"/>
                <a:gd name="T28" fmla="*/ 272 w 314"/>
                <a:gd name="T29" fmla="*/ 250 h 293"/>
                <a:gd name="T30" fmla="*/ 247 w 314"/>
                <a:gd name="T31" fmla="*/ 204 h 293"/>
                <a:gd name="T32" fmla="*/ 267 w 314"/>
                <a:gd name="T33" fmla="*/ 142 h 293"/>
                <a:gd name="T34" fmla="*/ 314 w 314"/>
                <a:gd name="T35" fmla="*/ 129 h 293"/>
                <a:gd name="T36" fmla="*/ 314 w 314"/>
                <a:gd name="T37" fmla="*/ 90 h 293"/>
                <a:gd name="T38" fmla="*/ 272 w 314"/>
                <a:gd name="T39" fmla="*/ 50 h 293"/>
                <a:gd name="T40" fmla="*/ 284 w 314"/>
                <a:gd name="T41" fmla="*/ 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293">
                  <a:moveTo>
                    <a:pt x="284" y="1"/>
                  </a:moveTo>
                  <a:lnTo>
                    <a:pt x="233" y="0"/>
                  </a:lnTo>
                  <a:lnTo>
                    <a:pt x="176" y="21"/>
                  </a:lnTo>
                  <a:lnTo>
                    <a:pt x="133" y="17"/>
                  </a:lnTo>
                  <a:lnTo>
                    <a:pt x="98" y="38"/>
                  </a:lnTo>
                  <a:lnTo>
                    <a:pt x="63" y="9"/>
                  </a:lnTo>
                  <a:lnTo>
                    <a:pt x="31" y="14"/>
                  </a:lnTo>
                  <a:lnTo>
                    <a:pt x="43" y="57"/>
                  </a:lnTo>
                  <a:lnTo>
                    <a:pt x="0" y="61"/>
                  </a:lnTo>
                  <a:lnTo>
                    <a:pt x="74" y="213"/>
                  </a:lnTo>
                  <a:lnTo>
                    <a:pt x="54" y="256"/>
                  </a:lnTo>
                  <a:lnTo>
                    <a:pt x="96" y="293"/>
                  </a:lnTo>
                  <a:lnTo>
                    <a:pt x="176" y="279"/>
                  </a:lnTo>
                  <a:lnTo>
                    <a:pt x="236" y="293"/>
                  </a:lnTo>
                  <a:lnTo>
                    <a:pt x="272" y="250"/>
                  </a:lnTo>
                  <a:lnTo>
                    <a:pt x="247" y="204"/>
                  </a:lnTo>
                  <a:lnTo>
                    <a:pt x="267" y="142"/>
                  </a:lnTo>
                  <a:lnTo>
                    <a:pt x="314" y="129"/>
                  </a:lnTo>
                  <a:lnTo>
                    <a:pt x="314" y="90"/>
                  </a:lnTo>
                  <a:lnTo>
                    <a:pt x="272" y="50"/>
                  </a:lnTo>
                  <a:lnTo>
                    <a:pt x="284" y="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6">
              <a:extLst>
                <a:ext uri="{FF2B5EF4-FFF2-40B4-BE49-F238E27FC236}">
                  <a16:creationId xmlns:a16="http://schemas.microsoft.com/office/drawing/2014/main" id="{B1D212BD-DBBE-3846-AA9F-D205FEACF482}"/>
                </a:ext>
              </a:extLst>
            </p:cNvPr>
            <p:cNvSpPr>
              <a:spLocks/>
            </p:cNvSpPr>
            <p:nvPr/>
          </p:nvSpPr>
          <p:spPr bwMode="auto">
            <a:xfrm>
              <a:off x="3048" y="2406"/>
              <a:ext cx="664" cy="710"/>
            </a:xfrm>
            <a:custGeom>
              <a:avLst/>
              <a:gdLst>
                <a:gd name="T0" fmla="*/ 236 w 664"/>
                <a:gd name="T1" fmla="*/ 564 h 710"/>
                <a:gd name="T2" fmla="*/ 251 w 664"/>
                <a:gd name="T3" fmla="*/ 606 h 710"/>
                <a:gd name="T4" fmla="*/ 301 w 664"/>
                <a:gd name="T5" fmla="*/ 606 h 710"/>
                <a:gd name="T6" fmla="*/ 330 w 664"/>
                <a:gd name="T7" fmla="*/ 660 h 710"/>
                <a:gd name="T8" fmla="*/ 374 w 664"/>
                <a:gd name="T9" fmla="*/ 660 h 710"/>
                <a:gd name="T10" fmla="*/ 392 w 664"/>
                <a:gd name="T11" fmla="*/ 641 h 710"/>
                <a:gd name="T12" fmla="*/ 447 w 664"/>
                <a:gd name="T13" fmla="*/ 664 h 710"/>
                <a:gd name="T14" fmla="*/ 472 w 664"/>
                <a:gd name="T15" fmla="*/ 710 h 710"/>
                <a:gd name="T16" fmla="*/ 513 w 664"/>
                <a:gd name="T17" fmla="*/ 677 h 710"/>
                <a:gd name="T18" fmla="*/ 524 w 664"/>
                <a:gd name="T19" fmla="*/ 618 h 710"/>
                <a:gd name="T20" fmla="*/ 591 w 664"/>
                <a:gd name="T21" fmla="*/ 634 h 710"/>
                <a:gd name="T22" fmla="*/ 658 w 664"/>
                <a:gd name="T23" fmla="*/ 610 h 710"/>
                <a:gd name="T24" fmla="*/ 664 w 664"/>
                <a:gd name="T25" fmla="*/ 600 h 710"/>
                <a:gd name="T26" fmla="*/ 579 w 664"/>
                <a:gd name="T27" fmla="*/ 493 h 710"/>
                <a:gd name="T28" fmla="*/ 616 w 664"/>
                <a:gd name="T29" fmla="*/ 449 h 710"/>
                <a:gd name="T30" fmla="*/ 569 w 664"/>
                <a:gd name="T31" fmla="*/ 367 h 710"/>
                <a:gd name="T32" fmla="*/ 524 w 664"/>
                <a:gd name="T33" fmla="*/ 345 h 710"/>
                <a:gd name="T34" fmla="*/ 442 w 664"/>
                <a:gd name="T35" fmla="*/ 200 h 710"/>
                <a:gd name="T36" fmla="*/ 414 w 664"/>
                <a:gd name="T37" fmla="*/ 222 h 710"/>
                <a:gd name="T38" fmla="*/ 368 w 664"/>
                <a:gd name="T39" fmla="*/ 220 h 710"/>
                <a:gd name="T40" fmla="*/ 368 w 664"/>
                <a:gd name="T41" fmla="*/ 196 h 710"/>
                <a:gd name="T42" fmla="*/ 334 w 664"/>
                <a:gd name="T43" fmla="*/ 186 h 710"/>
                <a:gd name="T44" fmla="*/ 203 w 664"/>
                <a:gd name="T45" fmla="*/ 172 h 710"/>
                <a:gd name="T46" fmla="*/ 165 w 664"/>
                <a:gd name="T47" fmla="*/ 94 h 710"/>
                <a:gd name="T48" fmla="*/ 173 w 664"/>
                <a:gd name="T49" fmla="*/ 61 h 710"/>
                <a:gd name="T50" fmla="*/ 140 w 664"/>
                <a:gd name="T51" fmla="*/ 51 h 710"/>
                <a:gd name="T52" fmla="*/ 99 w 664"/>
                <a:gd name="T53" fmla="*/ 2 h 710"/>
                <a:gd name="T54" fmla="*/ 23 w 664"/>
                <a:gd name="T55" fmla="*/ 0 h 710"/>
                <a:gd name="T56" fmla="*/ 0 w 664"/>
                <a:gd name="T57" fmla="*/ 160 h 710"/>
                <a:gd name="T58" fmla="*/ 32 w 664"/>
                <a:gd name="T59" fmla="*/ 195 h 710"/>
                <a:gd name="T60" fmla="*/ 67 w 664"/>
                <a:gd name="T61" fmla="*/ 205 h 710"/>
                <a:gd name="T62" fmla="*/ 107 w 664"/>
                <a:gd name="T63" fmla="*/ 271 h 710"/>
                <a:gd name="T64" fmla="*/ 84 w 664"/>
                <a:gd name="T65" fmla="*/ 349 h 710"/>
                <a:gd name="T66" fmla="*/ 207 w 664"/>
                <a:gd name="T67" fmla="*/ 546 h 710"/>
                <a:gd name="T68" fmla="*/ 236 w 664"/>
                <a:gd name="T69" fmla="*/ 56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4" h="710">
                  <a:moveTo>
                    <a:pt x="236" y="564"/>
                  </a:moveTo>
                  <a:lnTo>
                    <a:pt x="251" y="606"/>
                  </a:lnTo>
                  <a:lnTo>
                    <a:pt x="301" y="606"/>
                  </a:lnTo>
                  <a:lnTo>
                    <a:pt x="330" y="660"/>
                  </a:lnTo>
                  <a:lnTo>
                    <a:pt x="374" y="660"/>
                  </a:lnTo>
                  <a:lnTo>
                    <a:pt x="392" y="641"/>
                  </a:lnTo>
                  <a:lnTo>
                    <a:pt x="447" y="664"/>
                  </a:lnTo>
                  <a:lnTo>
                    <a:pt x="472" y="710"/>
                  </a:lnTo>
                  <a:lnTo>
                    <a:pt x="513" y="677"/>
                  </a:lnTo>
                  <a:lnTo>
                    <a:pt x="524" y="618"/>
                  </a:lnTo>
                  <a:lnTo>
                    <a:pt x="591" y="634"/>
                  </a:lnTo>
                  <a:lnTo>
                    <a:pt x="658" y="610"/>
                  </a:lnTo>
                  <a:lnTo>
                    <a:pt x="664" y="600"/>
                  </a:lnTo>
                  <a:lnTo>
                    <a:pt x="579" y="493"/>
                  </a:lnTo>
                  <a:lnTo>
                    <a:pt x="616" y="449"/>
                  </a:lnTo>
                  <a:lnTo>
                    <a:pt x="569" y="367"/>
                  </a:lnTo>
                  <a:lnTo>
                    <a:pt x="524" y="345"/>
                  </a:lnTo>
                  <a:lnTo>
                    <a:pt x="442" y="200"/>
                  </a:lnTo>
                  <a:lnTo>
                    <a:pt x="414" y="222"/>
                  </a:lnTo>
                  <a:lnTo>
                    <a:pt x="368" y="220"/>
                  </a:lnTo>
                  <a:lnTo>
                    <a:pt x="368" y="196"/>
                  </a:lnTo>
                  <a:lnTo>
                    <a:pt x="334" y="186"/>
                  </a:lnTo>
                  <a:lnTo>
                    <a:pt x="203" y="172"/>
                  </a:lnTo>
                  <a:lnTo>
                    <a:pt x="165" y="94"/>
                  </a:lnTo>
                  <a:lnTo>
                    <a:pt x="173" y="61"/>
                  </a:lnTo>
                  <a:lnTo>
                    <a:pt x="140" y="51"/>
                  </a:lnTo>
                  <a:lnTo>
                    <a:pt x="99" y="2"/>
                  </a:lnTo>
                  <a:lnTo>
                    <a:pt x="23" y="0"/>
                  </a:lnTo>
                  <a:lnTo>
                    <a:pt x="0" y="160"/>
                  </a:lnTo>
                  <a:lnTo>
                    <a:pt x="32" y="195"/>
                  </a:lnTo>
                  <a:lnTo>
                    <a:pt x="67" y="205"/>
                  </a:lnTo>
                  <a:lnTo>
                    <a:pt x="107" y="271"/>
                  </a:lnTo>
                  <a:lnTo>
                    <a:pt x="84" y="349"/>
                  </a:lnTo>
                  <a:lnTo>
                    <a:pt x="207" y="546"/>
                  </a:lnTo>
                  <a:lnTo>
                    <a:pt x="236" y="56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7">
              <a:extLst>
                <a:ext uri="{FF2B5EF4-FFF2-40B4-BE49-F238E27FC236}">
                  <a16:creationId xmlns:a16="http://schemas.microsoft.com/office/drawing/2014/main" id="{AD865B42-1A63-5942-9E06-1E8C0D8C8B3C}"/>
                </a:ext>
              </a:extLst>
            </p:cNvPr>
            <p:cNvSpPr>
              <a:spLocks/>
            </p:cNvSpPr>
            <p:nvPr/>
          </p:nvSpPr>
          <p:spPr bwMode="auto">
            <a:xfrm>
              <a:off x="2903" y="3292"/>
              <a:ext cx="527" cy="555"/>
            </a:xfrm>
            <a:custGeom>
              <a:avLst/>
              <a:gdLst>
                <a:gd name="T0" fmla="*/ 188 w 527"/>
                <a:gd name="T1" fmla="*/ 522 h 555"/>
                <a:gd name="T2" fmla="*/ 228 w 527"/>
                <a:gd name="T3" fmla="*/ 508 h 555"/>
                <a:gd name="T4" fmla="*/ 280 w 527"/>
                <a:gd name="T5" fmla="*/ 555 h 555"/>
                <a:gd name="T6" fmla="*/ 364 w 527"/>
                <a:gd name="T7" fmla="*/ 455 h 555"/>
                <a:gd name="T8" fmla="*/ 396 w 527"/>
                <a:gd name="T9" fmla="*/ 332 h 555"/>
                <a:gd name="T10" fmla="*/ 475 w 527"/>
                <a:gd name="T11" fmla="*/ 287 h 555"/>
                <a:gd name="T12" fmla="*/ 527 w 527"/>
                <a:gd name="T13" fmla="*/ 160 h 555"/>
                <a:gd name="T14" fmla="*/ 504 w 527"/>
                <a:gd name="T15" fmla="*/ 126 h 555"/>
                <a:gd name="T16" fmla="*/ 487 w 527"/>
                <a:gd name="T17" fmla="*/ 139 h 555"/>
                <a:gd name="T18" fmla="*/ 455 w 527"/>
                <a:gd name="T19" fmla="*/ 54 h 555"/>
                <a:gd name="T20" fmla="*/ 345 w 527"/>
                <a:gd name="T21" fmla="*/ 49 h 555"/>
                <a:gd name="T22" fmla="*/ 317 w 527"/>
                <a:gd name="T23" fmla="*/ 144 h 555"/>
                <a:gd name="T24" fmla="*/ 248 w 527"/>
                <a:gd name="T25" fmla="*/ 90 h 555"/>
                <a:gd name="T26" fmla="*/ 228 w 527"/>
                <a:gd name="T27" fmla="*/ 18 h 555"/>
                <a:gd name="T28" fmla="*/ 101 w 527"/>
                <a:gd name="T29" fmla="*/ 0 h 555"/>
                <a:gd name="T30" fmla="*/ 77 w 527"/>
                <a:gd name="T31" fmla="*/ 81 h 555"/>
                <a:gd name="T32" fmla="*/ 51 w 527"/>
                <a:gd name="T33" fmla="*/ 85 h 555"/>
                <a:gd name="T34" fmla="*/ 27 w 527"/>
                <a:gd name="T35" fmla="*/ 33 h 555"/>
                <a:gd name="T36" fmla="*/ 0 w 527"/>
                <a:gd name="T37" fmla="*/ 50 h 555"/>
                <a:gd name="T38" fmla="*/ 29 w 527"/>
                <a:gd name="T39" fmla="*/ 241 h 555"/>
                <a:gd name="T40" fmla="*/ 115 w 527"/>
                <a:gd name="T41" fmla="*/ 453 h 555"/>
                <a:gd name="T42" fmla="*/ 168 w 527"/>
                <a:gd name="T43" fmla="*/ 448 h 555"/>
                <a:gd name="T44" fmla="*/ 188 w 527"/>
                <a:gd name="T45" fmla="*/ 52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7" h="555">
                  <a:moveTo>
                    <a:pt x="188" y="522"/>
                  </a:moveTo>
                  <a:lnTo>
                    <a:pt x="228" y="508"/>
                  </a:lnTo>
                  <a:lnTo>
                    <a:pt x="280" y="555"/>
                  </a:lnTo>
                  <a:lnTo>
                    <a:pt x="364" y="455"/>
                  </a:lnTo>
                  <a:lnTo>
                    <a:pt x="396" y="332"/>
                  </a:lnTo>
                  <a:lnTo>
                    <a:pt x="475" y="287"/>
                  </a:lnTo>
                  <a:lnTo>
                    <a:pt x="527" y="160"/>
                  </a:lnTo>
                  <a:lnTo>
                    <a:pt x="504" y="126"/>
                  </a:lnTo>
                  <a:lnTo>
                    <a:pt x="487" y="139"/>
                  </a:lnTo>
                  <a:lnTo>
                    <a:pt x="455" y="54"/>
                  </a:lnTo>
                  <a:lnTo>
                    <a:pt x="345" y="49"/>
                  </a:lnTo>
                  <a:lnTo>
                    <a:pt x="317" y="144"/>
                  </a:lnTo>
                  <a:lnTo>
                    <a:pt x="248" y="90"/>
                  </a:lnTo>
                  <a:lnTo>
                    <a:pt x="228" y="18"/>
                  </a:lnTo>
                  <a:lnTo>
                    <a:pt x="101" y="0"/>
                  </a:lnTo>
                  <a:lnTo>
                    <a:pt x="77" y="81"/>
                  </a:lnTo>
                  <a:lnTo>
                    <a:pt x="51" y="85"/>
                  </a:lnTo>
                  <a:lnTo>
                    <a:pt x="27" y="33"/>
                  </a:lnTo>
                  <a:lnTo>
                    <a:pt x="0" y="50"/>
                  </a:lnTo>
                  <a:lnTo>
                    <a:pt x="29" y="241"/>
                  </a:lnTo>
                  <a:lnTo>
                    <a:pt x="115" y="453"/>
                  </a:lnTo>
                  <a:lnTo>
                    <a:pt x="168" y="448"/>
                  </a:lnTo>
                  <a:lnTo>
                    <a:pt x="188" y="522"/>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8">
              <a:extLst>
                <a:ext uri="{FF2B5EF4-FFF2-40B4-BE49-F238E27FC236}">
                  <a16:creationId xmlns:a16="http://schemas.microsoft.com/office/drawing/2014/main" id="{13D1CF3F-D3B2-1042-B4BC-4D74459C53DD}"/>
                </a:ext>
              </a:extLst>
            </p:cNvPr>
            <p:cNvSpPr>
              <a:spLocks/>
            </p:cNvSpPr>
            <p:nvPr/>
          </p:nvSpPr>
          <p:spPr bwMode="auto">
            <a:xfrm>
              <a:off x="3030" y="1463"/>
              <a:ext cx="720" cy="1129"/>
            </a:xfrm>
            <a:custGeom>
              <a:avLst/>
              <a:gdLst>
                <a:gd name="T0" fmla="*/ 158 w 720"/>
                <a:gd name="T1" fmla="*/ 994 h 1129"/>
                <a:gd name="T2" fmla="*/ 191 w 720"/>
                <a:gd name="T3" fmla="*/ 1004 h 1129"/>
                <a:gd name="T4" fmla="*/ 183 w 720"/>
                <a:gd name="T5" fmla="*/ 1037 h 1129"/>
                <a:gd name="T6" fmla="*/ 221 w 720"/>
                <a:gd name="T7" fmla="*/ 1115 h 1129"/>
                <a:gd name="T8" fmla="*/ 352 w 720"/>
                <a:gd name="T9" fmla="*/ 1129 h 1129"/>
                <a:gd name="T10" fmla="*/ 377 w 720"/>
                <a:gd name="T11" fmla="*/ 1059 h 1129"/>
                <a:gd name="T12" fmla="*/ 430 w 720"/>
                <a:gd name="T13" fmla="*/ 1051 h 1129"/>
                <a:gd name="T14" fmla="*/ 450 w 720"/>
                <a:gd name="T15" fmla="*/ 1016 h 1129"/>
                <a:gd name="T16" fmla="*/ 498 w 720"/>
                <a:gd name="T17" fmla="*/ 978 h 1129"/>
                <a:gd name="T18" fmla="*/ 480 w 720"/>
                <a:gd name="T19" fmla="*/ 938 h 1129"/>
                <a:gd name="T20" fmla="*/ 447 w 720"/>
                <a:gd name="T21" fmla="*/ 929 h 1129"/>
                <a:gd name="T22" fmla="*/ 410 w 720"/>
                <a:gd name="T23" fmla="*/ 903 h 1129"/>
                <a:gd name="T24" fmla="*/ 401 w 720"/>
                <a:gd name="T25" fmla="*/ 833 h 1129"/>
                <a:gd name="T26" fmla="*/ 479 w 720"/>
                <a:gd name="T27" fmla="*/ 823 h 1129"/>
                <a:gd name="T28" fmla="*/ 547 w 720"/>
                <a:gd name="T29" fmla="*/ 802 h 1129"/>
                <a:gd name="T30" fmla="*/ 631 w 720"/>
                <a:gd name="T31" fmla="*/ 793 h 1129"/>
                <a:gd name="T32" fmla="*/ 657 w 720"/>
                <a:gd name="T33" fmla="*/ 742 h 1129"/>
                <a:gd name="T34" fmla="*/ 720 w 720"/>
                <a:gd name="T35" fmla="*/ 716 h 1129"/>
                <a:gd name="T36" fmla="*/ 605 w 720"/>
                <a:gd name="T37" fmla="*/ 587 h 1129"/>
                <a:gd name="T38" fmla="*/ 559 w 720"/>
                <a:gd name="T39" fmla="*/ 490 h 1129"/>
                <a:gd name="T40" fmla="*/ 666 w 720"/>
                <a:gd name="T41" fmla="*/ 470 h 1129"/>
                <a:gd name="T42" fmla="*/ 683 w 720"/>
                <a:gd name="T43" fmla="*/ 368 h 1129"/>
                <a:gd name="T44" fmla="*/ 527 w 720"/>
                <a:gd name="T45" fmla="*/ 233 h 1129"/>
                <a:gd name="T46" fmla="*/ 429 w 720"/>
                <a:gd name="T47" fmla="*/ 95 h 1129"/>
                <a:gd name="T48" fmla="*/ 338 w 720"/>
                <a:gd name="T49" fmla="*/ 0 h 1129"/>
                <a:gd name="T50" fmla="*/ 245 w 720"/>
                <a:gd name="T51" fmla="*/ 177 h 1129"/>
                <a:gd name="T52" fmla="*/ 309 w 720"/>
                <a:gd name="T53" fmla="*/ 233 h 1129"/>
                <a:gd name="T54" fmla="*/ 312 w 720"/>
                <a:gd name="T55" fmla="*/ 329 h 1129"/>
                <a:gd name="T56" fmla="*/ 281 w 720"/>
                <a:gd name="T57" fmla="*/ 377 h 1129"/>
                <a:gd name="T58" fmla="*/ 177 w 720"/>
                <a:gd name="T59" fmla="*/ 346 h 1129"/>
                <a:gd name="T60" fmla="*/ 125 w 720"/>
                <a:gd name="T61" fmla="*/ 371 h 1129"/>
                <a:gd name="T62" fmla="*/ 33 w 720"/>
                <a:gd name="T63" fmla="*/ 492 h 1129"/>
                <a:gd name="T64" fmla="*/ 27 w 720"/>
                <a:gd name="T65" fmla="*/ 544 h 1129"/>
                <a:gd name="T66" fmla="*/ 0 w 720"/>
                <a:gd name="T67" fmla="*/ 613 h 1129"/>
                <a:gd name="T68" fmla="*/ 33 w 720"/>
                <a:gd name="T69" fmla="*/ 694 h 1129"/>
                <a:gd name="T70" fmla="*/ 13 w 720"/>
                <a:gd name="T71" fmla="*/ 813 h 1129"/>
                <a:gd name="T72" fmla="*/ 41 w 720"/>
                <a:gd name="T73" fmla="*/ 943 h 1129"/>
                <a:gd name="T74" fmla="*/ 117 w 720"/>
                <a:gd name="T75" fmla="*/ 945 h 1129"/>
                <a:gd name="T76" fmla="*/ 158 w 720"/>
                <a:gd name="T77" fmla="*/ 99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0" h="1129">
                  <a:moveTo>
                    <a:pt x="158" y="994"/>
                  </a:moveTo>
                  <a:lnTo>
                    <a:pt x="191" y="1004"/>
                  </a:lnTo>
                  <a:lnTo>
                    <a:pt x="183" y="1037"/>
                  </a:lnTo>
                  <a:lnTo>
                    <a:pt x="221" y="1115"/>
                  </a:lnTo>
                  <a:lnTo>
                    <a:pt x="352" y="1129"/>
                  </a:lnTo>
                  <a:lnTo>
                    <a:pt x="377" y="1059"/>
                  </a:lnTo>
                  <a:lnTo>
                    <a:pt x="430" y="1051"/>
                  </a:lnTo>
                  <a:lnTo>
                    <a:pt x="450" y="1016"/>
                  </a:lnTo>
                  <a:lnTo>
                    <a:pt x="498" y="978"/>
                  </a:lnTo>
                  <a:lnTo>
                    <a:pt x="480" y="938"/>
                  </a:lnTo>
                  <a:lnTo>
                    <a:pt x="447" y="929"/>
                  </a:lnTo>
                  <a:lnTo>
                    <a:pt x="410" y="903"/>
                  </a:lnTo>
                  <a:lnTo>
                    <a:pt x="401" y="833"/>
                  </a:lnTo>
                  <a:lnTo>
                    <a:pt x="479" y="823"/>
                  </a:lnTo>
                  <a:lnTo>
                    <a:pt x="547" y="802"/>
                  </a:lnTo>
                  <a:lnTo>
                    <a:pt x="631" y="793"/>
                  </a:lnTo>
                  <a:lnTo>
                    <a:pt x="657" y="742"/>
                  </a:lnTo>
                  <a:lnTo>
                    <a:pt x="720" y="716"/>
                  </a:lnTo>
                  <a:lnTo>
                    <a:pt x="605" y="587"/>
                  </a:lnTo>
                  <a:lnTo>
                    <a:pt x="559" y="490"/>
                  </a:lnTo>
                  <a:lnTo>
                    <a:pt x="666" y="470"/>
                  </a:lnTo>
                  <a:lnTo>
                    <a:pt x="683" y="368"/>
                  </a:lnTo>
                  <a:lnTo>
                    <a:pt x="527" y="233"/>
                  </a:lnTo>
                  <a:lnTo>
                    <a:pt x="429" y="95"/>
                  </a:lnTo>
                  <a:lnTo>
                    <a:pt x="338" y="0"/>
                  </a:lnTo>
                  <a:lnTo>
                    <a:pt x="245" y="177"/>
                  </a:lnTo>
                  <a:lnTo>
                    <a:pt x="309" y="233"/>
                  </a:lnTo>
                  <a:lnTo>
                    <a:pt x="312" y="329"/>
                  </a:lnTo>
                  <a:lnTo>
                    <a:pt x="281" y="377"/>
                  </a:lnTo>
                  <a:lnTo>
                    <a:pt x="177" y="346"/>
                  </a:lnTo>
                  <a:lnTo>
                    <a:pt x="125" y="371"/>
                  </a:lnTo>
                  <a:lnTo>
                    <a:pt x="33" y="492"/>
                  </a:lnTo>
                  <a:lnTo>
                    <a:pt x="27" y="544"/>
                  </a:lnTo>
                  <a:lnTo>
                    <a:pt x="0" y="613"/>
                  </a:lnTo>
                  <a:lnTo>
                    <a:pt x="33" y="694"/>
                  </a:lnTo>
                  <a:lnTo>
                    <a:pt x="13" y="813"/>
                  </a:lnTo>
                  <a:lnTo>
                    <a:pt x="41" y="943"/>
                  </a:lnTo>
                  <a:lnTo>
                    <a:pt x="117" y="945"/>
                  </a:lnTo>
                  <a:lnTo>
                    <a:pt x="158" y="99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
              <a:extLst>
                <a:ext uri="{FF2B5EF4-FFF2-40B4-BE49-F238E27FC236}">
                  <a16:creationId xmlns:a16="http://schemas.microsoft.com/office/drawing/2014/main" id="{803C0E8B-0509-6042-A90B-797857D49FB7}"/>
                </a:ext>
              </a:extLst>
            </p:cNvPr>
            <p:cNvSpPr>
              <a:spLocks/>
            </p:cNvSpPr>
            <p:nvPr/>
          </p:nvSpPr>
          <p:spPr bwMode="auto">
            <a:xfrm>
              <a:off x="3018" y="3740"/>
              <a:ext cx="251" cy="324"/>
            </a:xfrm>
            <a:custGeom>
              <a:avLst/>
              <a:gdLst>
                <a:gd name="T0" fmla="*/ 218 w 251"/>
                <a:gd name="T1" fmla="*/ 303 h 324"/>
                <a:gd name="T2" fmla="*/ 197 w 251"/>
                <a:gd name="T3" fmla="*/ 200 h 324"/>
                <a:gd name="T4" fmla="*/ 246 w 251"/>
                <a:gd name="T5" fmla="*/ 177 h 324"/>
                <a:gd name="T6" fmla="*/ 251 w 251"/>
                <a:gd name="T7" fmla="*/ 146 h 324"/>
                <a:gd name="T8" fmla="*/ 205 w 251"/>
                <a:gd name="T9" fmla="*/ 125 h 324"/>
                <a:gd name="T10" fmla="*/ 172 w 251"/>
                <a:gd name="T11" fmla="*/ 142 h 324"/>
                <a:gd name="T12" fmla="*/ 165 w 251"/>
                <a:gd name="T13" fmla="*/ 107 h 324"/>
                <a:gd name="T14" fmla="*/ 113 w 251"/>
                <a:gd name="T15" fmla="*/ 60 h 324"/>
                <a:gd name="T16" fmla="*/ 73 w 251"/>
                <a:gd name="T17" fmla="*/ 74 h 324"/>
                <a:gd name="T18" fmla="*/ 53 w 251"/>
                <a:gd name="T19" fmla="*/ 0 h 324"/>
                <a:gd name="T20" fmla="*/ 0 w 251"/>
                <a:gd name="T21" fmla="*/ 5 h 324"/>
                <a:gd name="T22" fmla="*/ 0 w 251"/>
                <a:gd name="T23" fmla="*/ 43 h 324"/>
                <a:gd name="T24" fmla="*/ 27 w 251"/>
                <a:gd name="T25" fmla="*/ 74 h 324"/>
                <a:gd name="T26" fmla="*/ 64 w 251"/>
                <a:gd name="T27" fmla="*/ 171 h 324"/>
                <a:gd name="T28" fmla="*/ 148 w 251"/>
                <a:gd name="T29" fmla="*/ 295 h 324"/>
                <a:gd name="T30" fmla="*/ 183 w 251"/>
                <a:gd name="T31" fmla="*/ 324 h 324"/>
                <a:gd name="T32" fmla="*/ 218 w 251"/>
                <a:gd name="T33" fmla="*/ 30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24">
                  <a:moveTo>
                    <a:pt x="218" y="303"/>
                  </a:moveTo>
                  <a:lnTo>
                    <a:pt x="197" y="200"/>
                  </a:lnTo>
                  <a:lnTo>
                    <a:pt x="246" y="177"/>
                  </a:lnTo>
                  <a:lnTo>
                    <a:pt x="251" y="146"/>
                  </a:lnTo>
                  <a:lnTo>
                    <a:pt x="205" y="125"/>
                  </a:lnTo>
                  <a:lnTo>
                    <a:pt x="172" y="142"/>
                  </a:lnTo>
                  <a:lnTo>
                    <a:pt x="165" y="107"/>
                  </a:lnTo>
                  <a:lnTo>
                    <a:pt x="113" y="60"/>
                  </a:lnTo>
                  <a:lnTo>
                    <a:pt x="73" y="74"/>
                  </a:lnTo>
                  <a:lnTo>
                    <a:pt x="53" y="0"/>
                  </a:lnTo>
                  <a:lnTo>
                    <a:pt x="0" y="5"/>
                  </a:lnTo>
                  <a:lnTo>
                    <a:pt x="0" y="43"/>
                  </a:lnTo>
                  <a:lnTo>
                    <a:pt x="27" y="74"/>
                  </a:lnTo>
                  <a:lnTo>
                    <a:pt x="64" y="171"/>
                  </a:lnTo>
                  <a:lnTo>
                    <a:pt x="148" y="295"/>
                  </a:lnTo>
                  <a:lnTo>
                    <a:pt x="183" y="324"/>
                  </a:lnTo>
                  <a:lnTo>
                    <a:pt x="218" y="303"/>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6" name="Freeform 10">
              <a:extLst>
                <a:ext uri="{FF2B5EF4-FFF2-40B4-BE49-F238E27FC236}">
                  <a16:creationId xmlns:a16="http://schemas.microsoft.com/office/drawing/2014/main" id="{42D06B95-65DE-754C-8993-CAF1AAEF5CDA}"/>
                </a:ext>
              </a:extLst>
            </p:cNvPr>
            <p:cNvSpPr>
              <a:spLocks/>
            </p:cNvSpPr>
            <p:nvPr/>
          </p:nvSpPr>
          <p:spPr bwMode="auto">
            <a:xfrm>
              <a:off x="2991" y="2755"/>
              <a:ext cx="387" cy="681"/>
            </a:xfrm>
            <a:custGeom>
              <a:avLst/>
              <a:gdLst>
                <a:gd name="T0" fmla="*/ 160 w 387"/>
                <a:gd name="T1" fmla="*/ 627 h 681"/>
                <a:gd name="T2" fmla="*/ 229 w 387"/>
                <a:gd name="T3" fmla="*/ 681 h 681"/>
                <a:gd name="T4" fmla="*/ 257 w 387"/>
                <a:gd name="T5" fmla="*/ 586 h 681"/>
                <a:gd name="T6" fmla="*/ 367 w 387"/>
                <a:gd name="T7" fmla="*/ 591 h 681"/>
                <a:gd name="T8" fmla="*/ 387 w 387"/>
                <a:gd name="T9" fmla="*/ 455 h 681"/>
                <a:gd name="T10" fmla="*/ 387 w 387"/>
                <a:gd name="T11" fmla="*/ 311 h 681"/>
                <a:gd name="T12" fmla="*/ 358 w 387"/>
                <a:gd name="T13" fmla="*/ 257 h 681"/>
                <a:gd name="T14" fmla="*/ 308 w 387"/>
                <a:gd name="T15" fmla="*/ 257 h 681"/>
                <a:gd name="T16" fmla="*/ 293 w 387"/>
                <a:gd name="T17" fmla="*/ 215 h 681"/>
                <a:gd name="T18" fmla="*/ 264 w 387"/>
                <a:gd name="T19" fmla="*/ 197 h 681"/>
                <a:gd name="T20" fmla="*/ 141 w 387"/>
                <a:gd name="T21" fmla="*/ 0 h 681"/>
                <a:gd name="T22" fmla="*/ 72 w 387"/>
                <a:gd name="T23" fmla="*/ 32 h 681"/>
                <a:gd name="T24" fmla="*/ 119 w 387"/>
                <a:gd name="T25" fmla="*/ 159 h 681"/>
                <a:gd name="T26" fmla="*/ 107 w 387"/>
                <a:gd name="T27" fmla="*/ 293 h 681"/>
                <a:gd name="T28" fmla="*/ 30 w 387"/>
                <a:gd name="T29" fmla="*/ 384 h 681"/>
                <a:gd name="T30" fmla="*/ 0 w 387"/>
                <a:gd name="T31" fmla="*/ 420 h 681"/>
                <a:gd name="T32" fmla="*/ 13 w 387"/>
                <a:gd name="T33" fmla="*/ 537 h 681"/>
                <a:gd name="T34" fmla="*/ 140 w 387"/>
                <a:gd name="T35" fmla="*/ 555 h 681"/>
                <a:gd name="T36" fmla="*/ 160 w 387"/>
                <a:gd name="T37" fmla="*/ 6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7" h="681">
                  <a:moveTo>
                    <a:pt x="160" y="627"/>
                  </a:moveTo>
                  <a:lnTo>
                    <a:pt x="229" y="681"/>
                  </a:lnTo>
                  <a:lnTo>
                    <a:pt x="257" y="586"/>
                  </a:lnTo>
                  <a:lnTo>
                    <a:pt x="367" y="591"/>
                  </a:lnTo>
                  <a:lnTo>
                    <a:pt x="387" y="455"/>
                  </a:lnTo>
                  <a:lnTo>
                    <a:pt x="387" y="311"/>
                  </a:lnTo>
                  <a:lnTo>
                    <a:pt x="358" y="257"/>
                  </a:lnTo>
                  <a:lnTo>
                    <a:pt x="308" y="257"/>
                  </a:lnTo>
                  <a:lnTo>
                    <a:pt x="293" y="215"/>
                  </a:lnTo>
                  <a:lnTo>
                    <a:pt x="264" y="197"/>
                  </a:lnTo>
                  <a:lnTo>
                    <a:pt x="141" y="0"/>
                  </a:lnTo>
                  <a:lnTo>
                    <a:pt x="72" y="32"/>
                  </a:lnTo>
                  <a:lnTo>
                    <a:pt x="119" y="159"/>
                  </a:lnTo>
                  <a:lnTo>
                    <a:pt x="107" y="293"/>
                  </a:lnTo>
                  <a:lnTo>
                    <a:pt x="30" y="384"/>
                  </a:lnTo>
                  <a:lnTo>
                    <a:pt x="0" y="420"/>
                  </a:lnTo>
                  <a:lnTo>
                    <a:pt x="13" y="537"/>
                  </a:lnTo>
                  <a:lnTo>
                    <a:pt x="140" y="555"/>
                  </a:lnTo>
                  <a:lnTo>
                    <a:pt x="160" y="627"/>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7" name="Freeform 11">
              <a:extLst>
                <a:ext uri="{FF2B5EF4-FFF2-40B4-BE49-F238E27FC236}">
                  <a16:creationId xmlns:a16="http://schemas.microsoft.com/office/drawing/2014/main" id="{9F3E6C3B-311A-5B4F-8E20-27672AB8F383}"/>
                </a:ext>
              </a:extLst>
            </p:cNvPr>
            <p:cNvSpPr>
              <a:spLocks/>
            </p:cNvSpPr>
            <p:nvPr/>
          </p:nvSpPr>
          <p:spPr bwMode="auto">
            <a:xfrm>
              <a:off x="3183" y="3579"/>
              <a:ext cx="371" cy="344"/>
            </a:xfrm>
            <a:custGeom>
              <a:avLst/>
              <a:gdLst>
                <a:gd name="T0" fmla="*/ 84 w 371"/>
                <a:gd name="T1" fmla="*/ 168 h 344"/>
                <a:gd name="T2" fmla="*/ 0 w 371"/>
                <a:gd name="T3" fmla="*/ 268 h 344"/>
                <a:gd name="T4" fmla="*/ 7 w 371"/>
                <a:gd name="T5" fmla="*/ 303 h 344"/>
                <a:gd name="T6" fmla="*/ 40 w 371"/>
                <a:gd name="T7" fmla="*/ 286 h 344"/>
                <a:gd name="T8" fmla="*/ 86 w 371"/>
                <a:gd name="T9" fmla="*/ 307 h 344"/>
                <a:gd name="T10" fmla="*/ 144 w 371"/>
                <a:gd name="T11" fmla="*/ 301 h 344"/>
                <a:gd name="T12" fmla="*/ 176 w 371"/>
                <a:gd name="T13" fmla="*/ 344 h 344"/>
                <a:gd name="T14" fmla="*/ 190 w 371"/>
                <a:gd name="T15" fmla="*/ 290 h 344"/>
                <a:gd name="T16" fmla="*/ 251 w 371"/>
                <a:gd name="T17" fmla="*/ 256 h 344"/>
                <a:gd name="T18" fmla="*/ 276 w 371"/>
                <a:gd name="T19" fmla="*/ 270 h 344"/>
                <a:gd name="T20" fmla="*/ 345 w 371"/>
                <a:gd name="T21" fmla="*/ 261 h 344"/>
                <a:gd name="T22" fmla="*/ 371 w 371"/>
                <a:gd name="T23" fmla="*/ 156 h 344"/>
                <a:gd name="T24" fmla="*/ 339 w 371"/>
                <a:gd name="T25" fmla="*/ 128 h 344"/>
                <a:gd name="T26" fmla="*/ 296 w 371"/>
                <a:gd name="T27" fmla="*/ 117 h 344"/>
                <a:gd name="T28" fmla="*/ 279 w 371"/>
                <a:gd name="T29" fmla="*/ 60 h 344"/>
                <a:gd name="T30" fmla="*/ 279 w 371"/>
                <a:gd name="T31" fmla="*/ 14 h 344"/>
                <a:gd name="T32" fmla="*/ 242 w 371"/>
                <a:gd name="T33" fmla="*/ 19 h 344"/>
                <a:gd name="T34" fmla="*/ 195 w 371"/>
                <a:gd name="T35" fmla="*/ 0 h 344"/>
                <a:gd name="T36" fmla="*/ 116 w 371"/>
                <a:gd name="T37" fmla="*/ 45 h 344"/>
                <a:gd name="T38" fmla="*/ 84 w 371"/>
                <a:gd name="T39" fmla="*/ 16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1" h="344">
                  <a:moveTo>
                    <a:pt x="84" y="168"/>
                  </a:moveTo>
                  <a:lnTo>
                    <a:pt x="0" y="268"/>
                  </a:lnTo>
                  <a:lnTo>
                    <a:pt x="7" y="303"/>
                  </a:lnTo>
                  <a:lnTo>
                    <a:pt x="40" y="286"/>
                  </a:lnTo>
                  <a:lnTo>
                    <a:pt x="86" y="307"/>
                  </a:lnTo>
                  <a:lnTo>
                    <a:pt x="144" y="301"/>
                  </a:lnTo>
                  <a:lnTo>
                    <a:pt x="176" y="344"/>
                  </a:lnTo>
                  <a:lnTo>
                    <a:pt x="190" y="290"/>
                  </a:lnTo>
                  <a:lnTo>
                    <a:pt x="251" y="256"/>
                  </a:lnTo>
                  <a:lnTo>
                    <a:pt x="276" y="270"/>
                  </a:lnTo>
                  <a:lnTo>
                    <a:pt x="345" y="261"/>
                  </a:lnTo>
                  <a:lnTo>
                    <a:pt x="371" y="156"/>
                  </a:lnTo>
                  <a:lnTo>
                    <a:pt x="339" y="128"/>
                  </a:lnTo>
                  <a:lnTo>
                    <a:pt x="296" y="117"/>
                  </a:lnTo>
                  <a:lnTo>
                    <a:pt x="279" y="60"/>
                  </a:lnTo>
                  <a:lnTo>
                    <a:pt x="279" y="14"/>
                  </a:lnTo>
                  <a:lnTo>
                    <a:pt x="242" y="19"/>
                  </a:lnTo>
                  <a:lnTo>
                    <a:pt x="195" y="0"/>
                  </a:lnTo>
                  <a:lnTo>
                    <a:pt x="116" y="45"/>
                  </a:lnTo>
                  <a:lnTo>
                    <a:pt x="84" y="168"/>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2">
              <a:extLst>
                <a:ext uri="{FF2B5EF4-FFF2-40B4-BE49-F238E27FC236}">
                  <a16:creationId xmlns:a16="http://schemas.microsoft.com/office/drawing/2014/main" id="{0DB90AA5-B09F-5C4C-87BC-843D3087656D}"/>
                </a:ext>
              </a:extLst>
            </p:cNvPr>
            <p:cNvSpPr>
              <a:spLocks/>
            </p:cNvSpPr>
            <p:nvPr/>
          </p:nvSpPr>
          <p:spPr bwMode="auto">
            <a:xfrm>
              <a:off x="3520" y="3016"/>
              <a:ext cx="224" cy="275"/>
            </a:xfrm>
            <a:custGeom>
              <a:avLst/>
              <a:gdLst>
                <a:gd name="T0" fmla="*/ 52 w 224"/>
                <a:gd name="T1" fmla="*/ 8 h 275"/>
                <a:gd name="T2" fmla="*/ 41 w 224"/>
                <a:gd name="T3" fmla="*/ 67 h 275"/>
                <a:gd name="T4" fmla="*/ 0 w 224"/>
                <a:gd name="T5" fmla="*/ 100 h 275"/>
                <a:gd name="T6" fmla="*/ 43 w 224"/>
                <a:gd name="T7" fmla="*/ 202 h 275"/>
                <a:gd name="T8" fmla="*/ 29 w 224"/>
                <a:gd name="T9" fmla="*/ 237 h 275"/>
                <a:gd name="T10" fmla="*/ 54 w 224"/>
                <a:gd name="T11" fmla="*/ 275 h 275"/>
                <a:gd name="T12" fmla="*/ 133 w 224"/>
                <a:gd name="T13" fmla="*/ 206 h 275"/>
                <a:gd name="T14" fmla="*/ 224 w 224"/>
                <a:gd name="T15" fmla="*/ 187 h 275"/>
                <a:gd name="T16" fmla="*/ 205 w 224"/>
                <a:gd name="T17" fmla="*/ 145 h 275"/>
                <a:gd name="T18" fmla="*/ 196 w 224"/>
                <a:gd name="T19" fmla="*/ 78 h 275"/>
                <a:gd name="T20" fmla="*/ 186 w 224"/>
                <a:gd name="T21" fmla="*/ 0 h 275"/>
                <a:gd name="T22" fmla="*/ 119 w 224"/>
                <a:gd name="T23" fmla="*/ 24 h 275"/>
                <a:gd name="T24" fmla="*/ 52 w 224"/>
                <a:gd name="T25" fmla="*/ 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75">
                  <a:moveTo>
                    <a:pt x="52" y="8"/>
                  </a:moveTo>
                  <a:lnTo>
                    <a:pt x="41" y="67"/>
                  </a:lnTo>
                  <a:lnTo>
                    <a:pt x="0" y="100"/>
                  </a:lnTo>
                  <a:lnTo>
                    <a:pt x="43" y="202"/>
                  </a:lnTo>
                  <a:lnTo>
                    <a:pt x="29" y="237"/>
                  </a:lnTo>
                  <a:lnTo>
                    <a:pt x="54" y="275"/>
                  </a:lnTo>
                  <a:lnTo>
                    <a:pt x="133" y="206"/>
                  </a:lnTo>
                  <a:lnTo>
                    <a:pt x="224" y="187"/>
                  </a:lnTo>
                  <a:lnTo>
                    <a:pt x="205" y="145"/>
                  </a:lnTo>
                  <a:lnTo>
                    <a:pt x="196" y="78"/>
                  </a:lnTo>
                  <a:lnTo>
                    <a:pt x="186" y="0"/>
                  </a:lnTo>
                  <a:lnTo>
                    <a:pt x="119" y="24"/>
                  </a:lnTo>
                  <a:lnTo>
                    <a:pt x="52" y="8"/>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3">
              <a:extLst>
                <a:ext uri="{FF2B5EF4-FFF2-40B4-BE49-F238E27FC236}">
                  <a16:creationId xmlns:a16="http://schemas.microsoft.com/office/drawing/2014/main" id="{DBE364B8-0884-6849-8877-FB2F75D77925}"/>
                </a:ext>
              </a:extLst>
            </p:cNvPr>
            <p:cNvSpPr>
              <a:spLocks/>
            </p:cNvSpPr>
            <p:nvPr/>
          </p:nvSpPr>
          <p:spPr bwMode="auto">
            <a:xfrm>
              <a:off x="3215" y="3835"/>
              <a:ext cx="366" cy="223"/>
            </a:xfrm>
            <a:custGeom>
              <a:avLst/>
              <a:gdLst>
                <a:gd name="T0" fmla="*/ 219 w 366"/>
                <a:gd name="T1" fmla="*/ 0 h 223"/>
                <a:gd name="T2" fmla="*/ 158 w 366"/>
                <a:gd name="T3" fmla="*/ 34 h 223"/>
                <a:gd name="T4" fmla="*/ 144 w 366"/>
                <a:gd name="T5" fmla="*/ 88 h 223"/>
                <a:gd name="T6" fmla="*/ 112 w 366"/>
                <a:gd name="T7" fmla="*/ 45 h 223"/>
                <a:gd name="T8" fmla="*/ 54 w 366"/>
                <a:gd name="T9" fmla="*/ 51 h 223"/>
                <a:gd name="T10" fmla="*/ 49 w 366"/>
                <a:gd name="T11" fmla="*/ 82 h 223"/>
                <a:gd name="T12" fmla="*/ 0 w 366"/>
                <a:gd name="T13" fmla="*/ 105 h 223"/>
                <a:gd name="T14" fmla="*/ 21 w 366"/>
                <a:gd name="T15" fmla="*/ 208 h 223"/>
                <a:gd name="T16" fmla="*/ 64 w 366"/>
                <a:gd name="T17" fmla="*/ 212 h 223"/>
                <a:gd name="T18" fmla="*/ 121 w 366"/>
                <a:gd name="T19" fmla="*/ 191 h 223"/>
                <a:gd name="T20" fmla="*/ 172 w 366"/>
                <a:gd name="T21" fmla="*/ 192 h 223"/>
                <a:gd name="T22" fmla="*/ 222 w 366"/>
                <a:gd name="T23" fmla="*/ 223 h 223"/>
                <a:gd name="T24" fmla="*/ 259 w 366"/>
                <a:gd name="T25" fmla="*/ 196 h 223"/>
                <a:gd name="T26" fmla="*/ 305 w 366"/>
                <a:gd name="T27" fmla="*/ 196 h 223"/>
                <a:gd name="T28" fmla="*/ 299 w 366"/>
                <a:gd name="T29" fmla="*/ 148 h 223"/>
                <a:gd name="T30" fmla="*/ 331 w 366"/>
                <a:gd name="T31" fmla="*/ 94 h 223"/>
                <a:gd name="T32" fmla="*/ 366 w 366"/>
                <a:gd name="T33" fmla="*/ 65 h 223"/>
                <a:gd name="T34" fmla="*/ 313 w 366"/>
                <a:gd name="T35" fmla="*/ 5 h 223"/>
                <a:gd name="T36" fmla="*/ 244 w 366"/>
                <a:gd name="T37" fmla="*/ 14 h 223"/>
                <a:gd name="T38" fmla="*/ 219 w 366"/>
                <a:gd name="T3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223">
                  <a:moveTo>
                    <a:pt x="219" y="0"/>
                  </a:moveTo>
                  <a:lnTo>
                    <a:pt x="158" y="34"/>
                  </a:lnTo>
                  <a:lnTo>
                    <a:pt x="144" y="88"/>
                  </a:lnTo>
                  <a:lnTo>
                    <a:pt x="112" y="45"/>
                  </a:lnTo>
                  <a:lnTo>
                    <a:pt x="54" y="51"/>
                  </a:lnTo>
                  <a:lnTo>
                    <a:pt x="49" y="82"/>
                  </a:lnTo>
                  <a:lnTo>
                    <a:pt x="0" y="105"/>
                  </a:lnTo>
                  <a:lnTo>
                    <a:pt x="21" y="208"/>
                  </a:lnTo>
                  <a:lnTo>
                    <a:pt x="64" y="212"/>
                  </a:lnTo>
                  <a:lnTo>
                    <a:pt x="121" y="191"/>
                  </a:lnTo>
                  <a:lnTo>
                    <a:pt x="172" y="192"/>
                  </a:lnTo>
                  <a:lnTo>
                    <a:pt x="222" y="223"/>
                  </a:lnTo>
                  <a:lnTo>
                    <a:pt x="259" y="196"/>
                  </a:lnTo>
                  <a:lnTo>
                    <a:pt x="305" y="196"/>
                  </a:lnTo>
                  <a:lnTo>
                    <a:pt x="299" y="148"/>
                  </a:lnTo>
                  <a:lnTo>
                    <a:pt x="331" y="94"/>
                  </a:lnTo>
                  <a:lnTo>
                    <a:pt x="366" y="65"/>
                  </a:lnTo>
                  <a:lnTo>
                    <a:pt x="313" y="5"/>
                  </a:lnTo>
                  <a:lnTo>
                    <a:pt x="244" y="14"/>
                  </a:lnTo>
                  <a:lnTo>
                    <a:pt x="219" y="0"/>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0" name="Freeform 14">
              <a:extLst>
                <a:ext uri="{FF2B5EF4-FFF2-40B4-BE49-F238E27FC236}">
                  <a16:creationId xmlns:a16="http://schemas.microsoft.com/office/drawing/2014/main" id="{9F0D7AEE-BF92-1746-A91A-7ED51164052C}"/>
                </a:ext>
              </a:extLst>
            </p:cNvPr>
            <p:cNvSpPr>
              <a:spLocks/>
            </p:cNvSpPr>
            <p:nvPr/>
          </p:nvSpPr>
          <p:spPr bwMode="auto">
            <a:xfrm>
              <a:off x="3358" y="3047"/>
              <a:ext cx="222" cy="405"/>
            </a:xfrm>
            <a:custGeom>
              <a:avLst/>
              <a:gdLst>
                <a:gd name="T0" fmla="*/ 205 w 222"/>
                <a:gd name="T1" fmla="*/ 171 h 405"/>
                <a:gd name="T2" fmla="*/ 162 w 222"/>
                <a:gd name="T3" fmla="*/ 69 h 405"/>
                <a:gd name="T4" fmla="*/ 137 w 222"/>
                <a:gd name="T5" fmla="*/ 23 h 405"/>
                <a:gd name="T6" fmla="*/ 82 w 222"/>
                <a:gd name="T7" fmla="*/ 0 h 405"/>
                <a:gd name="T8" fmla="*/ 64 w 222"/>
                <a:gd name="T9" fmla="*/ 19 h 405"/>
                <a:gd name="T10" fmla="*/ 20 w 222"/>
                <a:gd name="T11" fmla="*/ 19 h 405"/>
                <a:gd name="T12" fmla="*/ 20 w 222"/>
                <a:gd name="T13" fmla="*/ 163 h 405"/>
                <a:gd name="T14" fmla="*/ 0 w 222"/>
                <a:gd name="T15" fmla="*/ 299 h 405"/>
                <a:gd name="T16" fmla="*/ 32 w 222"/>
                <a:gd name="T17" fmla="*/ 384 h 405"/>
                <a:gd name="T18" fmla="*/ 49 w 222"/>
                <a:gd name="T19" fmla="*/ 371 h 405"/>
                <a:gd name="T20" fmla="*/ 72 w 222"/>
                <a:gd name="T21" fmla="*/ 405 h 405"/>
                <a:gd name="T22" fmla="*/ 148 w 222"/>
                <a:gd name="T23" fmla="*/ 350 h 405"/>
                <a:gd name="T24" fmla="*/ 222 w 222"/>
                <a:gd name="T25" fmla="*/ 310 h 405"/>
                <a:gd name="T26" fmla="*/ 216 w 222"/>
                <a:gd name="T27" fmla="*/ 244 h 405"/>
                <a:gd name="T28" fmla="*/ 191 w 222"/>
                <a:gd name="T29" fmla="*/ 206 h 405"/>
                <a:gd name="T30" fmla="*/ 205 w 222"/>
                <a:gd name="T31" fmla="*/ 1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405">
                  <a:moveTo>
                    <a:pt x="205" y="171"/>
                  </a:moveTo>
                  <a:lnTo>
                    <a:pt x="162" y="69"/>
                  </a:lnTo>
                  <a:lnTo>
                    <a:pt x="137" y="23"/>
                  </a:lnTo>
                  <a:lnTo>
                    <a:pt x="82" y="0"/>
                  </a:lnTo>
                  <a:lnTo>
                    <a:pt x="64" y="19"/>
                  </a:lnTo>
                  <a:lnTo>
                    <a:pt x="20" y="19"/>
                  </a:lnTo>
                  <a:lnTo>
                    <a:pt x="20" y="163"/>
                  </a:lnTo>
                  <a:lnTo>
                    <a:pt x="0" y="299"/>
                  </a:lnTo>
                  <a:lnTo>
                    <a:pt x="32" y="384"/>
                  </a:lnTo>
                  <a:lnTo>
                    <a:pt x="49" y="371"/>
                  </a:lnTo>
                  <a:lnTo>
                    <a:pt x="72" y="405"/>
                  </a:lnTo>
                  <a:lnTo>
                    <a:pt x="148" y="350"/>
                  </a:lnTo>
                  <a:lnTo>
                    <a:pt x="222" y="310"/>
                  </a:lnTo>
                  <a:lnTo>
                    <a:pt x="216" y="244"/>
                  </a:lnTo>
                  <a:lnTo>
                    <a:pt x="191" y="206"/>
                  </a:lnTo>
                  <a:lnTo>
                    <a:pt x="205" y="17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5">
              <a:extLst>
                <a:ext uri="{FF2B5EF4-FFF2-40B4-BE49-F238E27FC236}">
                  <a16:creationId xmlns:a16="http://schemas.microsoft.com/office/drawing/2014/main" id="{E014209A-C937-AC4A-ACF0-C7D29030FABE}"/>
                </a:ext>
              </a:extLst>
            </p:cNvPr>
            <p:cNvSpPr>
              <a:spLocks/>
            </p:cNvSpPr>
            <p:nvPr/>
          </p:nvSpPr>
          <p:spPr bwMode="auto">
            <a:xfrm>
              <a:off x="3368" y="1038"/>
              <a:ext cx="1034" cy="987"/>
            </a:xfrm>
            <a:custGeom>
              <a:avLst/>
              <a:gdLst>
                <a:gd name="T0" fmla="*/ 799 w 1034"/>
                <a:gd name="T1" fmla="*/ 333 h 987"/>
                <a:gd name="T2" fmla="*/ 737 w 1034"/>
                <a:gd name="T3" fmla="*/ 408 h 987"/>
                <a:gd name="T4" fmla="*/ 471 w 1034"/>
                <a:gd name="T5" fmla="*/ 231 h 987"/>
                <a:gd name="T6" fmla="*/ 344 w 1034"/>
                <a:gd name="T7" fmla="*/ 102 h 987"/>
                <a:gd name="T8" fmla="*/ 310 w 1034"/>
                <a:gd name="T9" fmla="*/ 95 h 987"/>
                <a:gd name="T10" fmla="*/ 201 w 1034"/>
                <a:gd name="T11" fmla="*/ 9 h 987"/>
                <a:gd name="T12" fmla="*/ 163 w 1034"/>
                <a:gd name="T13" fmla="*/ 0 h 987"/>
                <a:gd name="T14" fmla="*/ 163 w 1034"/>
                <a:gd name="T15" fmla="*/ 24 h 987"/>
                <a:gd name="T16" fmla="*/ 92 w 1034"/>
                <a:gd name="T17" fmla="*/ 64 h 987"/>
                <a:gd name="T18" fmla="*/ 20 w 1034"/>
                <a:gd name="T19" fmla="*/ 70 h 987"/>
                <a:gd name="T20" fmla="*/ 37 w 1034"/>
                <a:gd name="T21" fmla="*/ 197 h 987"/>
                <a:gd name="T22" fmla="*/ 19 w 1034"/>
                <a:gd name="T23" fmla="*/ 242 h 987"/>
                <a:gd name="T24" fmla="*/ 0 w 1034"/>
                <a:gd name="T25" fmla="*/ 425 h 987"/>
                <a:gd name="T26" fmla="*/ 91 w 1034"/>
                <a:gd name="T27" fmla="*/ 520 h 987"/>
                <a:gd name="T28" fmla="*/ 189 w 1034"/>
                <a:gd name="T29" fmla="*/ 658 h 987"/>
                <a:gd name="T30" fmla="*/ 345 w 1034"/>
                <a:gd name="T31" fmla="*/ 793 h 987"/>
                <a:gd name="T32" fmla="*/ 377 w 1034"/>
                <a:gd name="T33" fmla="*/ 830 h 987"/>
                <a:gd name="T34" fmla="*/ 496 w 1034"/>
                <a:gd name="T35" fmla="*/ 840 h 987"/>
                <a:gd name="T36" fmla="*/ 580 w 1034"/>
                <a:gd name="T37" fmla="*/ 811 h 987"/>
                <a:gd name="T38" fmla="*/ 590 w 1034"/>
                <a:gd name="T39" fmla="*/ 842 h 987"/>
                <a:gd name="T40" fmla="*/ 660 w 1034"/>
                <a:gd name="T41" fmla="*/ 874 h 987"/>
                <a:gd name="T42" fmla="*/ 710 w 1034"/>
                <a:gd name="T43" fmla="*/ 986 h 987"/>
                <a:gd name="T44" fmla="*/ 742 w 1034"/>
                <a:gd name="T45" fmla="*/ 987 h 987"/>
                <a:gd name="T46" fmla="*/ 756 w 1034"/>
                <a:gd name="T47" fmla="*/ 966 h 987"/>
                <a:gd name="T48" fmla="*/ 779 w 1034"/>
                <a:gd name="T49" fmla="*/ 982 h 987"/>
                <a:gd name="T50" fmla="*/ 822 w 1034"/>
                <a:gd name="T51" fmla="*/ 918 h 987"/>
                <a:gd name="T52" fmla="*/ 894 w 1034"/>
                <a:gd name="T53" fmla="*/ 880 h 987"/>
                <a:gd name="T54" fmla="*/ 1034 w 1034"/>
                <a:gd name="T55" fmla="*/ 662 h 987"/>
                <a:gd name="T56" fmla="*/ 982 w 1034"/>
                <a:gd name="T57" fmla="*/ 544 h 987"/>
                <a:gd name="T58" fmla="*/ 1032 w 1034"/>
                <a:gd name="T59" fmla="*/ 440 h 987"/>
                <a:gd name="T60" fmla="*/ 997 w 1034"/>
                <a:gd name="T61" fmla="*/ 406 h 987"/>
                <a:gd name="T62" fmla="*/ 799 w 1034"/>
                <a:gd name="T63" fmla="*/ 33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987">
                  <a:moveTo>
                    <a:pt x="799" y="333"/>
                  </a:moveTo>
                  <a:lnTo>
                    <a:pt x="737" y="408"/>
                  </a:lnTo>
                  <a:lnTo>
                    <a:pt x="471" y="231"/>
                  </a:lnTo>
                  <a:lnTo>
                    <a:pt x="344" y="102"/>
                  </a:lnTo>
                  <a:lnTo>
                    <a:pt x="310" y="95"/>
                  </a:lnTo>
                  <a:lnTo>
                    <a:pt x="201" y="9"/>
                  </a:lnTo>
                  <a:lnTo>
                    <a:pt x="163" y="0"/>
                  </a:lnTo>
                  <a:lnTo>
                    <a:pt x="163" y="24"/>
                  </a:lnTo>
                  <a:lnTo>
                    <a:pt x="92" y="64"/>
                  </a:lnTo>
                  <a:lnTo>
                    <a:pt x="20" y="70"/>
                  </a:lnTo>
                  <a:lnTo>
                    <a:pt x="37" y="197"/>
                  </a:lnTo>
                  <a:lnTo>
                    <a:pt x="19" y="242"/>
                  </a:lnTo>
                  <a:lnTo>
                    <a:pt x="0" y="425"/>
                  </a:lnTo>
                  <a:lnTo>
                    <a:pt x="91" y="520"/>
                  </a:lnTo>
                  <a:lnTo>
                    <a:pt x="189" y="658"/>
                  </a:lnTo>
                  <a:lnTo>
                    <a:pt x="345" y="793"/>
                  </a:lnTo>
                  <a:lnTo>
                    <a:pt x="377" y="830"/>
                  </a:lnTo>
                  <a:lnTo>
                    <a:pt x="496" y="840"/>
                  </a:lnTo>
                  <a:lnTo>
                    <a:pt x="580" y="811"/>
                  </a:lnTo>
                  <a:lnTo>
                    <a:pt x="590" y="842"/>
                  </a:lnTo>
                  <a:lnTo>
                    <a:pt x="660" y="874"/>
                  </a:lnTo>
                  <a:lnTo>
                    <a:pt x="710" y="986"/>
                  </a:lnTo>
                  <a:lnTo>
                    <a:pt x="742" y="987"/>
                  </a:lnTo>
                  <a:lnTo>
                    <a:pt x="756" y="966"/>
                  </a:lnTo>
                  <a:lnTo>
                    <a:pt x="779" y="982"/>
                  </a:lnTo>
                  <a:lnTo>
                    <a:pt x="822" y="918"/>
                  </a:lnTo>
                  <a:lnTo>
                    <a:pt x="894" y="880"/>
                  </a:lnTo>
                  <a:lnTo>
                    <a:pt x="1034" y="662"/>
                  </a:lnTo>
                  <a:lnTo>
                    <a:pt x="982" y="544"/>
                  </a:lnTo>
                  <a:lnTo>
                    <a:pt x="1032" y="440"/>
                  </a:lnTo>
                  <a:lnTo>
                    <a:pt x="997" y="406"/>
                  </a:lnTo>
                  <a:lnTo>
                    <a:pt x="799" y="333"/>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6">
              <a:extLst>
                <a:ext uri="{FF2B5EF4-FFF2-40B4-BE49-F238E27FC236}">
                  <a16:creationId xmlns:a16="http://schemas.microsoft.com/office/drawing/2014/main" id="{0CDED5D7-4506-5E4D-805C-AEC458F84BBD}"/>
                </a:ext>
              </a:extLst>
            </p:cNvPr>
            <p:cNvSpPr>
              <a:spLocks/>
            </p:cNvSpPr>
            <p:nvPr/>
          </p:nvSpPr>
          <p:spPr bwMode="auto">
            <a:xfrm>
              <a:off x="3706" y="2886"/>
              <a:ext cx="277" cy="348"/>
            </a:xfrm>
            <a:custGeom>
              <a:avLst/>
              <a:gdLst>
                <a:gd name="T0" fmla="*/ 6 w 277"/>
                <a:gd name="T1" fmla="*/ 120 h 348"/>
                <a:gd name="T2" fmla="*/ 0 w 277"/>
                <a:gd name="T3" fmla="*/ 130 h 348"/>
                <a:gd name="T4" fmla="*/ 10 w 277"/>
                <a:gd name="T5" fmla="*/ 208 h 348"/>
                <a:gd name="T6" fmla="*/ 19 w 277"/>
                <a:gd name="T7" fmla="*/ 275 h 348"/>
                <a:gd name="T8" fmla="*/ 38 w 277"/>
                <a:gd name="T9" fmla="*/ 317 h 348"/>
                <a:gd name="T10" fmla="*/ 91 w 277"/>
                <a:gd name="T11" fmla="*/ 348 h 348"/>
                <a:gd name="T12" fmla="*/ 122 w 277"/>
                <a:gd name="T13" fmla="*/ 308 h 348"/>
                <a:gd name="T14" fmla="*/ 134 w 277"/>
                <a:gd name="T15" fmla="*/ 270 h 348"/>
                <a:gd name="T16" fmla="*/ 206 w 277"/>
                <a:gd name="T17" fmla="*/ 252 h 348"/>
                <a:gd name="T18" fmla="*/ 266 w 277"/>
                <a:gd name="T19" fmla="*/ 144 h 348"/>
                <a:gd name="T20" fmla="*/ 277 w 277"/>
                <a:gd name="T21" fmla="*/ 111 h 348"/>
                <a:gd name="T22" fmla="*/ 257 w 277"/>
                <a:gd name="T23" fmla="*/ 39 h 348"/>
                <a:gd name="T24" fmla="*/ 242 w 277"/>
                <a:gd name="T25" fmla="*/ 81 h 348"/>
                <a:gd name="T26" fmla="*/ 183 w 277"/>
                <a:gd name="T27" fmla="*/ 11 h 348"/>
                <a:gd name="T28" fmla="*/ 145 w 277"/>
                <a:gd name="T29" fmla="*/ 32 h 348"/>
                <a:gd name="T30" fmla="*/ 128 w 277"/>
                <a:gd name="T31" fmla="*/ 2 h 348"/>
                <a:gd name="T32" fmla="*/ 99 w 277"/>
                <a:gd name="T33" fmla="*/ 0 h 348"/>
                <a:gd name="T34" fmla="*/ 67 w 277"/>
                <a:gd name="T35" fmla="*/ 93 h 348"/>
                <a:gd name="T36" fmla="*/ 6 w 277"/>
                <a:gd name="T37" fmla="*/ 1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348">
                  <a:moveTo>
                    <a:pt x="6" y="120"/>
                  </a:moveTo>
                  <a:lnTo>
                    <a:pt x="0" y="130"/>
                  </a:lnTo>
                  <a:lnTo>
                    <a:pt x="10" y="208"/>
                  </a:lnTo>
                  <a:lnTo>
                    <a:pt x="19" y="275"/>
                  </a:lnTo>
                  <a:lnTo>
                    <a:pt x="38" y="317"/>
                  </a:lnTo>
                  <a:lnTo>
                    <a:pt x="91" y="348"/>
                  </a:lnTo>
                  <a:lnTo>
                    <a:pt x="122" y="308"/>
                  </a:lnTo>
                  <a:lnTo>
                    <a:pt x="134" y="270"/>
                  </a:lnTo>
                  <a:lnTo>
                    <a:pt x="206" y="252"/>
                  </a:lnTo>
                  <a:lnTo>
                    <a:pt x="266" y="144"/>
                  </a:lnTo>
                  <a:lnTo>
                    <a:pt x="277" y="111"/>
                  </a:lnTo>
                  <a:lnTo>
                    <a:pt x="257" y="39"/>
                  </a:lnTo>
                  <a:lnTo>
                    <a:pt x="242" y="81"/>
                  </a:lnTo>
                  <a:lnTo>
                    <a:pt x="183" y="11"/>
                  </a:lnTo>
                  <a:lnTo>
                    <a:pt x="145" y="32"/>
                  </a:lnTo>
                  <a:lnTo>
                    <a:pt x="128" y="2"/>
                  </a:lnTo>
                  <a:lnTo>
                    <a:pt x="99" y="0"/>
                  </a:lnTo>
                  <a:lnTo>
                    <a:pt x="67" y="93"/>
                  </a:lnTo>
                  <a:lnTo>
                    <a:pt x="6" y="120"/>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3" name="Freeform 17">
              <a:extLst>
                <a:ext uri="{FF2B5EF4-FFF2-40B4-BE49-F238E27FC236}">
                  <a16:creationId xmlns:a16="http://schemas.microsoft.com/office/drawing/2014/main" id="{19FC7DA1-09BC-3548-9049-D903E9107C25}"/>
                </a:ext>
              </a:extLst>
            </p:cNvPr>
            <p:cNvSpPr>
              <a:spLocks/>
            </p:cNvSpPr>
            <p:nvPr/>
          </p:nvSpPr>
          <p:spPr bwMode="auto">
            <a:xfrm>
              <a:off x="3431" y="1831"/>
              <a:ext cx="647" cy="606"/>
            </a:xfrm>
            <a:custGeom>
              <a:avLst/>
              <a:gdLst>
                <a:gd name="T0" fmla="*/ 527 w 647"/>
                <a:gd name="T1" fmla="*/ 49 h 606"/>
                <a:gd name="T2" fmla="*/ 517 w 647"/>
                <a:gd name="T3" fmla="*/ 18 h 606"/>
                <a:gd name="T4" fmla="*/ 433 w 647"/>
                <a:gd name="T5" fmla="*/ 47 h 606"/>
                <a:gd name="T6" fmla="*/ 314 w 647"/>
                <a:gd name="T7" fmla="*/ 37 h 606"/>
                <a:gd name="T8" fmla="*/ 282 w 647"/>
                <a:gd name="T9" fmla="*/ 0 h 606"/>
                <a:gd name="T10" fmla="*/ 265 w 647"/>
                <a:gd name="T11" fmla="*/ 102 h 606"/>
                <a:gd name="T12" fmla="*/ 158 w 647"/>
                <a:gd name="T13" fmla="*/ 122 h 606"/>
                <a:gd name="T14" fmla="*/ 204 w 647"/>
                <a:gd name="T15" fmla="*/ 219 h 606"/>
                <a:gd name="T16" fmla="*/ 319 w 647"/>
                <a:gd name="T17" fmla="*/ 348 h 606"/>
                <a:gd name="T18" fmla="*/ 256 w 647"/>
                <a:gd name="T19" fmla="*/ 374 h 606"/>
                <a:gd name="T20" fmla="*/ 230 w 647"/>
                <a:gd name="T21" fmla="*/ 425 h 606"/>
                <a:gd name="T22" fmla="*/ 146 w 647"/>
                <a:gd name="T23" fmla="*/ 434 h 606"/>
                <a:gd name="T24" fmla="*/ 78 w 647"/>
                <a:gd name="T25" fmla="*/ 455 h 606"/>
                <a:gd name="T26" fmla="*/ 0 w 647"/>
                <a:gd name="T27" fmla="*/ 465 h 606"/>
                <a:gd name="T28" fmla="*/ 9 w 647"/>
                <a:gd name="T29" fmla="*/ 535 h 606"/>
                <a:gd name="T30" fmla="*/ 46 w 647"/>
                <a:gd name="T31" fmla="*/ 561 h 606"/>
                <a:gd name="T32" fmla="*/ 79 w 647"/>
                <a:gd name="T33" fmla="*/ 570 h 606"/>
                <a:gd name="T34" fmla="*/ 109 w 647"/>
                <a:gd name="T35" fmla="*/ 538 h 606"/>
                <a:gd name="T36" fmla="*/ 204 w 647"/>
                <a:gd name="T37" fmla="*/ 574 h 606"/>
                <a:gd name="T38" fmla="*/ 280 w 647"/>
                <a:gd name="T39" fmla="*/ 572 h 606"/>
                <a:gd name="T40" fmla="*/ 383 w 647"/>
                <a:gd name="T41" fmla="*/ 606 h 606"/>
                <a:gd name="T42" fmla="*/ 402 w 647"/>
                <a:gd name="T43" fmla="*/ 573 h 606"/>
                <a:gd name="T44" fmla="*/ 379 w 647"/>
                <a:gd name="T45" fmla="*/ 532 h 606"/>
                <a:gd name="T46" fmla="*/ 462 w 647"/>
                <a:gd name="T47" fmla="*/ 458 h 606"/>
                <a:gd name="T48" fmla="*/ 514 w 647"/>
                <a:gd name="T49" fmla="*/ 368 h 606"/>
                <a:gd name="T50" fmla="*/ 540 w 647"/>
                <a:gd name="T51" fmla="*/ 288 h 606"/>
                <a:gd name="T52" fmla="*/ 612 w 647"/>
                <a:gd name="T53" fmla="*/ 266 h 606"/>
                <a:gd name="T54" fmla="*/ 647 w 647"/>
                <a:gd name="T55" fmla="*/ 193 h 606"/>
                <a:gd name="T56" fmla="*/ 597 w 647"/>
                <a:gd name="T57" fmla="*/ 81 h 606"/>
                <a:gd name="T58" fmla="*/ 527 w 647"/>
                <a:gd name="T59"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7" h="606">
                  <a:moveTo>
                    <a:pt x="527" y="49"/>
                  </a:moveTo>
                  <a:lnTo>
                    <a:pt x="517" y="18"/>
                  </a:lnTo>
                  <a:lnTo>
                    <a:pt x="433" y="47"/>
                  </a:lnTo>
                  <a:lnTo>
                    <a:pt x="314" y="37"/>
                  </a:lnTo>
                  <a:lnTo>
                    <a:pt x="282" y="0"/>
                  </a:lnTo>
                  <a:lnTo>
                    <a:pt x="265" y="102"/>
                  </a:lnTo>
                  <a:lnTo>
                    <a:pt x="158" y="122"/>
                  </a:lnTo>
                  <a:lnTo>
                    <a:pt x="204" y="219"/>
                  </a:lnTo>
                  <a:lnTo>
                    <a:pt x="319" y="348"/>
                  </a:lnTo>
                  <a:lnTo>
                    <a:pt x="256" y="374"/>
                  </a:lnTo>
                  <a:lnTo>
                    <a:pt x="230" y="425"/>
                  </a:lnTo>
                  <a:lnTo>
                    <a:pt x="146" y="434"/>
                  </a:lnTo>
                  <a:lnTo>
                    <a:pt x="78" y="455"/>
                  </a:lnTo>
                  <a:lnTo>
                    <a:pt x="0" y="465"/>
                  </a:lnTo>
                  <a:lnTo>
                    <a:pt x="9" y="535"/>
                  </a:lnTo>
                  <a:lnTo>
                    <a:pt x="46" y="561"/>
                  </a:lnTo>
                  <a:lnTo>
                    <a:pt x="79" y="570"/>
                  </a:lnTo>
                  <a:lnTo>
                    <a:pt x="109" y="538"/>
                  </a:lnTo>
                  <a:lnTo>
                    <a:pt x="204" y="574"/>
                  </a:lnTo>
                  <a:lnTo>
                    <a:pt x="280" y="572"/>
                  </a:lnTo>
                  <a:lnTo>
                    <a:pt x="383" y="606"/>
                  </a:lnTo>
                  <a:lnTo>
                    <a:pt x="402" y="573"/>
                  </a:lnTo>
                  <a:lnTo>
                    <a:pt x="379" y="532"/>
                  </a:lnTo>
                  <a:lnTo>
                    <a:pt x="462" y="458"/>
                  </a:lnTo>
                  <a:lnTo>
                    <a:pt x="514" y="368"/>
                  </a:lnTo>
                  <a:lnTo>
                    <a:pt x="540" y="288"/>
                  </a:lnTo>
                  <a:lnTo>
                    <a:pt x="612" y="266"/>
                  </a:lnTo>
                  <a:lnTo>
                    <a:pt x="647" y="193"/>
                  </a:lnTo>
                  <a:lnTo>
                    <a:pt x="597" y="81"/>
                  </a:lnTo>
                  <a:lnTo>
                    <a:pt x="527" y="49"/>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8">
              <a:extLst>
                <a:ext uri="{FF2B5EF4-FFF2-40B4-BE49-F238E27FC236}">
                  <a16:creationId xmlns:a16="http://schemas.microsoft.com/office/drawing/2014/main" id="{E628A339-6DBA-3247-BB9D-61075AA76B39}"/>
                </a:ext>
              </a:extLst>
            </p:cNvPr>
            <p:cNvSpPr>
              <a:spLocks/>
            </p:cNvSpPr>
            <p:nvPr/>
          </p:nvSpPr>
          <p:spPr bwMode="auto">
            <a:xfrm>
              <a:off x="3382" y="2369"/>
              <a:ext cx="436" cy="637"/>
            </a:xfrm>
            <a:custGeom>
              <a:avLst/>
              <a:gdLst>
                <a:gd name="T0" fmla="*/ 253 w 436"/>
                <a:gd name="T1" fmla="*/ 36 h 637"/>
                <a:gd name="T2" fmla="*/ 158 w 436"/>
                <a:gd name="T3" fmla="*/ 0 h 637"/>
                <a:gd name="T4" fmla="*/ 128 w 436"/>
                <a:gd name="T5" fmla="*/ 32 h 637"/>
                <a:gd name="T6" fmla="*/ 146 w 436"/>
                <a:gd name="T7" fmla="*/ 72 h 637"/>
                <a:gd name="T8" fmla="*/ 98 w 436"/>
                <a:gd name="T9" fmla="*/ 110 h 637"/>
                <a:gd name="T10" fmla="*/ 78 w 436"/>
                <a:gd name="T11" fmla="*/ 145 h 637"/>
                <a:gd name="T12" fmla="*/ 25 w 436"/>
                <a:gd name="T13" fmla="*/ 153 h 637"/>
                <a:gd name="T14" fmla="*/ 0 w 436"/>
                <a:gd name="T15" fmla="*/ 223 h 637"/>
                <a:gd name="T16" fmla="*/ 34 w 436"/>
                <a:gd name="T17" fmla="*/ 233 h 637"/>
                <a:gd name="T18" fmla="*/ 34 w 436"/>
                <a:gd name="T19" fmla="*/ 257 h 637"/>
                <a:gd name="T20" fmla="*/ 80 w 436"/>
                <a:gd name="T21" fmla="*/ 259 h 637"/>
                <a:gd name="T22" fmla="*/ 108 w 436"/>
                <a:gd name="T23" fmla="*/ 237 h 637"/>
                <a:gd name="T24" fmla="*/ 190 w 436"/>
                <a:gd name="T25" fmla="*/ 382 h 637"/>
                <a:gd name="T26" fmla="*/ 235 w 436"/>
                <a:gd name="T27" fmla="*/ 404 h 637"/>
                <a:gd name="T28" fmla="*/ 282 w 436"/>
                <a:gd name="T29" fmla="*/ 486 h 637"/>
                <a:gd name="T30" fmla="*/ 245 w 436"/>
                <a:gd name="T31" fmla="*/ 530 h 637"/>
                <a:gd name="T32" fmla="*/ 330 w 436"/>
                <a:gd name="T33" fmla="*/ 637 h 637"/>
                <a:gd name="T34" fmla="*/ 391 w 436"/>
                <a:gd name="T35" fmla="*/ 610 h 637"/>
                <a:gd name="T36" fmla="*/ 423 w 436"/>
                <a:gd name="T37" fmla="*/ 517 h 637"/>
                <a:gd name="T38" fmla="*/ 389 w 436"/>
                <a:gd name="T39" fmla="*/ 378 h 637"/>
                <a:gd name="T40" fmla="*/ 393 w 436"/>
                <a:gd name="T41" fmla="*/ 195 h 637"/>
                <a:gd name="T42" fmla="*/ 436 w 436"/>
                <a:gd name="T43" fmla="*/ 217 h 637"/>
                <a:gd name="T44" fmla="*/ 432 w 436"/>
                <a:gd name="T45" fmla="*/ 68 h 637"/>
                <a:gd name="T46" fmla="*/ 329 w 436"/>
                <a:gd name="T47" fmla="*/ 34 h 637"/>
                <a:gd name="T48" fmla="*/ 253 w 436"/>
                <a:gd name="T49" fmla="*/ 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637">
                  <a:moveTo>
                    <a:pt x="253" y="36"/>
                  </a:moveTo>
                  <a:lnTo>
                    <a:pt x="158" y="0"/>
                  </a:lnTo>
                  <a:lnTo>
                    <a:pt x="128" y="32"/>
                  </a:lnTo>
                  <a:lnTo>
                    <a:pt x="146" y="72"/>
                  </a:lnTo>
                  <a:lnTo>
                    <a:pt x="98" y="110"/>
                  </a:lnTo>
                  <a:lnTo>
                    <a:pt x="78" y="145"/>
                  </a:lnTo>
                  <a:lnTo>
                    <a:pt x="25" y="153"/>
                  </a:lnTo>
                  <a:lnTo>
                    <a:pt x="0" y="223"/>
                  </a:lnTo>
                  <a:lnTo>
                    <a:pt x="34" y="233"/>
                  </a:lnTo>
                  <a:lnTo>
                    <a:pt x="34" y="257"/>
                  </a:lnTo>
                  <a:lnTo>
                    <a:pt x="80" y="259"/>
                  </a:lnTo>
                  <a:lnTo>
                    <a:pt x="108" y="237"/>
                  </a:lnTo>
                  <a:lnTo>
                    <a:pt x="190" y="382"/>
                  </a:lnTo>
                  <a:lnTo>
                    <a:pt x="235" y="404"/>
                  </a:lnTo>
                  <a:lnTo>
                    <a:pt x="282" y="486"/>
                  </a:lnTo>
                  <a:lnTo>
                    <a:pt x="245" y="530"/>
                  </a:lnTo>
                  <a:lnTo>
                    <a:pt x="330" y="637"/>
                  </a:lnTo>
                  <a:lnTo>
                    <a:pt x="391" y="610"/>
                  </a:lnTo>
                  <a:lnTo>
                    <a:pt x="423" y="517"/>
                  </a:lnTo>
                  <a:lnTo>
                    <a:pt x="389" y="378"/>
                  </a:lnTo>
                  <a:lnTo>
                    <a:pt x="393" y="195"/>
                  </a:lnTo>
                  <a:lnTo>
                    <a:pt x="436" y="217"/>
                  </a:lnTo>
                  <a:lnTo>
                    <a:pt x="432" y="68"/>
                  </a:lnTo>
                  <a:lnTo>
                    <a:pt x="329" y="34"/>
                  </a:lnTo>
                  <a:lnTo>
                    <a:pt x="253" y="36"/>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9">
              <a:extLst>
                <a:ext uri="{FF2B5EF4-FFF2-40B4-BE49-F238E27FC236}">
                  <a16:creationId xmlns:a16="http://schemas.microsoft.com/office/drawing/2014/main" id="{FF6E1F2B-38FE-D84B-B3E6-A5D8298E3FA4}"/>
                </a:ext>
              </a:extLst>
            </p:cNvPr>
            <p:cNvSpPr>
              <a:spLocks/>
            </p:cNvSpPr>
            <p:nvPr/>
          </p:nvSpPr>
          <p:spPr bwMode="auto">
            <a:xfrm>
              <a:off x="3516" y="1"/>
              <a:ext cx="1261" cy="1477"/>
            </a:xfrm>
            <a:custGeom>
              <a:avLst/>
              <a:gdLst>
                <a:gd name="T0" fmla="*/ 1231 w 1261"/>
                <a:gd name="T1" fmla="*/ 873 h 1477"/>
                <a:gd name="T2" fmla="*/ 1187 w 1261"/>
                <a:gd name="T3" fmla="*/ 716 h 1477"/>
                <a:gd name="T4" fmla="*/ 1207 w 1261"/>
                <a:gd name="T5" fmla="*/ 656 h 1477"/>
                <a:gd name="T6" fmla="*/ 1160 w 1261"/>
                <a:gd name="T7" fmla="*/ 639 h 1477"/>
                <a:gd name="T8" fmla="*/ 1157 w 1261"/>
                <a:gd name="T9" fmla="*/ 509 h 1477"/>
                <a:gd name="T10" fmla="*/ 1177 w 1261"/>
                <a:gd name="T11" fmla="*/ 424 h 1477"/>
                <a:gd name="T12" fmla="*/ 1117 w 1261"/>
                <a:gd name="T13" fmla="*/ 311 h 1477"/>
                <a:gd name="T14" fmla="*/ 1010 w 1261"/>
                <a:gd name="T15" fmla="*/ 234 h 1477"/>
                <a:gd name="T16" fmla="*/ 953 w 1261"/>
                <a:gd name="T17" fmla="*/ 197 h 1477"/>
                <a:gd name="T18" fmla="*/ 765 w 1261"/>
                <a:gd name="T19" fmla="*/ 0 h 1477"/>
                <a:gd name="T20" fmla="*/ 674 w 1261"/>
                <a:gd name="T21" fmla="*/ 6 h 1477"/>
                <a:gd name="T22" fmla="*/ 706 w 1261"/>
                <a:gd name="T23" fmla="*/ 60 h 1477"/>
                <a:gd name="T24" fmla="*/ 706 w 1261"/>
                <a:gd name="T25" fmla="*/ 138 h 1477"/>
                <a:gd name="T26" fmla="*/ 656 w 1261"/>
                <a:gd name="T27" fmla="*/ 209 h 1477"/>
                <a:gd name="T28" fmla="*/ 688 w 1261"/>
                <a:gd name="T29" fmla="*/ 232 h 1477"/>
                <a:gd name="T30" fmla="*/ 652 w 1261"/>
                <a:gd name="T31" fmla="*/ 278 h 1477"/>
                <a:gd name="T32" fmla="*/ 465 w 1261"/>
                <a:gd name="T33" fmla="*/ 214 h 1477"/>
                <a:gd name="T34" fmla="*/ 404 w 1261"/>
                <a:gd name="T35" fmla="*/ 216 h 1477"/>
                <a:gd name="T36" fmla="*/ 366 w 1261"/>
                <a:gd name="T37" fmla="*/ 419 h 1477"/>
                <a:gd name="T38" fmla="*/ 282 w 1261"/>
                <a:gd name="T39" fmla="*/ 374 h 1477"/>
                <a:gd name="T40" fmla="*/ 199 w 1261"/>
                <a:gd name="T41" fmla="*/ 435 h 1477"/>
                <a:gd name="T42" fmla="*/ 151 w 1261"/>
                <a:gd name="T43" fmla="*/ 584 h 1477"/>
                <a:gd name="T44" fmla="*/ 109 w 1261"/>
                <a:gd name="T45" fmla="*/ 609 h 1477"/>
                <a:gd name="T46" fmla="*/ 149 w 1261"/>
                <a:gd name="T47" fmla="*/ 776 h 1477"/>
                <a:gd name="T48" fmla="*/ 0 w 1261"/>
                <a:gd name="T49" fmla="*/ 977 h 1477"/>
                <a:gd name="T50" fmla="*/ 15 w 1261"/>
                <a:gd name="T51" fmla="*/ 1037 h 1477"/>
                <a:gd name="T52" fmla="*/ 53 w 1261"/>
                <a:gd name="T53" fmla="*/ 1046 h 1477"/>
                <a:gd name="T54" fmla="*/ 162 w 1261"/>
                <a:gd name="T55" fmla="*/ 1132 h 1477"/>
                <a:gd name="T56" fmla="*/ 196 w 1261"/>
                <a:gd name="T57" fmla="*/ 1139 h 1477"/>
                <a:gd name="T58" fmla="*/ 323 w 1261"/>
                <a:gd name="T59" fmla="*/ 1268 h 1477"/>
                <a:gd name="T60" fmla="*/ 589 w 1261"/>
                <a:gd name="T61" fmla="*/ 1445 h 1477"/>
                <a:gd name="T62" fmla="*/ 651 w 1261"/>
                <a:gd name="T63" fmla="*/ 1370 h 1477"/>
                <a:gd name="T64" fmla="*/ 849 w 1261"/>
                <a:gd name="T65" fmla="*/ 1443 h 1477"/>
                <a:gd name="T66" fmla="*/ 884 w 1261"/>
                <a:gd name="T67" fmla="*/ 1477 h 1477"/>
                <a:gd name="T68" fmla="*/ 879 w 1261"/>
                <a:gd name="T69" fmla="*/ 1371 h 1477"/>
                <a:gd name="T70" fmla="*/ 990 w 1261"/>
                <a:gd name="T71" fmla="*/ 1314 h 1477"/>
                <a:gd name="T72" fmla="*/ 1006 w 1261"/>
                <a:gd name="T73" fmla="*/ 1218 h 1477"/>
                <a:gd name="T74" fmla="*/ 1261 w 1261"/>
                <a:gd name="T75" fmla="*/ 1218 h 1477"/>
                <a:gd name="T76" fmla="*/ 1197 w 1261"/>
                <a:gd name="T77" fmla="*/ 1010 h 1477"/>
                <a:gd name="T78" fmla="*/ 1231 w 1261"/>
                <a:gd name="T79" fmla="*/ 873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1" h="1477">
                  <a:moveTo>
                    <a:pt x="1231" y="873"/>
                  </a:moveTo>
                  <a:lnTo>
                    <a:pt x="1187" y="716"/>
                  </a:lnTo>
                  <a:lnTo>
                    <a:pt x="1207" y="656"/>
                  </a:lnTo>
                  <a:lnTo>
                    <a:pt x="1160" y="639"/>
                  </a:lnTo>
                  <a:lnTo>
                    <a:pt x="1157" y="509"/>
                  </a:lnTo>
                  <a:lnTo>
                    <a:pt x="1177" y="424"/>
                  </a:lnTo>
                  <a:lnTo>
                    <a:pt x="1117" y="311"/>
                  </a:lnTo>
                  <a:lnTo>
                    <a:pt x="1010" y="234"/>
                  </a:lnTo>
                  <a:lnTo>
                    <a:pt x="953" y="197"/>
                  </a:lnTo>
                  <a:lnTo>
                    <a:pt x="765" y="0"/>
                  </a:lnTo>
                  <a:lnTo>
                    <a:pt x="674" y="6"/>
                  </a:lnTo>
                  <a:lnTo>
                    <a:pt x="706" y="60"/>
                  </a:lnTo>
                  <a:lnTo>
                    <a:pt x="706" y="138"/>
                  </a:lnTo>
                  <a:lnTo>
                    <a:pt x="656" y="209"/>
                  </a:lnTo>
                  <a:lnTo>
                    <a:pt x="688" y="232"/>
                  </a:lnTo>
                  <a:lnTo>
                    <a:pt x="652" y="278"/>
                  </a:lnTo>
                  <a:lnTo>
                    <a:pt x="465" y="214"/>
                  </a:lnTo>
                  <a:lnTo>
                    <a:pt x="404" y="216"/>
                  </a:lnTo>
                  <a:lnTo>
                    <a:pt x="366" y="419"/>
                  </a:lnTo>
                  <a:lnTo>
                    <a:pt x="282" y="374"/>
                  </a:lnTo>
                  <a:lnTo>
                    <a:pt x="199" y="435"/>
                  </a:lnTo>
                  <a:lnTo>
                    <a:pt x="151" y="584"/>
                  </a:lnTo>
                  <a:lnTo>
                    <a:pt x="109" y="609"/>
                  </a:lnTo>
                  <a:lnTo>
                    <a:pt x="149" y="776"/>
                  </a:lnTo>
                  <a:lnTo>
                    <a:pt x="0" y="977"/>
                  </a:lnTo>
                  <a:lnTo>
                    <a:pt x="15" y="1037"/>
                  </a:lnTo>
                  <a:lnTo>
                    <a:pt x="53" y="1046"/>
                  </a:lnTo>
                  <a:lnTo>
                    <a:pt x="162" y="1132"/>
                  </a:lnTo>
                  <a:lnTo>
                    <a:pt x="196" y="1139"/>
                  </a:lnTo>
                  <a:lnTo>
                    <a:pt x="323" y="1268"/>
                  </a:lnTo>
                  <a:lnTo>
                    <a:pt x="589" y="1445"/>
                  </a:lnTo>
                  <a:lnTo>
                    <a:pt x="651" y="1370"/>
                  </a:lnTo>
                  <a:lnTo>
                    <a:pt x="849" y="1443"/>
                  </a:lnTo>
                  <a:lnTo>
                    <a:pt x="884" y="1477"/>
                  </a:lnTo>
                  <a:lnTo>
                    <a:pt x="879" y="1371"/>
                  </a:lnTo>
                  <a:lnTo>
                    <a:pt x="990" y="1314"/>
                  </a:lnTo>
                  <a:lnTo>
                    <a:pt x="1006" y="1218"/>
                  </a:lnTo>
                  <a:lnTo>
                    <a:pt x="1261" y="1218"/>
                  </a:lnTo>
                  <a:lnTo>
                    <a:pt x="1197" y="1010"/>
                  </a:lnTo>
                  <a:lnTo>
                    <a:pt x="1231" y="873"/>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6" name="Freeform 20">
              <a:extLst>
                <a:ext uri="{FF2B5EF4-FFF2-40B4-BE49-F238E27FC236}">
                  <a16:creationId xmlns:a16="http://schemas.microsoft.com/office/drawing/2014/main" id="{39605931-2384-444B-9153-2E4864F8F012}"/>
                </a:ext>
              </a:extLst>
            </p:cNvPr>
            <p:cNvSpPr>
              <a:spLocks/>
            </p:cNvSpPr>
            <p:nvPr/>
          </p:nvSpPr>
          <p:spPr bwMode="auto">
            <a:xfrm>
              <a:off x="3797" y="3030"/>
              <a:ext cx="256" cy="359"/>
            </a:xfrm>
            <a:custGeom>
              <a:avLst/>
              <a:gdLst>
                <a:gd name="T0" fmla="*/ 43 w 256"/>
                <a:gd name="T1" fmla="*/ 126 h 359"/>
                <a:gd name="T2" fmla="*/ 31 w 256"/>
                <a:gd name="T3" fmla="*/ 164 h 359"/>
                <a:gd name="T4" fmla="*/ 0 w 256"/>
                <a:gd name="T5" fmla="*/ 204 h 359"/>
                <a:gd name="T6" fmla="*/ 2 w 256"/>
                <a:gd name="T7" fmla="*/ 253 h 359"/>
                <a:gd name="T8" fmla="*/ 42 w 256"/>
                <a:gd name="T9" fmla="*/ 348 h 359"/>
                <a:gd name="T10" fmla="*/ 77 w 256"/>
                <a:gd name="T11" fmla="*/ 359 h 359"/>
                <a:gd name="T12" fmla="*/ 123 w 256"/>
                <a:gd name="T13" fmla="*/ 319 h 359"/>
                <a:gd name="T14" fmla="*/ 149 w 256"/>
                <a:gd name="T15" fmla="*/ 272 h 359"/>
                <a:gd name="T16" fmla="*/ 120 w 256"/>
                <a:gd name="T17" fmla="*/ 224 h 359"/>
                <a:gd name="T18" fmla="*/ 174 w 256"/>
                <a:gd name="T19" fmla="*/ 252 h 359"/>
                <a:gd name="T20" fmla="*/ 203 w 256"/>
                <a:gd name="T21" fmla="*/ 235 h 359"/>
                <a:gd name="T22" fmla="*/ 182 w 256"/>
                <a:gd name="T23" fmla="*/ 196 h 359"/>
                <a:gd name="T24" fmla="*/ 200 w 256"/>
                <a:gd name="T25" fmla="*/ 133 h 359"/>
                <a:gd name="T26" fmla="*/ 256 w 256"/>
                <a:gd name="T27" fmla="*/ 116 h 359"/>
                <a:gd name="T28" fmla="*/ 214 w 256"/>
                <a:gd name="T29" fmla="*/ 12 h 359"/>
                <a:gd name="T30" fmla="*/ 175 w 256"/>
                <a:gd name="T31" fmla="*/ 0 h 359"/>
                <a:gd name="T32" fmla="*/ 115 w 256"/>
                <a:gd name="T33" fmla="*/ 108 h 359"/>
                <a:gd name="T34" fmla="*/ 43 w 256"/>
                <a:gd name="T35" fmla="*/ 1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59">
                  <a:moveTo>
                    <a:pt x="43" y="126"/>
                  </a:moveTo>
                  <a:lnTo>
                    <a:pt x="31" y="164"/>
                  </a:lnTo>
                  <a:lnTo>
                    <a:pt x="0" y="204"/>
                  </a:lnTo>
                  <a:lnTo>
                    <a:pt x="2" y="253"/>
                  </a:lnTo>
                  <a:lnTo>
                    <a:pt x="42" y="348"/>
                  </a:lnTo>
                  <a:lnTo>
                    <a:pt x="77" y="359"/>
                  </a:lnTo>
                  <a:lnTo>
                    <a:pt x="123" y="319"/>
                  </a:lnTo>
                  <a:lnTo>
                    <a:pt x="149" y="272"/>
                  </a:lnTo>
                  <a:lnTo>
                    <a:pt x="120" y="224"/>
                  </a:lnTo>
                  <a:lnTo>
                    <a:pt x="174" y="252"/>
                  </a:lnTo>
                  <a:lnTo>
                    <a:pt x="203" y="235"/>
                  </a:lnTo>
                  <a:lnTo>
                    <a:pt x="182" y="196"/>
                  </a:lnTo>
                  <a:lnTo>
                    <a:pt x="200" y="133"/>
                  </a:lnTo>
                  <a:lnTo>
                    <a:pt x="256" y="116"/>
                  </a:lnTo>
                  <a:lnTo>
                    <a:pt x="214" y="12"/>
                  </a:lnTo>
                  <a:lnTo>
                    <a:pt x="175" y="0"/>
                  </a:lnTo>
                  <a:lnTo>
                    <a:pt x="115" y="108"/>
                  </a:lnTo>
                  <a:lnTo>
                    <a:pt x="43" y="126"/>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21">
              <a:extLst>
                <a:ext uri="{FF2B5EF4-FFF2-40B4-BE49-F238E27FC236}">
                  <a16:creationId xmlns:a16="http://schemas.microsoft.com/office/drawing/2014/main" id="{6D410CA1-969B-C242-98BD-3CF820CC7A4E}"/>
                </a:ext>
              </a:extLst>
            </p:cNvPr>
            <p:cNvSpPr>
              <a:spLocks/>
            </p:cNvSpPr>
            <p:nvPr/>
          </p:nvSpPr>
          <p:spPr bwMode="auto">
            <a:xfrm>
              <a:off x="3378" y="3357"/>
              <a:ext cx="352" cy="350"/>
            </a:xfrm>
            <a:custGeom>
              <a:avLst/>
              <a:gdLst>
                <a:gd name="T0" fmla="*/ 128 w 352"/>
                <a:gd name="T1" fmla="*/ 40 h 350"/>
                <a:gd name="T2" fmla="*/ 52 w 352"/>
                <a:gd name="T3" fmla="*/ 95 h 350"/>
                <a:gd name="T4" fmla="*/ 0 w 352"/>
                <a:gd name="T5" fmla="*/ 222 h 350"/>
                <a:gd name="T6" fmla="*/ 47 w 352"/>
                <a:gd name="T7" fmla="*/ 241 h 350"/>
                <a:gd name="T8" fmla="*/ 84 w 352"/>
                <a:gd name="T9" fmla="*/ 236 h 350"/>
                <a:gd name="T10" fmla="*/ 84 w 352"/>
                <a:gd name="T11" fmla="*/ 282 h 350"/>
                <a:gd name="T12" fmla="*/ 101 w 352"/>
                <a:gd name="T13" fmla="*/ 339 h 350"/>
                <a:gd name="T14" fmla="*/ 144 w 352"/>
                <a:gd name="T15" fmla="*/ 350 h 350"/>
                <a:gd name="T16" fmla="*/ 173 w 352"/>
                <a:gd name="T17" fmla="*/ 314 h 350"/>
                <a:gd name="T18" fmla="*/ 234 w 352"/>
                <a:gd name="T19" fmla="*/ 304 h 350"/>
                <a:gd name="T20" fmla="*/ 233 w 352"/>
                <a:gd name="T21" fmla="*/ 254 h 350"/>
                <a:gd name="T22" fmla="*/ 278 w 352"/>
                <a:gd name="T23" fmla="*/ 230 h 350"/>
                <a:gd name="T24" fmla="*/ 330 w 352"/>
                <a:gd name="T25" fmla="*/ 276 h 350"/>
                <a:gd name="T26" fmla="*/ 352 w 352"/>
                <a:gd name="T27" fmla="*/ 179 h 350"/>
                <a:gd name="T28" fmla="*/ 337 w 352"/>
                <a:gd name="T29" fmla="*/ 112 h 350"/>
                <a:gd name="T30" fmla="*/ 268 w 352"/>
                <a:gd name="T31" fmla="*/ 115 h 350"/>
                <a:gd name="T32" fmla="*/ 309 w 352"/>
                <a:gd name="T33" fmla="*/ 92 h 350"/>
                <a:gd name="T34" fmla="*/ 202 w 352"/>
                <a:gd name="T35" fmla="*/ 0 h 350"/>
                <a:gd name="T36" fmla="*/ 128 w 352"/>
                <a:gd name="T37" fmla="*/ 4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50">
                  <a:moveTo>
                    <a:pt x="128" y="40"/>
                  </a:moveTo>
                  <a:lnTo>
                    <a:pt x="52" y="95"/>
                  </a:lnTo>
                  <a:lnTo>
                    <a:pt x="0" y="222"/>
                  </a:lnTo>
                  <a:lnTo>
                    <a:pt x="47" y="241"/>
                  </a:lnTo>
                  <a:lnTo>
                    <a:pt x="84" y="236"/>
                  </a:lnTo>
                  <a:lnTo>
                    <a:pt x="84" y="282"/>
                  </a:lnTo>
                  <a:lnTo>
                    <a:pt x="101" y="339"/>
                  </a:lnTo>
                  <a:lnTo>
                    <a:pt x="144" y="350"/>
                  </a:lnTo>
                  <a:lnTo>
                    <a:pt x="173" y="314"/>
                  </a:lnTo>
                  <a:lnTo>
                    <a:pt x="234" y="304"/>
                  </a:lnTo>
                  <a:lnTo>
                    <a:pt x="233" y="254"/>
                  </a:lnTo>
                  <a:lnTo>
                    <a:pt x="278" y="230"/>
                  </a:lnTo>
                  <a:lnTo>
                    <a:pt x="330" y="276"/>
                  </a:lnTo>
                  <a:lnTo>
                    <a:pt x="352" y="179"/>
                  </a:lnTo>
                  <a:lnTo>
                    <a:pt x="337" y="112"/>
                  </a:lnTo>
                  <a:lnTo>
                    <a:pt x="268" y="115"/>
                  </a:lnTo>
                  <a:lnTo>
                    <a:pt x="309" y="92"/>
                  </a:lnTo>
                  <a:lnTo>
                    <a:pt x="202" y="0"/>
                  </a:lnTo>
                  <a:lnTo>
                    <a:pt x="128" y="40"/>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8" name="Freeform 22">
              <a:extLst>
                <a:ext uri="{FF2B5EF4-FFF2-40B4-BE49-F238E27FC236}">
                  <a16:creationId xmlns:a16="http://schemas.microsoft.com/office/drawing/2014/main" id="{09FC4AE1-E3FD-B74C-8BDF-59D51F01B615}"/>
                </a:ext>
              </a:extLst>
            </p:cNvPr>
            <p:cNvSpPr>
              <a:spLocks/>
            </p:cNvSpPr>
            <p:nvPr/>
          </p:nvSpPr>
          <p:spPr bwMode="auto">
            <a:xfrm>
              <a:off x="3375" y="4027"/>
              <a:ext cx="236" cy="111"/>
            </a:xfrm>
            <a:custGeom>
              <a:avLst/>
              <a:gdLst>
                <a:gd name="T0" fmla="*/ 145 w 236"/>
                <a:gd name="T1" fmla="*/ 4 h 111"/>
                <a:gd name="T2" fmla="*/ 99 w 236"/>
                <a:gd name="T3" fmla="*/ 4 h 111"/>
                <a:gd name="T4" fmla="*/ 62 w 236"/>
                <a:gd name="T5" fmla="*/ 31 h 111"/>
                <a:gd name="T6" fmla="*/ 12 w 236"/>
                <a:gd name="T7" fmla="*/ 0 h 111"/>
                <a:gd name="T8" fmla="*/ 0 w 236"/>
                <a:gd name="T9" fmla="*/ 49 h 111"/>
                <a:gd name="T10" fmla="*/ 42 w 236"/>
                <a:gd name="T11" fmla="*/ 89 h 111"/>
                <a:gd name="T12" fmla="*/ 114 w 236"/>
                <a:gd name="T13" fmla="*/ 92 h 111"/>
                <a:gd name="T14" fmla="*/ 209 w 236"/>
                <a:gd name="T15" fmla="*/ 111 h 111"/>
                <a:gd name="T16" fmla="*/ 236 w 236"/>
                <a:gd name="T17" fmla="*/ 60 h 111"/>
                <a:gd name="T18" fmla="*/ 176 w 236"/>
                <a:gd name="T19" fmla="*/ 5 h 111"/>
                <a:gd name="T20" fmla="*/ 145 w 236"/>
                <a:gd name="T21"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11">
                  <a:moveTo>
                    <a:pt x="145" y="4"/>
                  </a:moveTo>
                  <a:lnTo>
                    <a:pt x="99" y="4"/>
                  </a:lnTo>
                  <a:lnTo>
                    <a:pt x="62" y="31"/>
                  </a:lnTo>
                  <a:lnTo>
                    <a:pt x="12" y="0"/>
                  </a:lnTo>
                  <a:lnTo>
                    <a:pt x="0" y="49"/>
                  </a:lnTo>
                  <a:lnTo>
                    <a:pt x="42" y="89"/>
                  </a:lnTo>
                  <a:lnTo>
                    <a:pt x="114" y="92"/>
                  </a:lnTo>
                  <a:lnTo>
                    <a:pt x="209" y="111"/>
                  </a:lnTo>
                  <a:lnTo>
                    <a:pt x="236" y="60"/>
                  </a:lnTo>
                  <a:lnTo>
                    <a:pt x="176" y="5"/>
                  </a:lnTo>
                  <a:lnTo>
                    <a:pt x="145" y="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9" name="Freeform 23">
              <a:extLst>
                <a:ext uri="{FF2B5EF4-FFF2-40B4-BE49-F238E27FC236}">
                  <a16:creationId xmlns:a16="http://schemas.microsoft.com/office/drawing/2014/main" id="{564DD6B1-1F4D-EB48-8010-AA6CD8689858}"/>
                </a:ext>
              </a:extLst>
            </p:cNvPr>
            <p:cNvSpPr>
              <a:spLocks/>
            </p:cNvSpPr>
            <p:nvPr/>
          </p:nvSpPr>
          <p:spPr bwMode="auto">
            <a:xfrm>
              <a:off x="3574" y="3203"/>
              <a:ext cx="265" cy="246"/>
            </a:xfrm>
            <a:custGeom>
              <a:avLst/>
              <a:gdLst>
                <a:gd name="T0" fmla="*/ 223 w 265"/>
                <a:gd name="T1" fmla="*/ 31 h 246"/>
                <a:gd name="T2" fmla="*/ 170 w 265"/>
                <a:gd name="T3" fmla="*/ 0 h 246"/>
                <a:gd name="T4" fmla="*/ 79 w 265"/>
                <a:gd name="T5" fmla="*/ 19 h 246"/>
                <a:gd name="T6" fmla="*/ 0 w 265"/>
                <a:gd name="T7" fmla="*/ 88 h 246"/>
                <a:gd name="T8" fmla="*/ 6 w 265"/>
                <a:gd name="T9" fmla="*/ 154 h 246"/>
                <a:gd name="T10" fmla="*/ 113 w 265"/>
                <a:gd name="T11" fmla="*/ 246 h 246"/>
                <a:gd name="T12" fmla="*/ 173 w 265"/>
                <a:gd name="T13" fmla="*/ 246 h 246"/>
                <a:gd name="T14" fmla="*/ 265 w 265"/>
                <a:gd name="T15" fmla="*/ 175 h 246"/>
                <a:gd name="T16" fmla="*/ 225 w 265"/>
                <a:gd name="T17" fmla="*/ 80 h 246"/>
                <a:gd name="T18" fmla="*/ 223 w 265"/>
                <a:gd name="T19" fmla="*/ 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46">
                  <a:moveTo>
                    <a:pt x="223" y="31"/>
                  </a:moveTo>
                  <a:lnTo>
                    <a:pt x="170" y="0"/>
                  </a:lnTo>
                  <a:lnTo>
                    <a:pt x="79" y="19"/>
                  </a:lnTo>
                  <a:lnTo>
                    <a:pt x="0" y="88"/>
                  </a:lnTo>
                  <a:lnTo>
                    <a:pt x="6" y="154"/>
                  </a:lnTo>
                  <a:lnTo>
                    <a:pt x="113" y="246"/>
                  </a:lnTo>
                  <a:lnTo>
                    <a:pt x="173" y="246"/>
                  </a:lnTo>
                  <a:lnTo>
                    <a:pt x="265" y="175"/>
                  </a:lnTo>
                  <a:lnTo>
                    <a:pt x="225" y="80"/>
                  </a:lnTo>
                  <a:lnTo>
                    <a:pt x="223" y="3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0" name="Freeform 24">
              <a:extLst>
                <a:ext uri="{FF2B5EF4-FFF2-40B4-BE49-F238E27FC236}">
                  <a16:creationId xmlns:a16="http://schemas.microsoft.com/office/drawing/2014/main" id="{623E8E42-1D64-E343-90FE-E6419674186A}"/>
                </a:ext>
              </a:extLst>
            </p:cNvPr>
            <p:cNvSpPr>
              <a:spLocks/>
            </p:cNvSpPr>
            <p:nvPr/>
          </p:nvSpPr>
          <p:spPr bwMode="auto">
            <a:xfrm>
              <a:off x="3912" y="3631"/>
              <a:ext cx="166" cy="288"/>
            </a:xfrm>
            <a:custGeom>
              <a:avLst/>
              <a:gdLst>
                <a:gd name="T0" fmla="*/ 8 w 166"/>
                <a:gd name="T1" fmla="*/ 111 h 288"/>
                <a:gd name="T2" fmla="*/ 0 w 166"/>
                <a:gd name="T3" fmla="*/ 184 h 288"/>
                <a:gd name="T4" fmla="*/ 19 w 166"/>
                <a:gd name="T5" fmla="*/ 251 h 288"/>
                <a:gd name="T6" fmla="*/ 4 w 166"/>
                <a:gd name="T7" fmla="*/ 288 h 288"/>
                <a:gd name="T8" fmla="*/ 33 w 166"/>
                <a:gd name="T9" fmla="*/ 280 h 288"/>
                <a:gd name="T10" fmla="*/ 48 w 166"/>
                <a:gd name="T11" fmla="*/ 228 h 288"/>
                <a:gd name="T12" fmla="*/ 99 w 166"/>
                <a:gd name="T13" fmla="*/ 156 h 288"/>
                <a:gd name="T14" fmla="*/ 103 w 166"/>
                <a:gd name="T15" fmla="*/ 84 h 288"/>
                <a:gd name="T16" fmla="*/ 128 w 166"/>
                <a:gd name="T17" fmla="*/ 62 h 288"/>
                <a:gd name="T18" fmla="*/ 166 w 166"/>
                <a:gd name="T19" fmla="*/ 0 h 288"/>
                <a:gd name="T20" fmla="*/ 77 w 166"/>
                <a:gd name="T21" fmla="*/ 31 h 288"/>
                <a:gd name="T22" fmla="*/ 8 w 166"/>
                <a:gd name="T23" fmla="*/ 1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88">
                  <a:moveTo>
                    <a:pt x="8" y="111"/>
                  </a:moveTo>
                  <a:lnTo>
                    <a:pt x="0" y="184"/>
                  </a:lnTo>
                  <a:lnTo>
                    <a:pt x="19" y="251"/>
                  </a:lnTo>
                  <a:lnTo>
                    <a:pt x="4" y="288"/>
                  </a:lnTo>
                  <a:lnTo>
                    <a:pt x="33" y="280"/>
                  </a:lnTo>
                  <a:lnTo>
                    <a:pt x="48" y="228"/>
                  </a:lnTo>
                  <a:lnTo>
                    <a:pt x="99" y="156"/>
                  </a:lnTo>
                  <a:lnTo>
                    <a:pt x="103" y="84"/>
                  </a:lnTo>
                  <a:lnTo>
                    <a:pt x="128" y="62"/>
                  </a:lnTo>
                  <a:lnTo>
                    <a:pt x="166" y="0"/>
                  </a:lnTo>
                  <a:lnTo>
                    <a:pt x="77" y="31"/>
                  </a:lnTo>
                  <a:lnTo>
                    <a:pt x="8" y="111"/>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25">
              <a:extLst>
                <a:ext uri="{FF2B5EF4-FFF2-40B4-BE49-F238E27FC236}">
                  <a16:creationId xmlns:a16="http://schemas.microsoft.com/office/drawing/2014/main" id="{17D5D093-21E6-CD47-97BE-D9AB4182E8CC}"/>
                </a:ext>
              </a:extLst>
            </p:cNvPr>
            <p:cNvSpPr>
              <a:spLocks noEditPoints="1"/>
            </p:cNvSpPr>
            <p:nvPr/>
          </p:nvSpPr>
          <p:spPr bwMode="auto">
            <a:xfrm>
              <a:off x="3514" y="3587"/>
              <a:ext cx="251" cy="509"/>
            </a:xfrm>
            <a:custGeom>
              <a:avLst/>
              <a:gdLst>
                <a:gd name="T0" fmla="*/ 227 w 251"/>
                <a:gd name="T1" fmla="*/ 244 h 509"/>
                <a:gd name="T2" fmla="*/ 251 w 251"/>
                <a:gd name="T3" fmla="*/ 213 h 509"/>
                <a:gd name="T4" fmla="*/ 250 w 251"/>
                <a:gd name="T5" fmla="*/ 256 h 509"/>
                <a:gd name="T6" fmla="*/ 184 w 251"/>
                <a:gd name="T7" fmla="*/ 442 h 509"/>
                <a:gd name="T8" fmla="*/ 158 w 251"/>
                <a:gd name="T9" fmla="*/ 509 h 509"/>
                <a:gd name="T10" fmla="*/ 147 w 251"/>
                <a:gd name="T11" fmla="*/ 425 h 509"/>
                <a:gd name="T12" fmla="*/ 169 w 251"/>
                <a:gd name="T13" fmla="*/ 374 h 509"/>
                <a:gd name="T14" fmla="*/ 204 w 251"/>
                <a:gd name="T15" fmla="*/ 316 h 509"/>
                <a:gd name="T16" fmla="*/ 227 w 251"/>
                <a:gd name="T17" fmla="*/ 244 h 509"/>
                <a:gd name="T18" fmla="*/ 97 w 251"/>
                <a:gd name="T19" fmla="*/ 24 h 509"/>
                <a:gd name="T20" fmla="*/ 98 w 251"/>
                <a:gd name="T21" fmla="*/ 74 h 509"/>
                <a:gd name="T22" fmla="*/ 37 w 251"/>
                <a:gd name="T23" fmla="*/ 84 h 509"/>
                <a:gd name="T24" fmla="*/ 8 w 251"/>
                <a:gd name="T25" fmla="*/ 120 h 509"/>
                <a:gd name="T26" fmla="*/ 40 w 251"/>
                <a:gd name="T27" fmla="*/ 148 h 509"/>
                <a:gd name="T28" fmla="*/ 14 w 251"/>
                <a:gd name="T29" fmla="*/ 253 h 509"/>
                <a:gd name="T30" fmla="*/ 67 w 251"/>
                <a:gd name="T31" fmla="*/ 313 h 509"/>
                <a:gd name="T32" fmla="*/ 32 w 251"/>
                <a:gd name="T33" fmla="*/ 342 h 509"/>
                <a:gd name="T34" fmla="*/ 0 w 251"/>
                <a:gd name="T35" fmla="*/ 396 h 509"/>
                <a:gd name="T36" fmla="*/ 6 w 251"/>
                <a:gd name="T37" fmla="*/ 444 h 509"/>
                <a:gd name="T38" fmla="*/ 37 w 251"/>
                <a:gd name="T39" fmla="*/ 445 h 509"/>
                <a:gd name="T40" fmla="*/ 97 w 251"/>
                <a:gd name="T41" fmla="*/ 500 h 509"/>
                <a:gd name="T42" fmla="*/ 142 w 251"/>
                <a:gd name="T43" fmla="*/ 384 h 509"/>
                <a:gd name="T44" fmla="*/ 166 w 251"/>
                <a:gd name="T45" fmla="*/ 284 h 509"/>
                <a:gd name="T46" fmla="*/ 164 w 251"/>
                <a:gd name="T47" fmla="*/ 236 h 509"/>
                <a:gd name="T48" fmla="*/ 193 w 251"/>
                <a:gd name="T49" fmla="*/ 193 h 509"/>
                <a:gd name="T50" fmla="*/ 194 w 251"/>
                <a:gd name="T51" fmla="*/ 46 h 509"/>
                <a:gd name="T52" fmla="*/ 142 w 251"/>
                <a:gd name="T53" fmla="*/ 0 h 509"/>
                <a:gd name="T54" fmla="*/ 97 w 251"/>
                <a:gd name="T55" fmla="*/ 2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509">
                  <a:moveTo>
                    <a:pt x="227" y="244"/>
                  </a:moveTo>
                  <a:lnTo>
                    <a:pt x="251" y="213"/>
                  </a:lnTo>
                  <a:lnTo>
                    <a:pt x="250" y="256"/>
                  </a:lnTo>
                  <a:lnTo>
                    <a:pt x="184" y="442"/>
                  </a:lnTo>
                  <a:lnTo>
                    <a:pt x="158" y="509"/>
                  </a:lnTo>
                  <a:lnTo>
                    <a:pt x="147" y="425"/>
                  </a:lnTo>
                  <a:lnTo>
                    <a:pt x="169" y="374"/>
                  </a:lnTo>
                  <a:lnTo>
                    <a:pt x="204" y="316"/>
                  </a:lnTo>
                  <a:lnTo>
                    <a:pt x="227" y="244"/>
                  </a:lnTo>
                  <a:close/>
                  <a:moveTo>
                    <a:pt x="97" y="24"/>
                  </a:moveTo>
                  <a:lnTo>
                    <a:pt x="98" y="74"/>
                  </a:lnTo>
                  <a:lnTo>
                    <a:pt x="37" y="84"/>
                  </a:lnTo>
                  <a:lnTo>
                    <a:pt x="8" y="120"/>
                  </a:lnTo>
                  <a:lnTo>
                    <a:pt x="40" y="148"/>
                  </a:lnTo>
                  <a:lnTo>
                    <a:pt x="14" y="253"/>
                  </a:lnTo>
                  <a:lnTo>
                    <a:pt x="67" y="313"/>
                  </a:lnTo>
                  <a:lnTo>
                    <a:pt x="32" y="342"/>
                  </a:lnTo>
                  <a:lnTo>
                    <a:pt x="0" y="396"/>
                  </a:lnTo>
                  <a:lnTo>
                    <a:pt x="6" y="444"/>
                  </a:lnTo>
                  <a:lnTo>
                    <a:pt x="37" y="445"/>
                  </a:lnTo>
                  <a:lnTo>
                    <a:pt x="97" y="500"/>
                  </a:lnTo>
                  <a:lnTo>
                    <a:pt x="142" y="384"/>
                  </a:lnTo>
                  <a:lnTo>
                    <a:pt x="166" y="284"/>
                  </a:lnTo>
                  <a:lnTo>
                    <a:pt x="164" y="236"/>
                  </a:lnTo>
                  <a:lnTo>
                    <a:pt x="193" y="193"/>
                  </a:lnTo>
                  <a:lnTo>
                    <a:pt x="194" y="46"/>
                  </a:lnTo>
                  <a:lnTo>
                    <a:pt x="142" y="0"/>
                  </a:lnTo>
                  <a:lnTo>
                    <a:pt x="97" y="24"/>
                  </a:lnTo>
                  <a:close/>
                </a:path>
              </a:pathLst>
            </a:custGeom>
            <a:solidFill>
              <a:srgbClr val="C8D7E4"/>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66" name="Rektangel 65" descr="Länk till Nationell belsagsstatistik">
            <a:hlinkClick r:id="rId4" action="ppaction://hlinksldjump"/>
            <a:extLst>
              <a:ext uri="{FF2B5EF4-FFF2-40B4-BE49-F238E27FC236}">
                <a16:creationId xmlns:a16="http://schemas.microsoft.com/office/drawing/2014/main" id="{BC6287DD-FAEA-7D4D-B9F7-724EDCA4B5F0}"/>
              </a:ext>
              <a:ext uri="{C183D7F6-B498-43B3-948B-1728B52AA6E4}">
                <adec:decorative xmlns:adec="http://schemas.microsoft.com/office/drawing/2017/decorative" val="0"/>
              </a:ext>
            </a:extLst>
          </p:cNvPr>
          <p:cNvSpPr/>
          <p:nvPr/>
        </p:nvSpPr>
        <p:spPr>
          <a:xfrm>
            <a:off x="658234" y="578009"/>
            <a:ext cx="5616575" cy="558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descr="Länk till Lokal belsagsstatistik">
            <a:hlinkClick r:id="rId5" action="ppaction://hlinksldjump"/>
            <a:extLst>
              <a:ext uri="{FF2B5EF4-FFF2-40B4-BE49-F238E27FC236}">
                <a16:creationId xmlns:a16="http://schemas.microsoft.com/office/drawing/2014/main" id="{02C61C49-96BA-2A45-850B-0AA7C891FE9B}"/>
              </a:ext>
              <a:ext uri="{C183D7F6-B498-43B3-948B-1728B52AA6E4}">
                <adec:decorative xmlns:adec="http://schemas.microsoft.com/office/drawing/2017/decorative" val="0"/>
              </a:ext>
            </a:extLst>
          </p:cNvPr>
          <p:cNvSpPr/>
          <p:nvPr/>
        </p:nvSpPr>
        <p:spPr>
          <a:xfrm>
            <a:off x="6329693" y="804575"/>
            <a:ext cx="5616575" cy="558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7988703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tarkvin, över 15 men under 22 volymprocent, samt vin, cider och alkoläsk, över 3,5 men under 15 volymprocent">
            <a:extLst>
              <a:ext uri="{FF2B5EF4-FFF2-40B4-BE49-F238E27FC236}">
                <a16:creationId xmlns:a16="http://schemas.microsoft.com/office/drawing/2014/main" id="{DAD1C246-B93E-1D42-944C-70DD8D5F21E9}"/>
              </a:ext>
            </a:extLst>
          </p:cNvPr>
          <p:cNvSpPr>
            <a:spLocks noGrp="1"/>
          </p:cNvSpPr>
          <p:nvPr>
            <p:ph type="title"/>
          </p:nvPr>
        </p:nvSpPr>
        <p:spPr/>
        <p:txBody>
          <a:bodyPr>
            <a:normAutofit fontScale="90000"/>
          </a:bodyPr>
          <a:lstStyle/>
          <a:p>
            <a:r>
              <a:rPr lang="sv-SE" dirty="0"/>
              <a:t>Starkvin, över 15 men under 22 volymprocent, samt vin, </a:t>
            </a:r>
            <a:br>
              <a:rPr lang="sv-SE" dirty="0"/>
            </a:br>
            <a:r>
              <a:rPr lang="sv-SE" dirty="0"/>
              <a:t>cider och alkoläsk, över 3,5 men under 15 volymprocent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0406910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7773312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DC2EF250-73DE-6347-A771-00222C67F49C}"/>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276506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24878125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1439540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FC0C7C4-4102-0441-A3CA-6CD0F1C0E9A6}"/>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18163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1530619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2986257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5962CAC-C459-984B-996B-686B06D9B67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969677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Röktobak inkl. vattenpipstobak och råtobak samt nikotinhaltiga produkter ">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 samt nikotinhaltiga produkter </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9369926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21987340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B092BD90-FD55-FF43-AEAF-CBAC86FCB8B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54362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nu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Snus</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93750103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5675195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BA8FAC45-F65C-1D47-A3F1-E6423AC9FE53}"/>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32536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attebortfall vid alkohol- och tobaksbeslag">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Skattebortfall vid alkohol- och tobaksbeslag</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k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2650071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E0A2CE1A-E64C-594D-8F08-3B6721BE8441}"/>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45759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292314"/>
            <a:ext cx="11233150" cy="2273372"/>
          </a:xfrm>
        </p:spPr>
        <p:txBody>
          <a:bodyPr>
            <a:normAutofit/>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DA6FF143-D1C0-B241-86A8-4FBD711D5D4B}"/>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2D79A36A-AB51-8845-9946-44457AD7B709}"/>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3EA79B76-1D64-3C40-8B28-91507B31C285}"/>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43A4E189-1979-534F-AF3D-5FF06650A3E1}"/>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6BBD68A5-5CD5-264B-895B-D06679C42A8A}"/>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6292BBCF-7E33-E14E-AF16-AC3C03A7FBB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hlinkClick r:id="rId2" action="ppaction://hlinksldjump"/>
            <a:extLst>
              <a:ext uri="{FF2B5EF4-FFF2-40B4-BE49-F238E27FC236}">
                <a16:creationId xmlns:a16="http://schemas.microsoft.com/office/drawing/2014/main" id="{4DD0AB71-D610-5745-8129-5246E1FBD1B6}"/>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8557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83667707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9215497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1ACC327-925C-FD4C-A925-D52F9267E2E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438944AA-35E3-D544-99C1-8212FA56E9F8}"/>
              </a:ext>
            </a:extLst>
          </p:cNvPr>
          <p:cNvSpPr txBox="1"/>
          <p:nvPr/>
        </p:nvSpPr>
        <p:spPr>
          <a:xfrm>
            <a:off x="400833" y="6463431"/>
            <a:ext cx="4245073" cy="215444"/>
          </a:xfrm>
          <a:prstGeom prst="rect">
            <a:avLst/>
          </a:prstGeom>
          <a:noFill/>
        </p:spPr>
        <p:txBody>
          <a:bodyPr wrap="none" rtlCol="0">
            <a:spAutoFit/>
          </a:bodyPr>
          <a:lstStyle/>
          <a:p>
            <a:r>
              <a:rPr lang="sv-SE" sz="800" i="1" dirty="0"/>
              <a:t>2020 - Exklusive hävda (återlämnade) beslag är utfallet 45 beslag och 125 </a:t>
            </a:r>
            <a:r>
              <a:rPr lang="sv-SE" sz="800" i="1" dirty="0" err="1"/>
              <a:t>st</a:t>
            </a:r>
            <a:r>
              <a:rPr lang="sv-SE" sz="800" i="1" dirty="0"/>
              <a:t> skjutvapen.</a:t>
            </a:r>
          </a:p>
        </p:txBody>
      </p:sp>
    </p:spTree>
    <p:extLst>
      <p:ext uri="{BB962C8B-B14F-4D97-AF65-F5344CB8AC3E}">
        <p14:creationId xmlns:p14="http://schemas.microsoft.com/office/powerpoint/2010/main" val="9054595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Start- och gasvapen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6312519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2932418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01ACC327-925C-FD4C-A925-D52F9267E2E2}"/>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63055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23624580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7972148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7D2D0DB1-DC18-7F42-8AE8-5BB0D14B96D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417011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Nationell beslagsstatistik">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Nationell beslagsstatistik</a:t>
            </a:r>
          </a:p>
        </p:txBody>
      </p:sp>
      <p:grpSp>
        <p:nvGrpSpPr>
          <p:cNvPr id="29" name="Grupp 28" descr="Nationell beslagstatistik">
            <a:extLst>
              <a:ext uri="{FF2B5EF4-FFF2-40B4-BE49-F238E27FC236}">
                <a16:creationId xmlns:a16="http://schemas.microsoft.com/office/drawing/2014/main" id="{9AAB89C6-0332-C848-891B-81E986B2810F}"/>
              </a:ext>
            </a:extLst>
          </p:cNvPr>
          <p:cNvGrpSpPr/>
          <p:nvPr/>
        </p:nvGrpSpPr>
        <p:grpSpPr>
          <a:xfrm>
            <a:off x="9144000" y="260648"/>
            <a:ext cx="3342987" cy="250742"/>
            <a:chOff x="8850769" y="177007"/>
            <a:chExt cx="3342987"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Rubrik 1" descr="Text om Nationell beslagsstatistik">
            <a:extLst>
              <a:ext uri="{FF2B5EF4-FFF2-40B4-BE49-F238E27FC236}">
                <a16:creationId xmlns:a16="http://schemas.microsoft.com/office/drawing/2014/main" id="{FD8686BB-8B9E-2E47-A63D-ECB7A5BB90E7}"/>
              </a:ext>
            </a:extLst>
          </p:cNvPr>
          <p:cNvSpPr txBox="1">
            <a:spLocks/>
          </p:cNvSpPr>
          <p:nvPr/>
        </p:nvSpPr>
        <p:spPr>
          <a:xfrm>
            <a:off x="479425" y="1836795"/>
            <a:ext cx="5616575" cy="116015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10000"/>
              </a:lnSpc>
            </a:pPr>
            <a:r>
              <a:rPr lang="sv-SE" sz="1800" dirty="0">
                <a:solidFill>
                  <a:schemeClr val="bg1"/>
                </a:solidFill>
              </a:rPr>
              <a:t>Beslagsstatistiken är för hela landet under ett helt år. Tullverket kan antingen ta en vara i beslag eller omhänderta den.</a:t>
            </a:r>
          </a:p>
        </p:txBody>
      </p:sp>
      <p:sp>
        <p:nvSpPr>
          <p:cNvPr id="56" name="Rektangel 55" descr="Gul ruta med text">
            <a:extLst>
              <a:ext uri="{FF2B5EF4-FFF2-40B4-BE49-F238E27FC236}">
                <a16:creationId xmlns:a16="http://schemas.microsoft.com/office/drawing/2014/main" id="{19947621-CACD-8D42-8F4F-EA5BAC8F8B7E}"/>
              </a:ext>
            </a:extLst>
          </p:cNvPr>
          <p:cNvSpPr/>
          <p:nvPr/>
        </p:nvSpPr>
        <p:spPr>
          <a:xfrm>
            <a:off x="8243455" y="1836796"/>
            <a:ext cx="3469120" cy="3225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4789186"/>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 till den nationella årsstatistiken</a:t>
            </a:r>
          </a:p>
        </p:txBody>
      </p:sp>
      <p:grpSp>
        <p:nvGrpSpPr>
          <p:cNvPr id="65" name="Grupp 64" descr="Piltecken för fortsätta till nationella årsstatistiken">
            <a:extLst>
              <a:ext uri="{FF2B5EF4-FFF2-40B4-BE49-F238E27FC236}">
                <a16:creationId xmlns:a16="http://schemas.microsoft.com/office/drawing/2014/main" id="{95205425-45E0-CC4A-B290-C8C55A127A55}"/>
              </a:ext>
            </a:extLst>
          </p:cNvPr>
          <p:cNvGrpSpPr/>
          <p:nvPr/>
        </p:nvGrpSpPr>
        <p:grpSpPr>
          <a:xfrm>
            <a:off x="750921" y="472509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ektangel 1" descr="Länk tillbaka till Nationell och lokal beslagsstatistik">
            <a:hlinkClick r:id="rId3" action="ppaction://hlinksldjump"/>
            <a:extLst>
              <a:ext uri="{FF2B5EF4-FFF2-40B4-BE49-F238E27FC236}">
                <a16:creationId xmlns:a16="http://schemas.microsoft.com/office/drawing/2014/main" id="{A6C660EC-27B5-FC4E-A8CA-576E3336B54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descr="Länk till att forsätta till den nationella årsstatistiken">
            <a:hlinkClick r:id="rId4" action="ppaction://hlinksldjump"/>
            <a:extLst>
              <a:ext uri="{FF2B5EF4-FFF2-40B4-BE49-F238E27FC236}">
                <a16:creationId xmlns:a16="http://schemas.microsoft.com/office/drawing/2014/main" id="{59FF914D-E67F-4940-A317-000C6F6B4E18}"/>
              </a:ext>
              <a:ext uri="{C183D7F6-B498-43B3-948B-1728B52AA6E4}">
                <adec:decorative xmlns:adec="http://schemas.microsoft.com/office/drawing/2017/decorative" val="0"/>
              </a:ext>
            </a:extLst>
          </p:cNvPr>
          <p:cNvSpPr/>
          <p:nvPr/>
        </p:nvSpPr>
        <p:spPr>
          <a:xfrm>
            <a:off x="479425" y="4509120"/>
            <a:ext cx="5688583"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descr="Text med Kom ihåg information">
            <a:extLst>
              <a:ext uri="{FF2B5EF4-FFF2-40B4-BE49-F238E27FC236}">
                <a16:creationId xmlns:a16="http://schemas.microsoft.com/office/drawing/2014/main" id="{DCC8B4BC-D365-2A47-8EEC-ACDF71D9067B}"/>
              </a:ext>
            </a:extLst>
          </p:cNvPr>
          <p:cNvSpPr txBox="1">
            <a:spLocks/>
          </p:cNvSpPr>
          <p:nvPr/>
        </p:nvSpPr>
        <p:spPr>
          <a:xfrm>
            <a:off x="8427672" y="1836795"/>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Tree>
    <p:extLst>
      <p:ext uri="{BB962C8B-B14F-4D97-AF65-F5344CB8AC3E}">
        <p14:creationId xmlns:p14="http://schemas.microsoft.com/office/powerpoint/2010/main" val="11593675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63350660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88164173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C64D3F8E-5ACD-BA49-B472-BF062B63C79A}"/>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21473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1174899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35216930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4" action="ppaction://hlinksldjump"/>
            <a:extLst>
              <a:ext uri="{FF2B5EF4-FFF2-40B4-BE49-F238E27FC236}">
                <a16:creationId xmlns:a16="http://schemas.microsoft.com/office/drawing/2014/main" id="{D7651B74-6D12-9947-87ED-1483F1BAF137}"/>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38012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Omhändertagandenav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292314"/>
            <a:ext cx="11233150" cy="2273372"/>
          </a:xfrm>
        </p:spPr>
        <p:txBody>
          <a:bodyPr>
            <a:normAutofit/>
          </a:bodyPr>
          <a:lstStyle/>
          <a:p>
            <a:pPr algn="ctr"/>
            <a:r>
              <a:rPr lang="en-US" sz="7000" dirty="0" err="1"/>
              <a:t>Omhändertaganden</a:t>
            </a:r>
            <a:br>
              <a:rPr lang="en-US" sz="7000" dirty="0"/>
            </a:br>
            <a:r>
              <a:rPr lang="en-US" sz="7000" dirty="0"/>
              <a:t>av </a:t>
            </a:r>
            <a:r>
              <a:rPr lang="sv-SE" sz="7000" dirty="0"/>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t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DA6FF143-D1C0-B241-86A8-4FBD711D5D4B}"/>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2D79A36A-AB51-8845-9946-44457AD7B709}"/>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
            <a:hlinkClick r:id="" action="ppaction://hlinkshowjump?jump=nextslide"/>
            <a:extLst>
              <a:ext uri="{FF2B5EF4-FFF2-40B4-BE49-F238E27FC236}">
                <a16:creationId xmlns:a16="http://schemas.microsoft.com/office/drawing/2014/main" id="{3EA79B76-1D64-3C40-8B28-91507B31C285}"/>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43A4E189-1979-534F-AF3D-5FF06650A3E1}"/>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6BBD68A5-5CD5-264B-895B-D06679C42A8A}"/>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tående sida ">
            <a:hlinkClick r:id="" action="ppaction://hlinkshowjump?jump=previousslide"/>
            <a:extLst>
              <a:ext uri="{FF2B5EF4-FFF2-40B4-BE49-F238E27FC236}">
                <a16:creationId xmlns:a16="http://schemas.microsoft.com/office/drawing/2014/main" id="{6292BBCF-7E33-E14E-AF16-AC3C03A7FBB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 Nationell Beslagsstatistik">
            <a:hlinkClick r:id="rId2" action="ppaction://hlinksldjump"/>
            <a:extLst>
              <a:ext uri="{FF2B5EF4-FFF2-40B4-BE49-F238E27FC236}">
                <a16:creationId xmlns:a16="http://schemas.microsoft.com/office/drawing/2014/main" id="{5C1D97AF-71AD-644A-930D-0AAF9287F3D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4967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Cigar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0156149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58EE0F89-35C1-2649-851B-1E2F8BA97B51}"/>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030208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Tobak</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0516302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C7736D7D-89CC-9C4B-BEF9-09004C6F801E}"/>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50363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Alkoho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Alkohol</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64699334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69E89983-C12C-BE4C-AC51-CE6EA35D1A47}"/>
              </a:ext>
            </a:extLst>
          </p:cNvPr>
          <p:cNvSpPr/>
          <p:nvPr/>
        </p:nvSpPr>
        <p:spPr>
          <a:xfrm>
            <a:off x="9215751"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74361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omhändertagand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omhändertaganden</a:t>
            </a:r>
          </a:p>
        </p:txBody>
      </p:sp>
      <p:grpSp>
        <p:nvGrpSpPr>
          <p:cNvPr id="13" name="Grupp 12">
            <a:extLst>
              <a:ext uri="{FF2B5EF4-FFF2-40B4-BE49-F238E27FC236}">
                <a16:creationId xmlns:a16="http://schemas.microsoft.com/office/drawing/2014/main" id="{D3F315FF-7B4F-D742-91F8-3786CC3C8E3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antal tillfällen">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6201693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descr="Länk till Nationell Beslagsstatistik">
            <a:hlinkClick r:id="rId3"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 Nationell beslagsstatistik">
            <a:hlinkClick r:id="rId3" action="ppaction://hlinksldjump"/>
            <a:extLst>
              <a:ext uri="{FF2B5EF4-FFF2-40B4-BE49-F238E27FC236}">
                <a16:creationId xmlns:a16="http://schemas.microsoft.com/office/drawing/2014/main" id="{4B6F2791-B77A-B24E-82AB-8D1568D96B8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11424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nationell beslagsstatistik">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nationell beslagsstatistik</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Fortsätt till den lokala årsstatistiken</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 att forsätta till den lokala årsstatistiken">
            <a:hlinkClick r:id="rId3" action="ppaction://hlinksldjump"/>
            <a:extLst>
              <a:ext uri="{FF2B5EF4-FFF2-40B4-BE49-F238E27FC236}">
                <a16:creationId xmlns:a16="http://schemas.microsoft.com/office/drawing/2014/main" id="{59FF914D-E67F-4940-A317-000C6F6B4E18}"/>
              </a:ext>
            </a:extLst>
          </p:cNvPr>
          <p:cNvSpPr/>
          <p:nvPr/>
        </p:nvSpPr>
        <p:spPr>
          <a:xfrm>
            <a:off x="479425" y="3501008"/>
            <a:ext cx="568858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77804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ubrik 1">
            <a:extLst>
              <a:ext uri="{FF2B5EF4-FFF2-40B4-BE49-F238E27FC236}">
                <a16:creationId xmlns:a16="http://schemas.microsoft.com/office/drawing/2014/main" id="{6D4B1ABF-ED47-40D3-8D6D-2480758BDAEF}"/>
              </a:ext>
            </a:extLst>
          </p:cNvPr>
          <p:cNvSpPr>
            <a:spLocks noGrp="1"/>
          </p:cNvSpPr>
          <p:nvPr>
            <p:ph type="title"/>
          </p:nvPr>
        </p:nvSpPr>
        <p:spPr/>
        <p:txBody>
          <a:bodyPr/>
          <a:lstStyle/>
          <a:p>
            <a:r>
              <a:rPr lang="sv-SE" dirty="0">
                <a:solidFill>
                  <a:schemeClr val="bg1"/>
                </a:solidFill>
              </a:rPr>
              <a:t>Vi verkar i hela landet</a:t>
            </a:r>
          </a:p>
        </p:txBody>
      </p:sp>
      <p:sp>
        <p:nvSpPr>
          <p:cNvPr id="252" name="Platshållare för innehåll 1">
            <a:extLst>
              <a:ext uri="{FF2B5EF4-FFF2-40B4-BE49-F238E27FC236}">
                <a16:creationId xmlns:a16="http://schemas.microsoft.com/office/drawing/2014/main" id="{36956690-91E8-4E53-A16F-CA3DDF460896}"/>
              </a:ext>
            </a:extLst>
          </p:cNvPr>
          <p:cNvSpPr>
            <a:spLocks noGrp="1"/>
          </p:cNvSpPr>
          <p:nvPr>
            <p:ph idx="4294967295"/>
          </p:nvPr>
        </p:nvSpPr>
        <p:spPr>
          <a:xfrm>
            <a:off x="1089328" y="2082800"/>
            <a:ext cx="6897688" cy="4140200"/>
          </a:xfrm>
        </p:spPr>
        <p:txBody>
          <a:bodyPr>
            <a:normAutofit/>
          </a:bodyPr>
          <a:lstStyle/>
          <a:p>
            <a:pPr marL="0" indent="0">
              <a:lnSpc>
                <a:spcPct val="120000"/>
              </a:lnSpc>
              <a:spcAft>
                <a:spcPts val="2400"/>
              </a:spcAft>
              <a:buNone/>
            </a:pPr>
            <a:r>
              <a:rPr lang="sv-SE" sz="1600" spc="200" dirty="0">
                <a:solidFill>
                  <a:schemeClr val="accent2"/>
                </a:solidFill>
              </a:rPr>
              <a:t>Nord</a:t>
            </a:r>
            <a:r>
              <a:rPr lang="sv-SE" sz="1600" dirty="0">
                <a:solidFill>
                  <a:schemeClr val="accent2"/>
                </a:solidFill>
              </a:rPr>
              <a:t>:</a:t>
            </a:r>
            <a:r>
              <a:rPr lang="sv-SE" sz="1600" dirty="0"/>
              <a:t>  </a:t>
            </a:r>
            <a:r>
              <a:rPr lang="sv-SE" sz="1600" dirty="0">
                <a:solidFill>
                  <a:schemeClr val="bg1"/>
                </a:solidFill>
              </a:rPr>
              <a:t>Dalarnas län, Norrbottens län, Västerbottens län, Värmlands län, Jämtlands län, Västernorrlands län och Gävleborgs län</a:t>
            </a:r>
          </a:p>
          <a:p>
            <a:pPr marL="0" indent="0">
              <a:lnSpc>
                <a:spcPct val="120000"/>
              </a:lnSpc>
              <a:spcAft>
                <a:spcPts val="2400"/>
              </a:spcAft>
              <a:buNone/>
            </a:pPr>
            <a:r>
              <a:rPr lang="sv-SE" sz="1600" spc="200" dirty="0">
                <a:solidFill>
                  <a:schemeClr val="accent2"/>
                </a:solidFill>
              </a:rPr>
              <a:t>Öst:</a:t>
            </a:r>
            <a:r>
              <a:rPr lang="sv-SE" sz="1600" dirty="0">
                <a:solidFill>
                  <a:schemeClr val="accent2"/>
                </a:solidFill>
              </a:rPr>
              <a:t>  </a:t>
            </a:r>
            <a:r>
              <a:rPr lang="sv-SE" sz="1600" dirty="0">
                <a:solidFill>
                  <a:schemeClr val="bg1"/>
                </a:solidFill>
              </a:rPr>
              <a:t>Uppsala län, Västmanlands län, Örebro län, Stockholms län, Södermanlands län, Östergötlands län och Gotlands län</a:t>
            </a:r>
          </a:p>
          <a:p>
            <a:pPr marL="0" indent="0">
              <a:lnSpc>
                <a:spcPct val="120000"/>
              </a:lnSpc>
              <a:spcAft>
                <a:spcPts val="2400"/>
              </a:spcAft>
              <a:buNone/>
            </a:pPr>
            <a:r>
              <a:rPr lang="sv-SE" sz="1600" spc="200" dirty="0">
                <a:solidFill>
                  <a:schemeClr val="accent2"/>
                </a:solidFill>
              </a:rPr>
              <a:t>Väst</a:t>
            </a:r>
            <a:r>
              <a:rPr lang="sv-SE" sz="1600" dirty="0">
                <a:solidFill>
                  <a:schemeClr val="accent2"/>
                </a:solidFill>
              </a:rPr>
              <a:t>:</a:t>
            </a:r>
            <a:r>
              <a:rPr lang="sv-SE" sz="1600" dirty="0"/>
              <a:t>  </a:t>
            </a:r>
            <a:r>
              <a:rPr lang="sv-SE" sz="1600" dirty="0">
                <a:solidFill>
                  <a:schemeClr val="bg1"/>
                </a:solidFill>
              </a:rPr>
              <a:t>Västra Götalands län, Hallands län och Jönköpings län</a:t>
            </a:r>
          </a:p>
          <a:p>
            <a:pPr marL="0" indent="0">
              <a:lnSpc>
                <a:spcPct val="120000"/>
              </a:lnSpc>
              <a:spcAft>
                <a:spcPts val="2400"/>
              </a:spcAft>
              <a:buNone/>
            </a:pPr>
            <a:r>
              <a:rPr lang="sv-SE" sz="1600" spc="200" dirty="0">
                <a:solidFill>
                  <a:schemeClr val="accent2"/>
                </a:solidFill>
              </a:rPr>
              <a:t>Syd</a:t>
            </a:r>
            <a:r>
              <a:rPr lang="sv-SE" sz="1600" dirty="0">
                <a:solidFill>
                  <a:schemeClr val="accent2"/>
                </a:solidFill>
              </a:rPr>
              <a:t>:</a:t>
            </a:r>
            <a:r>
              <a:rPr lang="sv-SE" sz="1600" dirty="0"/>
              <a:t>  </a:t>
            </a:r>
            <a:r>
              <a:rPr lang="sv-SE" sz="1600" dirty="0">
                <a:solidFill>
                  <a:schemeClr val="bg1"/>
                </a:solidFill>
              </a:rPr>
              <a:t>Kalmar län, Kronobergs län, Blekinge län och Skåne län</a:t>
            </a:r>
          </a:p>
        </p:txBody>
      </p:sp>
      <p:grpSp>
        <p:nvGrpSpPr>
          <p:cNvPr id="2" name="Grupp 1">
            <a:extLst>
              <a:ext uri="{FF2B5EF4-FFF2-40B4-BE49-F238E27FC236}">
                <a16:creationId xmlns:a16="http://schemas.microsoft.com/office/drawing/2014/main" id="{55D9347A-4DC5-432A-B86A-D9FA955B2442}"/>
              </a:ext>
            </a:extLst>
          </p:cNvPr>
          <p:cNvGrpSpPr/>
          <p:nvPr/>
        </p:nvGrpSpPr>
        <p:grpSpPr>
          <a:xfrm>
            <a:off x="7714449" y="626796"/>
            <a:ext cx="4146146" cy="5604407"/>
            <a:chOff x="7725630" y="671483"/>
            <a:chExt cx="4120683" cy="5569988"/>
          </a:xfrm>
        </p:grpSpPr>
        <p:grpSp>
          <p:nvGrpSpPr>
            <p:cNvPr id="10" name="Group 4">
              <a:extLst>
                <a:ext uri="{FF2B5EF4-FFF2-40B4-BE49-F238E27FC236}">
                  <a16:creationId xmlns:a16="http://schemas.microsoft.com/office/drawing/2014/main" id="{4591D633-99B0-4868-80A0-54CF54863ADF}"/>
                </a:ext>
              </a:extLst>
            </p:cNvPr>
            <p:cNvGrpSpPr>
              <a:grpSpLocks noChangeAspect="1"/>
            </p:cNvGrpSpPr>
            <p:nvPr/>
          </p:nvGrpSpPr>
          <p:grpSpPr bwMode="auto">
            <a:xfrm>
              <a:off x="8652261" y="671483"/>
              <a:ext cx="2319435" cy="5329765"/>
              <a:chOff x="2900" y="0"/>
              <a:chExt cx="1880" cy="4320"/>
            </a:xfrm>
          </p:grpSpPr>
          <p:sp>
            <p:nvSpPr>
              <p:cNvPr id="11" name="AutoShape 3">
                <a:extLst>
                  <a:ext uri="{FF2B5EF4-FFF2-40B4-BE49-F238E27FC236}">
                    <a16:creationId xmlns:a16="http://schemas.microsoft.com/office/drawing/2014/main" id="{1C74F9E5-2E5D-46FD-AEC9-451029AE9784}"/>
                  </a:ext>
                </a:extLst>
              </p:cNvPr>
              <p:cNvSpPr>
                <a:spLocks noChangeAspect="1" noChangeArrowheads="1" noTextEdit="1"/>
              </p:cNvSpPr>
              <p:nvPr/>
            </p:nvSpPr>
            <p:spPr bwMode="auto">
              <a:xfrm>
                <a:off x="2900" y="0"/>
                <a:ext cx="1880"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Freeform 5">
                <a:extLst>
                  <a:ext uri="{FF2B5EF4-FFF2-40B4-BE49-F238E27FC236}">
                    <a16:creationId xmlns:a16="http://schemas.microsoft.com/office/drawing/2014/main" id="{49B9BB57-D98C-4623-9DCD-B43C2EA6CF5C}"/>
                  </a:ext>
                </a:extLst>
              </p:cNvPr>
              <p:cNvSpPr>
                <a:spLocks/>
              </p:cNvSpPr>
              <p:nvPr/>
            </p:nvSpPr>
            <p:spPr bwMode="auto">
              <a:xfrm>
                <a:off x="3103" y="4026"/>
                <a:ext cx="314" cy="293"/>
              </a:xfrm>
              <a:custGeom>
                <a:avLst/>
                <a:gdLst>
                  <a:gd name="T0" fmla="*/ 284 w 314"/>
                  <a:gd name="T1" fmla="*/ 1 h 293"/>
                  <a:gd name="T2" fmla="*/ 233 w 314"/>
                  <a:gd name="T3" fmla="*/ 0 h 293"/>
                  <a:gd name="T4" fmla="*/ 176 w 314"/>
                  <a:gd name="T5" fmla="*/ 21 h 293"/>
                  <a:gd name="T6" fmla="*/ 133 w 314"/>
                  <a:gd name="T7" fmla="*/ 17 h 293"/>
                  <a:gd name="T8" fmla="*/ 98 w 314"/>
                  <a:gd name="T9" fmla="*/ 38 h 293"/>
                  <a:gd name="T10" fmla="*/ 63 w 314"/>
                  <a:gd name="T11" fmla="*/ 9 h 293"/>
                  <a:gd name="T12" fmla="*/ 31 w 314"/>
                  <a:gd name="T13" fmla="*/ 14 h 293"/>
                  <a:gd name="T14" fmla="*/ 43 w 314"/>
                  <a:gd name="T15" fmla="*/ 57 h 293"/>
                  <a:gd name="T16" fmla="*/ 0 w 314"/>
                  <a:gd name="T17" fmla="*/ 61 h 293"/>
                  <a:gd name="T18" fmla="*/ 74 w 314"/>
                  <a:gd name="T19" fmla="*/ 213 h 293"/>
                  <a:gd name="T20" fmla="*/ 54 w 314"/>
                  <a:gd name="T21" fmla="*/ 256 h 293"/>
                  <a:gd name="T22" fmla="*/ 96 w 314"/>
                  <a:gd name="T23" fmla="*/ 293 h 293"/>
                  <a:gd name="T24" fmla="*/ 176 w 314"/>
                  <a:gd name="T25" fmla="*/ 279 h 293"/>
                  <a:gd name="T26" fmla="*/ 236 w 314"/>
                  <a:gd name="T27" fmla="*/ 293 h 293"/>
                  <a:gd name="T28" fmla="*/ 272 w 314"/>
                  <a:gd name="T29" fmla="*/ 250 h 293"/>
                  <a:gd name="T30" fmla="*/ 247 w 314"/>
                  <a:gd name="T31" fmla="*/ 204 h 293"/>
                  <a:gd name="T32" fmla="*/ 267 w 314"/>
                  <a:gd name="T33" fmla="*/ 142 h 293"/>
                  <a:gd name="T34" fmla="*/ 314 w 314"/>
                  <a:gd name="T35" fmla="*/ 129 h 293"/>
                  <a:gd name="T36" fmla="*/ 314 w 314"/>
                  <a:gd name="T37" fmla="*/ 90 h 293"/>
                  <a:gd name="T38" fmla="*/ 272 w 314"/>
                  <a:gd name="T39" fmla="*/ 50 h 293"/>
                  <a:gd name="T40" fmla="*/ 284 w 314"/>
                  <a:gd name="T41" fmla="*/ 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293">
                    <a:moveTo>
                      <a:pt x="284" y="1"/>
                    </a:moveTo>
                    <a:lnTo>
                      <a:pt x="233" y="0"/>
                    </a:lnTo>
                    <a:lnTo>
                      <a:pt x="176" y="21"/>
                    </a:lnTo>
                    <a:lnTo>
                      <a:pt x="133" y="17"/>
                    </a:lnTo>
                    <a:lnTo>
                      <a:pt x="98" y="38"/>
                    </a:lnTo>
                    <a:lnTo>
                      <a:pt x="63" y="9"/>
                    </a:lnTo>
                    <a:lnTo>
                      <a:pt x="31" y="14"/>
                    </a:lnTo>
                    <a:lnTo>
                      <a:pt x="43" y="57"/>
                    </a:lnTo>
                    <a:lnTo>
                      <a:pt x="0" y="61"/>
                    </a:lnTo>
                    <a:lnTo>
                      <a:pt x="74" y="213"/>
                    </a:lnTo>
                    <a:lnTo>
                      <a:pt x="54" y="256"/>
                    </a:lnTo>
                    <a:lnTo>
                      <a:pt x="96" y="293"/>
                    </a:lnTo>
                    <a:lnTo>
                      <a:pt x="176" y="279"/>
                    </a:lnTo>
                    <a:lnTo>
                      <a:pt x="236" y="293"/>
                    </a:lnTo>
                    <a:lnTo>
                      <a:pt x="272" y="250"/>
                    </a:lnTo>
                    <a:lnTo>
                      <a:pt x="247" y="204"/>
                    </a:lnTo>
                    <a:lnTo>
                      <a:pt x="267" y="142"/>
                    </a:lnTo>
                    <a:lnTo>
                      <a:pt x="314" y="129"/>
                    </a:lnTo>
                    <a:lnTo>
                      <a:pt x="314" y="90"/>
                    </a:lnTo>
                    <a:lnTo>
                      <a:pt x="272" y="50"/>
                    </a:lnTo>
                    <a:lnTo>
                      <a:pt x="284" y="1"/>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6">
                <a:extLst>
                  <a:ext uri="{FF2B5EF4-FFF2-40B4-BE49-F238E27FC236}">
                    <a16:creationId xmlns:a16="http://schemas.microsoft.com/office/drawing/2014/main" id="{BAD2BB6A-45EB-4823-9F39-5FDB614D3284}"/>
                  </a:ext>
                </a:extLst>
              </p:cNvPr>
              <p:cNvSpPr>
                <a:spLocks/>
              </p:cNvSpPr>
              <p:nvPr/>
            </p:nvSpPr>
            <p:spPr bwMode="auto">
              <a:xfrm>
                <a:off x="3048" y="2406"/>
                <a:ext cx="664" cy="710"/>
              </a:xfrm>
              <a:custGeom>
                <a:avLst/>
                <a:gdLst>
                  <a:gd name="T0" fmla="*/ 236 w 664"/>
                  <a:gd name="T1" fmla="*/ 564 h 710"/>
                  <a:gd name="T2" fmla="*/ 251 w 664"/>
                  <a:gd name="T3" fmla="*/ 606 h 710"/>
                  <a:gd name="T4" fmla="*/ 301 w 664"/>
                  <a:gd name="T5" fmla="*/ 606 h 710"/>
                  <a:gd name="T6" fmla="*/ 330 w 664"/>
                  <a:gd name="T7" fmla="*/ 660 h 710"/>
                  <a:gd name="T8" fmla="*/ 374 w 664"/>
                  <a:gd name="T9" fmla="*/ 660 h 710"/>
                  <a:gd name="T10" fmla="*/ 392 w 664"/>
                  <a:gd name="T11" fmla="*/ 641 h 710"/>
                  <a:gd name="T12" fmla="*/ 447 w 664"/>
                  <a:gd name="T13" fmla="*/ 664 h 710"/>
                  <a:gd name="T14" fmla="*/ 472 w 664"/>
                  <a:gd name="T15" fmla="*/ 710 h 710"/>
                  <a:gd name="T16" fmla="*/ 513 w 664"/>
                  <a:gd name="T17" fmla="*/ 677 h 710"/>
                  <a:gd name="T18" fmla="*/ 524 w 664"/>
                  <a:gd name="T19" fmla="*/ 618 h 710"/>
                  <a:gd name="T20" fmla="*/ 591 w 664"/>
                  <a:gd name="T21" fmla="*/ 634 h 710"/>
                  <a:gd name="T22" fmla="*/ 658 w 664"/>
                  <a:gd name="T23" fmla="*/ 610 h 710"/>
                  <a:gd name="T24" fmla="*/ 664 w 664"/>
                  <a:gd name="T25" fmla="*/ 600 h 710"/>
                  <a:gd name="T26" fmla="*/ 579 w 664"/>
                  <a:gd name="T27" fmla="*/ 493 h 710"/>
                  <a:gd name="T28" fmla="*/ 616 w 664"/>
                  <a:gd name="T29" fmla="*/ 449 h 710"/>
                  <a:gd name="T30" fmla="*/ 569 w 664"/>
                  <a:gd name="T31" fmla="*/ 367 h 710"/>
                  <a:gd name="T32" fmla="*/ 524 w 664"/>
                  <a:gd name="T33" fmla="*/ 345 h 710"/>
                  <a:gd name="T34" fmla="*/ 442 w 664"/>
                  <a:gd name="T35" fmla="*/ 200 h 710"/>
                  <a:gd name="T36" fmla="*/ 414 w 664"/>
                  <a:gd name="T37" fmla="*/ 222 h 710"/>
                  <a:gd name="T38" fmla="*/ 368 w 664"/>
                  <a:gd name="T39" fmla="*/ 220 h 710"/>
                  <a:gd name="T40" fmla="*/ 368 w 664"/>
                  <a:gd name="T41" fmla="*/ 196 h 710"/>
                  <a:gd name="T42" fmla="*/ 334 w 664"/>
                  <a:gd name="T43" fmla="*/ 186 h 710"/>
                  <a:gd name="T44" fmla="*/ 203 w 664"/>
                  <a:gd name="T45" fmla="*/ 172 h 710"/>
                  <a:gd name="T46" fmla="*/ 165 w 664"/>
                  <a:gd name="T47" fmla="*/ 94 h 710"/>
                  <a:gd name="T48" fmla="*/ 173 w 664"/>
                  <a:gd name="T49" fmla="*/ 61 h 710"/>
                  <a:gd name="T50" fmla="*/ 140 w 664"/>
                  <a:gd name="T51" fmla="*/ 51 h 710"/>
                  <a:gd name="T52" fmla="*/ 99 w 664"/>
                  <a:gd name="T53" fmla="*/ 2 h 710"/>
                  <a:gd name="T54" fmla="*/ 23 w 664"/>
                  <a:gd name="T55" fmla="*/ 0 h 710"/>
                  <a:gd name="T56" fmla="*/ 0 w 664"/>
                  <a:gd name="T57" fmla="*/ 160 h 710"/>
                  <a:gd name="T58" fmla="*/ 32 w 664"/>
                  <a:gd name="T59" fmla="*/ 195 h 710"/>
                  <a:gd name="T60" fmla="*/ 67 w 664"/>
                  <a:gd name="T61" fmla="*/ 205 h 710"/>
                  <a:gd name="T62" fmla="*/ 107 w 664"/>
                  <a:gd name="T63" fmla="*/ 271 h 710"/>
                  <a:gd name="T64" fmla="*/ 84 w 664"/>
                  <a:gd name="T65" fmla="*/ 349 h 710"/>
                  <a:gd name="T66" fmla="*/ 207 w 664"/>
                  <a:gd name="T67" fmla="*/ 546 h 710"/>
                  <a:gd name="T68" fmla="*/ 236 w 664"/>
                  <a:gd name="T69" fmla="*/ 56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4" h="710">
                    <a:moveTo>
                      <a:pt x="236" y="564"/>
                    </a:moveTo>
                    <a:lnTo>
                      <a:pt x="251" y="606"/>
                    </a:lnTo>
                    <a:lnTo>
                      <a:pt x="301" y="606"/>
                    </a:lnTo>
                    <a:lnTo>
                      <a:pt x="330" y="660"/>
                    </a:lnTo>
                    <a:lnTo>
                      <a:pt x="374" y="660"/>
                    </a:lnTo>
                    <a:lnTo>
                      <a:pt x="392" y="641"/>
                    </a:lnTo>
                    <a:lnTo>
                      <a:pt x="447" y="664"/>
                    </a:lnTo>
                    <a:lnTo>
                      <a:pt x="472" y="710"/>
                    </a:lnTo>
                    <a:lnTo>
                      <a:pt x="513" y="677"/>
                    </a:lnTo>
                    <a:lnTo>
                      <a:pt x="524" y="618"/>
                    </a:lnTo>
                    <a:lnTo>
                      <a:pt x="591" y="634"/>
                    </a:lnTo>
                    <a:lnTo>
                      <a:pt x="658" y="610"/>
                    </a:lnTo>
                    <a:lnTo>
                      <a:pt x="664" y="600"/>
                    </a:lnTo>
                    <a:lnTo>
                      <a:pt x="579" y="493"/>
                    </a:lnTo>
                    <a:lnTo>
                      <a:pt x="616" y="449"/>
                    </a:lnTo>
                    <a:lnTo>
                      <a:pt x="569" y="367"/>
                    </a:lnTo>
                    <a:lnTo>
                      <a:pt x="524" y="345"/>
                    </a:lnTo>
                    <a:lnTo>
                      <a:pt x="442" y="200"/>
                    </a:lnTo>
                    <a:lnTo>
                      <a:pt x="414" y="222"/>
                    </a:lnTo>
                    <a:lnTo>
                      <a:pt x="368" y="220"/>
                    </a:lnTo>
                    <a:lnTo>
                      <a:pt x="368" y="196"/>
                    </a:lnTo>
                    <a:lnTo>
                      <a:pt x="334" y="186"/>
                    </a:lnTo>
                    <a:lnTo>
                      <a:pt x="203" y="172"/>
                    </a:lnTo>
                    <a:lnTo>
                      <a:pt x="165" y="94"/>
                    </a:lnTo>
                    <a:lnTo>
                      <a:pt x="173" y="61"/>
                    </a:lnTo>
                    <a:lnTo>
                      <a:pt x="140" y="51"/>
                    </a:lnTo>
                    <a:lnTo>
                      <a:pt x="99" y="2"/>
                    </a:lnTo>
                    <a:lnTo>
                      <a:pt x="23" y="0"/>
                    </a:lnTo>
                    <a:lnTo>
                      <a:pt x="0" y="160"/>
                    </a:lnTo>
                    <a:lnTo>
                      <a:pt x="32" y="195"/>
                    </a:lnTo>
                    <a:lnTo>
                      <a:pt x="67" y="205"/>
                    </a:lnTo>
                    <a:lnTo>
                      <a:pt x="107" y="271"/>
                    </a:lnTo>
                    <a:lnTo>
                      <a:pt x="84" y="349"/>
                    </a:lnTo>
                    <a:lnTo>
                      <a:pt x="207" y="546"/>
                    </a:lnTo>
                    <a:lnTo>
                      <a:pt x="236" y="56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7">
                <a:extLst>
                  <a:ext uri="{FF2B5EF4-FFF2-40B4-BE49-F238E27FC236}">
                    <a16:creationId xmlns:a16="http://schemas.microsoft.com/office/drawing/2014/main" id="{6B618938-35F5-4594-BEA7-DB50E600E9AE}"/>
                  </a:ext>
                </a:extLst>
              </p:cNvPr>
              <p:cNvSpPr>
                <a:spLocks/>
              </p:cNvSpPr>
              <p:nvPr/>
            </p:nvSpPr>
            <p:spPr bwMode="auto">
              <a:xfrm>
                <a:off x="2903" y="3292"/>
                <a:ext cx="527" cy="555"/>
              </a:xfrm>
              <a:custGeom>
                <a:avLst/>
                <a:gdLst>
                  <a:gd name="T0" fmla="*/ 188 w 527"/>
                  <a:gd name="T1" fmla="*/ 522 h 555"/>
                  <a:gd name="T2" fmla="*/ 228 w 527"/>
                  <a:gd name="T3" fmla="*/ 508 h 555"/>
                  <a:gd name="T4" fmla="*/ 280 w 527"/>
                  <a:gd name="T5" fmla="*/ 555 h 555"/>
                  <a:gd name="T6" fmla="*/ 364 w 527"/>
                  <a:gd name="T7" fmla="*/ 455 h 555"/>
                  <a:gd name="T8" fmla="*/ 396 w 527"/>
                  <a:gd name="T9" fmla="*/ 332 h 555"/>
                  <a:gd name="T10" fmla="*/ 475 w 527"/>
                  <a:gd name="T11" fmla="*/ 287 h 555"/>
                  <a:gd name="T12" fmla="*/ 527 w 527"/>
                  <a:gd name="T13" fmla="*/ 160 h 555"/>
                  <a:gd name="T14" fmla="*/ 504 w 527"/>
                  <a:gd name="T15" fmla="*/ 126 h 555"/>
                  <a:gd name="T16" fmla="*/ 487 w 527"/>
                  <a:gd name="T17" fmla="*/ 139 h 555"/>
                  <a:gd name="T18" fmla="*/ 455 w 527"/>
                  <a:gd name="T19" fmla="*/ 54 h 555"/>
                  <a:gd name="T20" fmla="*/ 345 w 527"/>
                  <a:gd name="T21" fmla="*/ 49 h 555"/>
                  <a:gd name="T22" fmla="*/ 317 w 527"/>
                  <a:gd name="T23" fmla="*/ 144 h 555"/>
                  <a:gd name="T24" fmla="*/ 248 w 527"/>
                  <a:gd name="T25" fmla="*/ 90 h 555"/>
                  <a:gd name="T26" fmla="*/ 228 w 527"/>
                  <a:gd name="T27" fmla="*/ 18 h 555"/>
                  <a:gd name="T28" fmla="*/ 101 w 527"/>
                  <a:gd name="T29" fmla="*/ 0 h 555"/>
                  <a:gd name="T30" fmla="*/ 77 w 527"/>
                  <a:gd name="T31" fmla="*/ 81 h 555"/>
                  <a:gd name="T32" fmla="*/ 51 w 527"/>
                  <a:gd name="T33" fmla="*/ 85 h 555"/>
                  <a:gd name="T34" fmla="*/ 27 w 527"/>
                  <a:gd name="T35" fmla="*/ 33 h 555"/>
                  <a:gd name="T36" fmla="*/ 0 w 527"/>
                  <a:gd name="T37" fmla="*/ 50 h 555"/>
                  <a:gd name="T38" fmla="*/ 29 w 527"/>
                  <a:gd name="T39" fmla="*/ 241 h 555"/>
                  <a:gd name="T40" fmla="*/ 115 w 527"/>
                  <a:gd name="T41" fmla="*/ 453 h 555"/>
                  <a:gd name="T42" fmla="*/ 168 w 527"/>
                  <a:gd name="T43" fmla="*/ 448 h 555"/>
                  <a:gd name="T44" fmla="*/ 188 w 527"/>
                  <a:gd name="T45" fmla="*/ 52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7" h="555">
                    <a:moveTo>
                      <a:pt x="188" y="522"/>
                    </a:moveTo>
                    <a:lnTo>
                      <a:pt x="228" y="508"/>
                    </a:lnTo>
                    <a:lnTo>
                      <a:pt x="280" y="555"/>
                    </a:lnTo>
                    <a:lnTo>
                      <a:pt x="364" y="455"/>
                    </a:lnTo>
                    <a:lnTo>
                      <a:pt x="396" y="332"/>
                    </a:lnTo>
                    <a:lnTo>
                      <a:pt x="475" y="287"/>
                    </a:lnTo>
                    <a:lnTo>
                      <a:pt x="527" y="160"/>
                    </a:lnTo>
                    <a:lnTo>
                      <a:pt x="504" y="126"/>
                    </a:lnTo>
                    <a:lnTo>
                      <a:pt x="487" y="139"/>
                    </a:lnTo>
                    <a:lnTo>
                      <a:pt x="455" y="54"/>
                    </a:lnTo>
                    <a:lnTo>
                      <a:pt x="345" y="49"/>
                    </a:lnTo>
                    <a:lnTo>
                      <a:pt x="317" y="144"/>
                    </a:lnTo>
                    <a:lnTo>
                      <a:pt x="248" y="90"/>
                    </a:lnTo>
                    <a:lnTo>
                      <a:pt x="228" y="18"/>
                    </a:lnTo>
                    <a:lnTo>
                      <a:pt x="101" y="0"/>
                    </a:lnTo>
                    <a:lnTo>
                      <a:pt x="77" y="81"/>
                    </a:lnTo>
                    <a:lnTo>
                      <a:pt x="51" y="85"/>
                    </a:lnTo>
                    <a:lnTo>
                      <a:pt x="27" y="33"/>
                    </a:lnTo>
                    <a:lnTo>
                      <a:pt x="0" y="50"/>
                    </a:lnTo>
                    <a:lnTo>
                      <a:pt x="29" y="241"/>
                    </a:lnTo>
                    <a:lnTo>
                      <a:pt x="115" y="453"/>
                    </a:lnTo>
                    <a:lnTo>
                      <a:pt x="168" y="448"/>
                    </a:lnTo>
                    <a:lnTo>
                      <a:pt x="188" y="522"/>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8">
                <a:extLst>
                  <a:ext uri="{FF2B5EF4-FFF2-40B4-BE49-F238E27FC236}">
                    <a16:creationId xmlns:a16="http://schemas.microsoft.com/office/drawing/2014/main" id="{C41AD991-57C8-4190-83BA-12DF8B25D0BE}"/>
                  </a:ext>
                </a:extLst>
              </p:cNvPr>
              <p:cNvSpPr>
                <a:spLocks/>
              </p:cNvSpPr>
              <p:nvPr/>
            </p:nvSpPr>
            <p:spPr bwMode="auto">
              <a:xfrm>
                <a:off x="3030" y="1463"/>
                <a:ext cx="720" cy="1129"/>
              </a:xfrm>
              <a:custGeom>
                <a:avLst/>
                <a:gdLst>
                  <a:gd name="T0" fmla="*/ 158 w 720"/>
                  <a:gd name="T1" fmla="*/ 994 h 1129"/>
                  <a:gd name="T2" fmla="*/ 191 w 720"/>
                  <a:gd name="T3" fmla="*/ 1004 h 1129"/>
                  <a:gd name="T4" fmla="*/ 183 w 720"/>
                  <a:gd name="T5" fmla="*/ 1037 h 1129"/>
                  <a:gd name="T6" fmla="*/ 221 w 720"/>
                  <a:gd name="T7" fmla="*/ 1115 h 1129"/>
                  <a:gd name="T8" fmla="*/ 352 w 720"/>
                  <a:gd name="T9" fmla="*/ 1129 h 1129"/>
                  <a:gd name="T10" fmla="*/ 377 w 720"/>
                  <a:gd name="T11" fmla="*/ 1059 h 1129"/>
                  <a:gd name="T12" fmla="*/ 430 w 720"/>
                  <a:gd name="T13" fmla="*/ 1051 h 1129"/>
                  <a:gd name="T14" fmla="*/ 450 w 720"/>
                  <a:gd name="T15" fmla="*/ 1016 h 1129"/>
                  <a:gd name="T16" fmla="*/ 498 w 720"/>
                  <a:gd name="T17" fmla="*/ 978 h 1129"/>
                  <a:gd name="T18" fmla="*/ 480 w 720"/>
                  <a:gd name="T19" fmla="*/ 938 h 1129"/>
                  <a:gd name="T20" fmla="*/ 447 w 720"/>
                  <a:gd name="T21" fmla="*/ 929 h 1129"/>
                  <a:gd name="T22" fmla="*/ 410 w 720"/>
                  <a:gd name="T23" fmla="*/ 903 h 1129"/>
                  <a:gd name="T24" fmla="*/ 401 w 720"/>
                  <a:gd name="T25" fmla="*/ 833 h 1129"/>
                  <a:gd name="T26" fmla="*/ 479 w 720"/>
                  <a:gd name="T27" fmla="*/ 823 h 1129"/>
                  <a:gd name="T28" fmla="*/ 547 w 720"/>
                  <a:gd name="T29" fmla="*/ 802 h 1129"/>
                  <a:gd name="T30" fmla="*/ 631 w 720"/>
                  <a:gd name="T31" fmla="*/ 793 h 1129"/>
                  <a:gd name="T32" fmla="*/ 657 w 720"/>
                  <a:gd name="T33" fmla="*/ 742 h 1129"/>
                  <a:gd name="T34" fmla="*/ 720 w 720"/>
                  <a:gd name="T35" fmla="*/ 716 h 1129"/>
                  <a:gd name="T36" fmla="*/ 605 w 720"/>
                  <a:gd name="T37" fmla="*/ 587 h 1129"/>
                  <a:gd name="T38" fmla="*/ 559 w 720"/>
                  <a:gd name="T39" fmla="*/ 490 h 1129"/>
                  <a:gd name="T40" fmla="*/ 666 w 720"/>
                  <a:gd name="T41" fmla="*/ 470 h 1129"/>
                  <a:gd name="T42" fmla="*/ 683 w 720"/>
                  <a:gd name="T43" fmla="*/ 368 h 1129"/>
                  <a:gd name="T44" fmla="*/ 527 w 720"/>
                  <a:gd name="T45" fmla="*/ 233 h 1129"/>
                  <a:gd name="T46" fmla="*/ 429 w 720"/>
                  <a:gd name="T47" fmla="*/ 95 h 1129"/>
                  <a:gd name="T48" fmla="*/ 338 w 720"/>
                  <a:gd name="T49" fmla="*/ 0 h 1129"/>
                  <a:gd name="T50" fmla="*/ 245 w 720"/>
                  <a:gd name="T51" fmla="*/ 177 h 1129"/>
                  <a:gd name="T52" fmla="*/ 309 w 720"/>
                  <a:gd name="T53" fmla="*/ 233 h 1129"/>
                  <a:gd name="T54" fmla="*/ 312 w 720"/>
                  <a:gd name="T55" fmla="*/ 329 h 1129"/>
                  <a:gd name="T56" fmla="*/ 281 w 720"/>
                  <a:gd name="T57" fmla="*/ 377 h 1129"/>
                  <a:gd name="T58" fmla="*/ 177 w 720"/>
                  <a:gd name="T59" fmla="*/ 346 h 1129"/>
                  <a:gd name="T60" fmla="*/ 125 w 720"/>
                  <a:gd name="T61" fmla="*/ 371 h 1129"/>
                  <a:gd name="T62" fmla="*/ 33 w 720"/>
                  <a:gd name="T63" fmla="*/ 492 h 1129"/>
                  <a:gd name="T64" fmla="*/ 27 w 720"/>
                  <a:gd name="T65" fmla="*/ 544 h 1129"/>
                  <a:gd name="T66" fmla="*/ 0 w 720"/>
                  <a:gd name="T67" fmla="*/ 613 h 1129"/>
                  <a:gd name="T68" fmla="*/ 33 w 720"/>
                  <a:gd name="T69" fmla="*/ 694 h 1129"/>
                  <a:gd name="T70" fmla="*/ 13 w 720"/>
                  <a:gd name="T71" fmla="*/ 813 h 1129"/>
                  <a:gd name="T72" fmla="*/ 41 w 720"/>
                  <a:gd name="T73" fmla="*/ 943 h 1129"/>
                  <a:gd name="T74" fmla="*/ 117 w 720"/>
                  <a:gd name="T75" fmla="*/ 945 h 1129"/>
                  <a:gd name="T76" fmla="*/ 158 w 720"/>
                  <a:gd name="T77" fmla="*/ 99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0" h="1129">
                    <a:moveTo>
                      <a:pt x="158" y="994"/>
                    </a:moveTo>
                    <a:lnTo>
                      <a:pt x="191" y="1004"/>
                    </a:lnTo>
                    <a:lnTo>
                      <a:pt x="183" y="1037"/>
                    </a:lnTo>
                    <a:lnTo>
                      <a:pt x="221" y="1115"/>
                    </a:lnTo>
                    <a:lnTo>
                      <a:pt x="352" y="1129"/>
                    </a:lnTo>
                    <a:lnTo>
                      <a:pt x="377" y="1059"/>
                    </a:lnTo>
                    <a:lnTo>
                      <a:pt x="430" y="1051"/>
                    </a:lnTo>
                    <a:lnTo>
                      <a:pt x="450" y="1016"/>
                    </a:lnTo>
                    <a:lnTo>
                      <a:pt x="498" y="978"/>
                    </a:lnTo>
                    <a:lnTo>
                      <a:pt x="480" y="938"/>
                    </a:lnTo>
                    <a:lnTo>
                      <a:pt x="447" y="929"/>
                    </a:lnTo>
                    <a:lnTo>
                      <a:pt x="410" y="903"/>
                    </a:lnTo>
                    <a:lnTo>
                      <a:pt x="401" y="833"/>
                    </a:lnTo>
                    <a:lnTo>
                      <a:pt x="479" y="823"/>
                    </a:lnTo>
                    <a:lnTo>
                      <a:pt x="547" y="802"/>
                    </a:lnTo>
                    <a:lnTo>
                      <a:pt x="631" y="793"/>
                    </a:lnTo>
                    <a:lnTo>
                      <a:pt x="657" y="742"/>
                    </a:lnTo>
                    <a:lnTo>
                      <a:pt x="720" y="716"/>
                    </a:lnTo>
                    <a:lnTo>
                      <a:pt x="605" y="587"/>
                    </a:lnTo>
                    <a:lnTo>
                      <a:pt x="559" y="490"/>
                    </a:lnTo>
                    <a:lnTo>
                      <a:pt x="666" y="470"/>
                    </a:lnTo>
                    <a:lnTo>
                      <a:pt x="683" y="368"/>
                    </a:lnTo>
                    <a:lnTo>
                      <a:pt x="527" y="233"/>
                    </a:lnTo>
                    <a:lnTo>
                      <a:pt x="429" y="95"/>
                    </a:lnTo>
                    <a:lnTo>
                      <a:pt x="338" y="0"/>
                    </a:lnTo>
                    <a:lnTo>
                      <a:pt x="245" y="177"/>
                    </a:lnTo>
                    <a:lnTo>
                      <a:pt x="309" y="233"/>
                    </a:lnTo>
                    <a:lnTo>
                      <a:pt x="312" y="329"/>
                    </a:lnTo>
                    <a:lnTo>
                      <a:pt x="281" y="377"/>
                    </a:lnTo>
                    <a:lnTo>
                      <a:pt x="177" y="346"/>
                    </a:lnTo>
                    <a:lnTo>
                      <a:pt x="125" y="371"/>
                    </a:lnTo>
                    <a:lnTo>
                      <a:pt x="33" y="492"/>
                    </a:lnTo>
                    <a:lnTo>
                      <a:pt x="27" y="544"/>
                    </a:lnTo>
                    <a:lnTo>
                      <a:pt x="0" y="613"/>
                    </a:lnTo>
                    <a:lnTo>
                      <a:pt x="33" y="694"/>
                    </a:lnTo>
                    <a:lnTo>
                      <a:pt x="13" y="813"/>
                    </a:lnTo>
                    <a:lnTo>
                      <a:pt x="41" y="943"/>
                    </a:lnTo>
                    <a:lnTo>
                      <a:pt x="117" y="945"/>
                    </a:lnTo>
                    <a:lnTo>
                      <a:pt x="158" y="994"/>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9">
                <a:extLst>
                  <a:ext uri="{FF2B5EF4-FFF2-40B4-BE49-F238E27FC236}">
                    <a16:creationId xmlns:a16="http://schemas.microsoft.com/office/drawing/2014/main" id="{EFE89622-AB7A-48BC-8887-B23835C8CF79}"/>
                  </a:ext>
                </a:extLst>
              </p:cNvPr>
              <p:cNvSpPr>
                <a:spLocks/>
              </p:cNvSpPr>
              <p:nvPr/>
            </p:nvSpPr>
            <p:spPr bwMode="auto">
              <a:xfrm>
                <a:off x="3018" y="3740"/>
                <a:ext cx="251" cy="324"/>
              </a:xfrm>
              <a:custGeom>
                <a:avLst/>
                <a:gdLst>
                  <a:gd name="T0" fmla="*/ 218 w 251"/>
                  <a:gd name="T1" fmla="*/ 303 h 324"/>
                  <a:gd name="T2" fmla="*/ 197 w 251"/>
                  <a:gd name="T3" fmla="*/ 200 h 324"/>
                  <a:gd name="T4" fmla="*/ 246 w 251"/>
                  <a:gd name="T5" fmla="*/ 177 h 324"/>
                  <a:gd name="T6" fmla="*/ 251 w 251"/>
                  <a:gd name="T7" fmla="*/ 146 h 324"/>
                  <a:gd name="T8" fmla="*/ 205 w 251"/>
                  <a:gd name="T9" fmla="*/ 125 h 324"/>
                  <a:gd name="T10" fmla="*/ 172 w 251"/>
                  <a:gd name="T11" fmla="*/ 142 h 324"/>
                  <a:gd name="T12" fmla="*/ 165 w 251"/>
                  <a:gd name="T13" fmla="*/ 107 h 324"/>
                  <a:gd name="T14" fmla="*/ 113 w 251"/>
                  <a:gd name="T15" fmla="*/ 60 h 324"/>
                  <a:gd name="T16" fmla="*/ 73 w 251"/>
                  <a:gd name="T17" fmla="*/ 74 h 324"/>
                  <a:gd name="T18" fmla="*/ 53 w 251"/>
                  <a:gd name="T19" fmla="*/ 0 h 324"/>
                  <a:gd name="T20" fmla="*/ 0 w 251"/>
                  <a:gd name="T21" fmla="*/ 5 h 324"/>
                  <a:gd name="T22" fmla="*/ 0 w 251"/>
                  <a:gd name="T23" fmla="*/ 43 h 324"/>
                  <a:gd name="T24" fmla="*/ 27 w 251"/>
                  <a:gd name="T25" fmla="*/ 74 h 324"/>
                  <a:gd name="T26" fmla="*/ 64 w 251"/>
                  <a:gd name="T27" fmla="*/ 171 h 324"/>
                  <a:gd name="T28" fmla="*/ 148 w 251"/>
                  <a:gd name="T29" fmla="*/ 295 h 324"/>
                  <a:gd name="T30" fmla="*/ 183 w 251"/>
                  <a:gd name="T31" fmla="*/ 324 h 324"/>
                  <a:gd name="T32" fmla="*/ 218 w 251"/>
                  <a:gd name="T33" fmla="*/ 30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24">
                    <a:moveTo>
                      <a:pt x="218" y="303"/>
                    </a:moveTo>
                    <a:lnTo>
                      <a:pt x="197" y="200"/>
                    </a:lnTo>
                    <a:lnTo>
                      <a:pt x="246" y="177"/>
                    </a:lnTo>
                    <a:lnTo>
                      <a:pt x="251" y="146"/>
                    </a:lnTo>
                    <a:lnTo>
                      <a:pt x="205" y="125"/>
                    </a:lnTo>
                    <a:lnTo>
                      <a:pt x="172" y="142"/>
                    </a:lnTo>
                    <a:lnTo>
                      <a:pt x="165" y="107"/>
                    </a:lnTo>
                    <a:lnTo>
                      <a:pt x="113" y="60"/>
                    </a:lnTo>
                    <a:lnTo>
                      <a:pt x="73" y="74"/>
                    </a:lnTo>
                    <a:lnTo>
                      <a:pt x="53" y="0"/>
                    </a:lnTo>
                    <a:lnTo>
                      <a:pt x="0" y="5"/>
                    </a:lnTo>
                    <a:lnTo>
                      <a:pt x="0" y="43"/>
                    </a:lnTo>
                    <a:lnTo>
                      <a:pt x="27" y="74"/>
                    </a:lnTo>
                    <a:lnTo>
                      <a:pt x="64" y="171"/>
                    </a:lnTo>
                    <a:lnTo>
                      <a:pt x="148" y="295"/>
                    </a:lnTo>
                    <a:lnTo>
                      <a:pt x="183" y="324"/>
                    </a:lnTo>
                    <a:lnTo>
                      <a:pt x="218" y="303"/>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Freeform 10">
                <a:extLst>
                  <a:ext uri="{FF2B5EF4-FFF2-40B4-BE49-F238E27FC236}">
                    <a16:creationId xmlns:a16="http://schemas.microsoft.com/office/drawing/2014/main" id="{145210AD-1C3B-47F2-8737-63B874FF136D}"/>
                  </a:ext>
                </a:extLst>
              </p:cNvPr>
              <p:cNvSpPr>
                <a:spLocks/>
              </p:cNvSpPr>
              <p:nvPr/>
            </p:nvSpPr>
            <p:spPr bwMode="auto">
              <a:xfrm>
                <a:off x="2991" y="2755"/>
                <a:ext cx="387" cy="681"/>
              </a:xfrm>
              <a:custGeom>
                <a:avLst/>
                <a:gdLst>
                  <a:gd name="T0" fmla="*/ 160 w 387"/>
                  <a:gd name="T1" fmla="*/ 627 h 681"/>
                  <a:gd name="T2" fmla="*/ 229 w 387"/>
                  <a:gd name="T3" fmla="*/ 681 h 681"/>
                  <a:gd name="T4" fmla="*/ 257 w 387"/>
                  <a:gd name="T5" fmla="*/ 586 h 681"/>
                  <a:gd name="T6" fmla="*/ 367 w 387"/>
                  <a:gd name="T7" fmla="*/ 591 h 681"/>
                  <a:gd name="T8" fmla="*/ 387 w 387"/>
                  <a:gd name="T9" fmla="*/ 455 h 681"/>
                  <a:gd name="T10" fmla="*/ 387 w 387"/>
                  <a:gd name="T11" fmla="*/ 311 h 681"/>
                  <a:gd name="T12" fmla="*/ 358 w 387"/>
                  <a:gd name="T13" fmla="*/ 257 h 681"/>
                  <a:gd name="T14" fmla="*/ 308 w 387"/>
                  <a:gd name="T15" fmla="*/ 257 h 681"/>
                  <a:gd name="T16" fmla="*/ 293 w 387"/>
                  <a:gd name="T17" fmla="*/ 215 h 681"/>
                  <a:gd name="T18" fmla="*/ 264 w 387"/>
                  <a:gd name="T19" fmla="*/ 197 h 681"/>
                  <a:gd name="T20" fmla="*/ 141 w 387"/>
                  <a:gd name="T21" fmla="*/ 0 h 681"/>
                  <a:gd name="T22" fmla="*/ 72 w 387"/>
                  <a:gd name="T23" fmla="*/ 32 h 681"/>
                  <a:gd name="T24" fmla="*/ 119 w 387"/>
                  <a:gd name="T25" fmla="*/ 159 h 681"/>
                  <a:gd name="T26" fmla="*/ 107 w 387"/>
                  <a:gd name="T27" fmla="*/ 293 h 681"/>
                  <a:gd name="T28" fmla="*/ 30 w 387"/>
                  <a:gd name="T29" fmla="*/ 384 h 681"/>
                  <a:gd name="T30" fmla="*/ 0 w 387"/>
                  <a:gd name="T31" fmla="*/ 420 h 681"/>
                  <a:gd name="T32" fmla="*/ 13 w 387"/>
                  <a:gd name="T33" fmla="*/ 537 h 681"/>
                  <a:gd name="T34" fmla="*/ 140 w 387"/>
                  <a:gd name="T35" fmla="*/ 555 h 681"/>
                  <a:gd name="T36" fmla="*/ 160 w 387"/>
                  <a:gd name="T37" fmla="*/ 6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7" h="681">
                    <a:moveTo>
                      <a:pt x="160" y="627"/>
                    </a:moveTo>
                    <a:lnTo>
                      <a:pt x="229" y="681"/>
                    </a:lnTo>
                    <a:lnTo>
                      <a:pt x="257" y="586"/>
                    </a:lnTo>
                    <a:lnTo>
                      <a:pt x="367" y="591"/>
                    </a:lnTo>
                    <a:lnTo>
                      <a:pt x="387" y="455"/>
                    </a:lnTo>
                    <a:lnTo>
                      <a:pt x="387" y="311"/>
                    </a:lnTo>
                    <a:lnTo>
                      <a:pt x="358" y="257"/>
                    </a:lnTo>
                    <a:lnTo>
                      <a:pt x="308" y="257"/>
                    </a:lnTo>
                    <a:lnTo>
                      <a:pt x="293" y="215"/>
                    </a:lnTo>
                    <a:lnTo>
                      <a:pt x="264" y="197"/>
                    </a:lnTo>
                    <a:lnTo>
                      <a:pt x="141" y="0"/>
                    </a:lnTo>
                    <a:lnTo>
                      <a:pt x="72" y="32"/>
                    </a:lnTo>
                    <a:lnTo>
                      <a:pt x="119" y="159"/>
                    </a:lnTo>
                    <a:lnTo>
                      <a:pt x="107" y="293"/>
                    </a:lnTo>
                    <a:lnTo>
                      <a:pt x="30" y="384"/>
                    </a:lnTo>
                    <a:lnTo>
                      <a:pt x="0" y="420"/>
                    </a:lnTo>
                    <a:lnTo>
                      <a:pt x="13" y="537"/>
                    </a:lnTo>
                    <a:lnTo>
                      <a:pt x="140" y="555"/>
                    </a:lnTo>
                    <a:lnTo>
                      <a:pt x="160" y="627"/>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Freeform 11">
                <a:extLst>
                  <a:ext uri="{FF2B5EF4-FFF2-40B4-BE49-F238E27FC236}">
                    <a16:creationId xmlns:a16="http://schemas.microsoft.com/office/drawing/2014/main" id="{BF978D44-0608-49FF-A5BF-E83FA7075BFF}"/>
                  </a:ext>
                </a:extLst>
              </p:cNvPr>
              <p:cNvSpPr>
                <a:spLocks/>
              </p:cNvSpPr>
              <p:nvPr/>
            </p:nvSpPr>
            <p:spPr bwMode="auto">
              <a:xfrm>
                <a:off x="3183" y="3579"/>
                <a:ext cx="371" cy="344"/>
              </a:xfrm>
              <a:custGeom>
                <a:avLst/>
                <a:gdLst>
                  <a:gd name="T0" fmla="*/ 84 w 371"/>
                  <a:gd name="T1" fmla="*/ 168 h 344"/>
                  <a:gd name="T2" fmla="*/ 0 w 371"/>
                  <a:gd name="T3" fmla="*/ 268 h 344"/>
                  <a:gd name="T4" fmla="*/ 7 w 371"/>
                  <a:gd name="T5" fmla="*/ 303 h 344"/>
                  <a:gd name="T6" fmla="*/ 40 w 371"/>
                  <a:gd name="T7" fmla="*/ 286 h 344"/>
                  <a:gd name="T8" fmla="*/ 86 w 371"/>
                  <a:gd name="T9" fmla="*/ 307 h 344"/>
                  <a:gd name="T10" fmla="*/ 144 w 371"/>
                  <a:gd name="T11" fmla="*/ 301 h 344"/>
                  <a:gd name="T12" fmla="*/ 176 w 371"/>
                  <a:gd name="T13" fmla="*/ 344 h 344"/>
                  <a:gd name="T14" fmla="*/ 190 w 371"/>
                  <a:gd name="T15" fmla="*/ 290 h 344"/>
                  <a:gd name="T16" fmla="*/ 251 w 371"/>
                  <a:gd name="T17" fmla="*/ 256 h 344"/>
                  <a:gd name="T18" fmla="*/ 276 w 371"/>
                  <a:gd name="T19" fmla="*/ 270 h 344"/>
                  <a:gd name="T20" fmla="*/ 345 w 371"/>
                  <a:gd name="T21" fmla="*/ 261 h 344"/>
                  <a:gd name="T22" fmla="*/ 371 w 371"/>
                  <a:gd name="T23" fmla="*/ 156 h 344"/>
                  <a:gd name="T24" fmla="*/ 339 w 371"/>
                  <a:gd name="T25" fmla="*/ 128 h 344"/>
                  <a:gd name="T26" fmla="*/ 296 w 371"/>
                  <a:gd name="T27" fmla="*/ 117 h 344"/>
                  <a:gd name="T28" fmla="*/ 279 w 371"/>
                  <a:gd name="T29" fmla="*/ 60 h 344"/>
                  <a:gd name="T30" fmla="*/ 279 w 371"/>
                  <a:gd name="T31" fmla="*/ 14 h 344"/>
                  <a:gd name="T32" fmla="*/ 242 w 371"/>
                  <a:gd name="T33" fmla="*/ 19 h 344"/>
                  <a:gd name="T34" fmla="*/ 195 w 371"/>
                  <a:gd name="T35" fmla="*/ 0 h 344"/>
                  <a:gd name="T36" fmla="*/ 116 w 371"/>
                  <a:gd name="T37" fmla="*/ 45 h 344"/>
                  <a:gd name="T38" fmla="*/ 84 w 371"/>
                  <a:gd name="T39" fmla="*/ 16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1" h="344">
                    <a:moveTo>
                      <a:pt x="84" y="168"/>
                    </a:moveTo>
                    <a:lnTo>
                      <a:pt x="0" y="268"/>
                    </a:lnTo>
                    <a:lnTo>
                      <a:pt x="7" y="303"/>
                    </a:lnTo>
                    <a:lnTo>
                      <a:pt x="40" y="286"/>
                    </a:lnTo>
                    <a:lnTo>
                      <a:pt x="86" y="307"/>
                    </a:lnTo>
                    <a:lnTo>
                      <a:pt x="144" y="301"/>
                    </a:lnTo>
                    <a:lnTo>
                      <a:pt x="176" y="344"/>
                    </a:lnTo>
                    <a:lnTo>
                      <a:pt x="190" y="290"/>
                    </a:lnTo>
                    <a:lnTo>
                      <a:pt x="251" y="256"/>
                    </a:lnTo>
                    <a:lnTo>
                      <a:pt x="276" y="270"/>
                    </a:lnTo>
                    <a:lnTo>
                      <a:pt x="345" y="261"/>
                    </a:lnTo>
                    <a:lnTo>
                      <a:pt x="371" y="156"/>
                    </a:lnTo>
                    <a:lnTo>
                      <a:pt x="339" y="128"/>
                    </a:lnTo>
                    <a:lnTo>
                      <a:pt x="296" y="117"/>
                    </a:lnTo>
                    <a:lnTo>
                      <a:pt x="279" y="60"/>
                    </a:lnTo>
                    <a:lnTo>
                      <a:pt x="279" y="14"/>
                    </a:lnTo>
                    <a:lnTo>
                      <a:pt x="242" y="19"/>
                    </a:lnTo>
                    <a:lnTo>
                      <a:pt x="195" y="0"/>
                    </a:lnTo>
                    <a:lnTo>
                      <a:pt x="116" y="45"/>
                    </a:lnTo>
                    <a:lnTo>
                      <a:pt x="84" y="168"/>
                    </a:lnTo>
                    <a:close/>
                  </a:path>
                </a:pathLst>
              </a:custGeom>
              <a:solidFill>
                <a:srgbClr val="99999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12">
                <a:extLst>
                  <a:ext uri="{FF2B5EF4-FFF2-40B4-BE49-F238E27FC236}">
                    <a16:creationId xmlns:a16="http://schemas.microsoft.com/office/drawing/2014/main" id="{577E052E-3AE0-486E-A7B5-19C134BBA7DC}"/>
                  </a:ext>
                </a:extLst>
              </p:cNvPr>
              <p:cNvSpPr>
                <a:spLocks/>
              </p:cNvSpPr>
              <p:nvPr/>
            </p:nvSpPr>
            <p:spPr bwMode="auto">
              <a:xfrm>
                <a:off x="3520" y="3016"/>
                <a:ext cx="224" cy="275"/>
              </a:xfrm>
              <a:custGeom>
                <a:avLst/>
                <a:gdLst>
                  <a:gd name="T0" fmla="*/ 52 w 224"/>
                  <a:gd name="T1" fmla="*/ 8 h 275"/>
                  <a:gd name="T2" fmla="*/ 41 w 224"/>
                  <a:gd name="T3" fmla="*/ 67 h 275"/>
                  <a:gd name="T4" fmla="*/ 0 w 224"/>
                  <a:gd name="T5" fmla="*/ 100 h 275"/>
                  <a:gd name="T6" fmla="*/ 43 w 224"/>
                  <a:gd name="T7" fmla="*/ 202 h 275"/>
                  <a:gd name="T8" fmla="*/ 29 w 224"/>
                  <a:gd name="T9" fmla="*/ 237 h 275"/>
                  <a:gd name="T10" fmla="*/ 54 w 224"/>
                  <a:gd name="T11" fmla="*/ 275 h 275"/>
                  <a:gd name="T12" fmla="*/ 133 w 224"/>
                  <a:gd name="T13" fmla="*/ 206 h 275"/>
                  <a:gd name="T14" fmla="*/ 224 w 224"/>
                  <a:gd name="T15" fmla="*/ 187 h 275"/>
                  <a:gd name="T16" fmla="*/ 205 w 224"/>
                  <a:gd name="T17" fmla="*/ 145 h 275"/>
                  <a:gd name="T18" fmla="*/ 196 w 224"/>
                  <a:gd name="T19" fmla="*/ 78 h 275"/>
                  <a:gd name="T20" fmla="*/ 186 w 224"/>
                  <a:gd name="T21" fmla="*/ 0 h 275"/>
                  <a:gd name="T22" fmla="*/ 119 w 224"/>
                  <a:gd name="T23" fmla="*/ 24 h 275"/>
                  <a:gd name="T24" fmla="*/ 52 w 224"/>
                  <a:gd name="T25" fmla="*/ 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75">
                    <a:moveTo>
                      <a:pt x="52" y="8"/>
                    </a:moveTo>
                    <a:lnTo>
                      <a:pt x="41" y="67"/>
                    </a:lnTo>
                    <a:lnTo>
                      <a:pt x="0" y="100"/>
                    </a:lnTo>
                    <a:lnTo>
                      <a:pt x="43" y="202"/>
                    </a:lnTo>
                    <a:lnTo>
                      <a:pt x="29" y="237"/>
                    </a:lnTo>
                    <a:lnTo>
                      <a:pt x="54" y="275"/>
                    </a:lnTo>
                    <a:lnTo>
                      <a:pt x="133" y="206"/>
                    </a:lnTo>
                    <a:lnTo>
                      <a:pt x="224" y="187"/>
                    </a:lnTo>
                    <a:lnTo>
                      <a:pt x="205" y="145"/>
                    </a:lnTo>
                    <a:lnTo>
                      <a:pt x="196" y="78"/>
                    </a:lnTo>
                    <a:lnTo>
                      <a:pt x="186" y="0"/>
                    </a:lnTo>
                    <a:lnTo>
                      <a:pt x="119" y="24"/>
                    </a:lnTo>
                    <a:lnTo>
                      <a:pt x="52" y="8"/>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13">
                <a:extLst>
                  <a:ext uri="{FF2B5EF4-FFF2-40B4-BE49-F238E27FC236}">
                    <a16:creationId xmlns:a16="http://schemas.microsoft.com/office/drawing/2014/main" id="{0D00944D-320F-4398-91A2-079DF6F6F7A0}"/>
                  </a:ext>
                </a:extLst>
              </p:cNvPr>
              <p:cNvSpPr>
                <a:spLocks/>
              </p:cNvSpPr>
              <p:nvPr/>
            </p:nvSpPr>
            <p:spPr bwMode="auto">
              <a:xfrm>
                <a:off x="3215" y="3835"/>
                <a:ext cx="366" cy="223"/>
              </a:xfrm>
              <a:custGeom>
                <a:avLst/>
                <a:gdLst>
                  <a:gd name="T0" fmla="*/ 219 w 366"/>
                  <a:gd name="T1" fmla="*/ 0 h 223"/>
                  <a:gd name="T2" fmla="*/ 158 w 366"/>
                  <a:gd name="T3" fmla="*/ 34 h 223"/>
                  <a:gd name="T4" fmla="*/ 144 w 366"/>
                  <a:gd name="T5" fmla="*/ 88 h 223"/>
                  <a:gd name="T6" fmla="*/ 112 w 366"/>
                  <a:gd name="T7" fmla="*/ 45 h 223"/>
                  <a:gd name="T8" fmla="*/ 54 w 366"/>
                  <a:gd name="T9" fmla="*/ 51 h 223"/>
                  <a:gd name="T10" fmla="*/ 49 w 366"/>
                  <a:gd name="T11" fmla="*/ 82 h 223"/>
                  <a:gd name="T12" fmla="*/ 0 w 366"/>
                  <a:gd name="T13" fmla="*/ 105 h 223"/>
                  <a:gd name="T14" fmla="*/ 21 w 366"/>
                  <a:gd name="T15" fmla="*/ 208 h 223"/>
                  <a:gd name="T16" fmla="*/ 64 w 366"/>
                  <a:gd name="T17" fmla="*/ 212 h 223"/>
                  <a:gd name="T18" fmla="*/ 121 w 366"/>
                  <a:gd name="T19" fmla="*/ 191 h 223"/>
                  <a:gd name="T20" fmla="*/ 172 w 366"/>
                  <a:gd name="T21" fmla="*/ 192 h 223"/>
                  <a:gd name="T22" fmla="*/ 222 w 366"/>
                  <a:gd name="T23" fmla="*/ 223 h 223"/>
                  <a:gd name="T24" fmla="*/ 259 w 366"/>
                  <a:gd name="T25" fmla="*/ 196 h 223"/>
                  <a:gd name="T26" fmla="*/ 305 w 366"/>
                  <a:gd name="T27" fmla="*/ 196 h 223"/>
                  <a:gd name="T28" fmla="*/ 299 w 366"/>
                  <a:gd name="T29" fmla="*/ 148 h 223"/>
                  <a:gd name="T30" fmla="*/ 331 w 366"/>
                  <a:gd name="T31" fmla="*/ 94 h 223"/>
                  <a:gd name="T32" fmla="*/ 366 w 366"/>
                  <a:gd name="T33" fmla="*/ 65 h 223"/>
                  <a:gd name="T34" fmla="*/ 313 w 366"/>
                  <a:gd name="T35" fmla="*/ 5 h 223"/>
                  <a:gd name="T36" fmla="*/ 244 w 366"/>
                  <a:gd name="T37" fmla="*/ 14 h 223"/>
                  <a:gd name="T38" fmla="*/ 219 w 366"/>
                  <a:gd name="T3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223">
                    <a:moveTo>
                      <a:pt x="219" y="0"/>
                    </a:moveTo>
                    <a:lnTo>
                      <a:pt x="158" y="34"/>
                    </a:lnTo>
                    <a:lnTo>
                      <a:pt x="144" y="88"/>
                    </a:lnTo>
                    <a:lnTo>
                      <a:pt x="112" y="45"/>
                    </a:lnTo>
                    <a:lnTo>
                      <a:pt x="54" y="51"/>
                    </a:lnTo>
                    <a:lnTo>
                      <a:pt x="49" y="82"/>
                    </a:lnTo>
                    <a:lnTo>
                      <a:pt x="0" y="105"/>
                    </a:lnTo>
                    <a:lnTo>
                      <a:pt x="21" y="208"/>
                    </a:lnTo>
                    <a:lnTo>
                      <a:pt x="64" y="212"/>
                    </a:lnTo>
                    <a:lnTo>
                      <a:pt x="121" y="191"/>
                    </a:lnTo>
                    <a:lnTo>
                      <a:pt x="172" y="192"/>
                    </a:lnTo>
                    <a:lnTo>
                      <a:pt x="222" y="223"/>
                    </a:lnTo>
                    <a:lnTo>
                      <a:pt x="259" y="196"/>
                    </a:lnTo>
                    <a:lnTo>
                      <a:pt x="305" y="196"/>
                    </a:lnTo>
                    <a:lnTo>
                      <a:pt x="299" y="148"/>
                    </a:lnTo>
                    <a:lnTo>
                      <a:pt x="331" y="94"/>
                    </a:lnTo>
                    <a:lnTo>
                      <a:pt x="366" y="65"/>
                    </a:lnTo>
                    <a:lnTo>
                      <a:pt x="313" y="5"/>
                    </a:lnTo>
                    <a:lnTo>
                      <a:pt x="244" y="14"/>
                    </a:lnTo>
                    <a:lnTo>
                      <a:pt x="219" y="0"/>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4" name="Freeform 14">
                <a:extLst>
                  <a:ext uri="{FF2B5EF4-FFF2-40B4-BE49-F238E27FC236}">
                    <a16:creationId xmlns:a16="http://schemas.microsoft.com/office/drawing/2014/main" id="{E4BDAA6D-CF52-4635-8C4F-9BBB0C29F547}"/>
                  </a:ext>
                </a:extLst>
              </p:cNvPr>
              <p:cNvSpPr>
                <a:spLocks/>
              </p:cNvSpPr>
              <p:nvPr/>
            </p:nvSpPr>
            <p:spPr bwMode="auto">
              <a:xfrm>
                <a:off x="3358" y="3047"/>
                <a:ext cx="222" cy="405"/>
              </a:xfrm>
              <a:custGeom>
                <a:avLst/>
                <a:gdLst>
                  <a:gd name="T0" fmla="*/ 205 w 222"/>
                  <a:gd name="T1" fmla="*/ 171 h 405"/>
                  <a:gd name="T2" fmla="*/ 162 w 222"/>
                  <a:gd name="T3" fmla="*/ 69 h 405"/>
                  <a:gd name="T4" fmla="*/ 137 w 222"/>
                  <a:gd name="T5" fmla="*/ 23 h 405"/>
                  <a:gd name="T6" fmla="*/ 82 w 222"/>
                  <a:gd name="T7" fmla="*/ 0 h 405"/>
                  <a:gd name="T8" fmla="*/ 64 w 222"/>
                  <a:gd name="T9" fmla="*/ 19 h 405"/>
                  <a:gd name="T10" fmla="*/ 20 w 222"/>
                  <a:gd name="T11" fmla="*/ 19 h 405"/>
                  <a:gd name="T12" fmla="*/ 20 w 222"/>
                  <a:gd name="T13" fmla="*/ 163 h 405"/>
                  <a:gd name="T14" fmla="*/ 0 w 222"/>
                  <a:gd name="T15" fmla="*/ 299 h 405"/>
                  <a:gd name="T16" fmla="*/ 32 w 222"/>
                  <a:gd name="T17" fmla="*/ 384 h 405"/>
                  <a:gd name="T18" fmla="*/ 49 w 222"/>
                  <a:gd name="T19" fmla="*/ 371 h 405"/>
                  <a:gd name="T20" fmla="*/ 72 w 222"/>
                  <a:gd name="T21" fmla="*/ 405 h 405"/>
                  <a:gd name="T22" fmla="*/ 148 w 222"/>
                  <a:gd name="T23" fmla="*/ 350 h 405"/>
                  <a:gd name="T24" fmla="*/ 222 w 222"/>
                  <a:gd name="T25" fmla="*/ 310 h 405"/>
                  <a:gd name="T26" fmla="*/ 216 w 222"/>
                  <a:gd name="T27" fmla="*/ 244 h 405"/>
                  <a:gd name="T28" fmla="*/ 191 w 222"/>
                  <a:gd name="T29" fmla="*/ 206 h 405"/>
                  <a:gd name="T30" fmla="*/ 205 w 222"/>
                  <a:gd name="T31" fmla="*/ 1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405">
                    <a:moveTo>
                      <a:pt x="205" y="171"/>
                    </a:moveTo>
                    <a:lnTo>
                      <a:pt x="162" y="69"/>
                    </a:lnTo>
                    <a:lnTo>
                      <a:pt x="137" y="23"/>
                    </a:lnTo>
                    <a:lnTo>
                      <a:pt x="82" y="0"/>
                    </a:lnTo>
                    <a:lnTo>
                      <a:pt x="64" y="19"/>
                    </a:lnTo>
                    <a:lnTo>
                      <a:pt x="20" y="19"/>
                    </a:lnTo>
                    <a:lnTo>
                      <a:pt x="20" y="163"/>
                    </a:lnTo>
                    <a:lnTo>
                      <a:pt x="0" y="299"/>
                    </a:lnTo>
                    <a:lnTo>
                      <a:pt x="32" y="384"/>
                    </a:lnTo>
                    <a:lnTo>
                      <a:pt x="49" y="371"/>
                    </a:lnTo>
                    <a:lnTo>
                      <a:pt x="72" y="405"/>
                    </a:lnTo>
                    <a:lnTo>
                      <a:pt x="148" y="350"/>
                    </a:lnTo>
                    <a:lnTo>
                      <a:pt x="222" y="310"/>
                    </a:lnTo>
                    <a:lnTo>
                      <a:pt x="216" y="244"/>
                    </a:lnTo>
                    <a:lnTo>
                      <a:pt x="191" y="206"/>
                    </a:lnTo>
                    <a:lnTo>
                      <a:pt x="205" y="17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15">
                <a:extLst>
                  <a:ext uri="{FF2B5EF4-FFF2-40B4-BE49-F238E27FC236}">
                    <a16:creationId xmlns:a16="http://schemas.microsoft.com/office/drawing/2014/main" id="{FCD6A2A4-C82B-451F-95C6-310FB22391C8}"/>
                  </a:ext>
                </a:extLst>
              </p:cNvPr>
              <p:cNvSpPr>
                <a:spLocks/>
              </p:cNvSpPr>
              <p:nvPr/>
            </p:nvSpPr>
            <p:spPr bwMode="auto">
              <a:xfrm>
                <a:off x="3368" y="1038"/>
                <a:ext cx="1034" cy="987"/>
              </a:xfrm>
              <a:custGeom>
                <a:avLst/>
                <a:gdLst>
                  <a:gd name="T0" fmla="*/ 799 w 1034"/>
                  <a:gd name="T1" fmla="*/ 333 h 987"/>
                  <a:gd name="T2" fmla="*/ 737 w 1034"/>
                  <a:gd name="T3" fmla="*/ 408 h 987"/>
                  <a:gd name="T4" fmla="*/ 471 w 1034"/>
                  <a:gd name="T5" fmla="*/ 231 h 987"/>
                  <a:gd name="T6" fmla="*/ 344 w 1034"/>
                  <a:gd name="T7" fmla="*/ 102 h 987"/>
                  <a:gd name="T8" fmla="*/ 310 w 1034"/>
                  <a:gd name="T9" fmla="*/ 95 h 987"/>
                  <a:gd name="T10" fmla="*/ 201 w 1034"/>
                  <a:gd name="T11" fmla="*/ 9 h 987"/>
                  <a:gd name="T12" fmla="*/ 163 w 1034"/>
                  <a:gd name="T13" fmla="*/ 0 h 987"/>
                  <a:gd name="T14" fmla="*/ 163 w 1034"/>
                  <a:gd name="T15" fmla="*/ 24 h 987"/>
                  <a:gd name="T16" fmla="*/ 92 w 1034"/>
                  <a:gd name="T17" fmla="*/ 64 h 987"/>
                  <a:gd name="T18" fmla="*/ 20 w 1034"/>
                  <a:gd name="T19" fmla="*/ 70 h 987"/>
                  <a:gd name="T20" fmla="*/ 37 w 1034"/>
                  <a:gd name="T21" fmla="*/ 197 h 987"/>
                  <a:gd name="T22" fmla="*/ 19 w 1034"/>
                  <a:gd name="T23" fmla="*/ 242 h 987"/>
                  <a:gd name="T24" fmla="*/ 0 w 1034"/>
                  <a:gd name="T25" fmla="*/ 425 h 987"/>
                  <a:gd name="T26" fmla="*/ 91 w 1034"/>
                  <a:gd name="T27" fmla="*/ 520 h 987"/>
                  <a:gd name="T28" fmla="*/ 189 w 1034"/>
                  <a:gd name="T29" fmla="*/ 658 h 987"/>
                  <a:gd name="T30" fmla="*/ 345 w 1034"/>
                  <a:gd name="T31" fmla="*/ 793 h 987"/>
                  <a:gd name="T32" fmla="*/ 377 w 1034"/>
                  <a:gd name="T33" fmla="*/ 830 h 987"/>
                  <a:gd name="T34" fmla="*/ 496 w 1034"/>
                  <a:gd name="T35" fmla="*/ 840 h 987"/>
                  <a:gd name="T36" fmla="*/ 580 w 1034"/>
                  <a:gd name="T37" fmla="*/ 811 h 987"/>
                  <a:gd name="T38" fmla="*/ 590 w 1034"/>
                  <a:gd name="T39" fmla="*/ 842 h 987"/>
                  <a:gd name="T40" fmla="*/ 660 w 1034"/>
                  <a:gd name="T41" fmla="*/ 874 h 987"/>
                  <a:gd name="T42" fmla="*/ 710 w 1034"/>
                  <a:gd name="T43" fmla="*/ 986 h 987"/>
                  <a:gd name="T44" fmla="*/ 742 w 1034"/>
                  <a:gd name="T45" fmla="*/ 987 h 987"/>
                  <a:gd name="T46" fmla="*/ 756 w 1034"/>
                  <a:gd name="T47" fmla="*/ 966 h 987"/>
                  <a:gd name="T48" fmla="*/ 779 w 1034"/>
                  <a:gd name="T49" fmla="*/ 982 h 987"/>
                  <a:gd name="T50" fmla="*/ 822 w 1034"/>
                  <a:gd name="T51" fmla="*/ 918 h 987"/>
                  <a:gd name="T52" fmla="*/ 894 w 1034"/>
                  <a:gd name="T53" fmla="*/ 880 h 987"/>
                  <a:gd name="T54" fmla="*/ 1034 w 1034"/>
                  <a:gd name="T55" fmla="*/ 662 h 987"/>
                  <a:gd name="T56" fmla="*/ 982 w 1034"/>
                  <a:gd name="T57" fmla="*/ 544 h 987"/>
                  <a:gd name="T58" fmla="*/ 1032 w 1034"/>
                  <a:gd name="T59" fmla="*/ 440 h 987"/>
                  <a:gd name="T60" fmla="*/ 997 w 1034"/>
                  <a:gd name="T61" fmla="*/ 406 h 987"/>
                  <a:gd name="T62" fmla="*/ 799 w 1034"/>
                  <a:gd name="T63" fmla="*/ 33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987">
                    <a:moveTo>
                      <a:pt x="799" y="333"/>
                    </a:moveTo>
                    <a:lnTo>
                      <a:pt x="737" y="408"/>
                    </a:lnTo>
                    <a:lnTo>
                      <a:pt x="471" y="231"/>
                    </a:lnTo>
                    <a:lnTo>
                      <a:pt x="344" y="102"/>
                    </a:lnTo>
                    <a:lnTo>
                      <a:pt x="310" y="95"/>
                    </a:lnTo>
                    <a:lnTo>
                      <a:pt x="201" y="9"/>
                    </a:lnTo>
                    <a:lnTo>
                      <a:pt x="163" y="0"/>
                    </a:lnTo>
                    <a:lnTo>
                      <a:pt x="163" y="24"/>
                    </a:lnTo>
                    <a:lnTo>
                      <a:pt x="92" y="64"/>
                    </a:lnTo>
                    <a:lnTo>
                      <a:pt x="20" y="70"/>
                    </a:lnTo>
                    <a:lnTo>
                      <a:pt x="37" y="197"/>
                    </a:lnTo>
                    <a:lnTo>
                      <a:pt x="19" y="242"/>
                    </a:lnTo>
                    <a:lnTo>
                      <a:pt x="0" y="425"/>
                    </a:lnTo>
                    <a:lnTo>
                      <a:pt x="91" y="520"/>
                    </a:lnTo>
                    <a:lnTo>
                      <a:pt x="189" y="658"/>
                    </a:lnTo>
                    <a:lnTo>
                      <a:pt x="345" y="793"/>
                    </a:lnTo>
                    <a:lnTo>
                      <a:pt x="377" y="830"/>
                    </a:lnTo>
                    <a:lnTo>
                      <a:pt x="496" y="840"/>
                    </a:lnTo>
                    <a:lnTo>
                      <a:pt x="580" y="811"/>
                    </a:lnTo>
                    <a:lnTo>
                      <a:pt x="590" y="842"/>
                    </a:lnTo>
                    <a:lnTo>
                      <a:pt x="660" y="874"/>
                    </a:lnTo>
                    <a:lnTo>
                      <a:pt x="710" y="986"/>
                    </a:lnTo>
                    <a:lnTo>
                      <a:pt x="742" y="987"/>
                    </a:lnTo>
                    <a:lnTo>
                      <a:pt x="756" y="966"/>
                    </a:lnTo>
                    <a:lnTo>
                      <a:pt x="779" y="982"/>
                    </a:lnTo>
                    <a:lnTo>
                      <a:pt x="822" y="918"/>
                    </a:lnTo>
                    <a:lnTo>
                      <a:pt x="894" y="880"/>
                    </a:lnTo>
                    <a:lnTo>
                      <a:pt x="1034" y="662"/>
                    </a:lnTo>
                    <a:lnTo>
                      <a:pt x="982" y="544"/>
                    </a:lnTo>
                    <a:lnTo>
                      <a:pt x="1032" y="440"/>
                    </a:lnTo>
                    <a:lnTo>
                      <a:pt x="997" y="406"/>
                    </a:lnTo>
                    <a:lnTo>
                      <a:pt x="799" y="33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16">
                <a:extLst>
                  <a:ext uri="{FF2B5EF4-FFF2-40B4-BE49-F238E27FC236}">
                    <a16:creationId xmlns:a16="http://schemas.microsoft.com/office/drawing/2014/main" id="{BF7ACC99-61EB-462C-A93B-3CFC3230B59E}"/>
                  </a:ext>
                </a:extLst>
              </p:cNvPr>
              <p:cNvSpPr>
                <a:spLocks/>
              </p:cNvSpPr>
              <p:nvPr/>
            </p:nvSpPr>
            <p:spPr bwMode="auto">
              <a:xfrm>
                <a:off x="3706" y="2886"/>
                <a:ext cx="277" cy="348"/>
              </a:xfrm>
              <a:custGeom>
                <a:avLst/>
                <a:gdLst>
                  <a:gd name="T0" fmla="*/ 6 w 277"/>
                  <a:gd name="T1" fmla="*/ 120 h 348"/>
                  <a:gd name="T2" fmla="*/ 0 w 277"/>
                  <a:gd name="T3" fmla="*/ 130 h 348"/>
                  <a:gd name="T4" fmla="*/ 10 w 277"/>
                  <a:gd name="T5" fmla="*/ 208 h 348"/>
                  <a:gd name="T6" fmla="*/ 19 w 277"/>
                  <a:gd name="T7" fmla="*/ 275 h 348"/>
                  <a:gd name="T8" fmla="*/ 38 w 277"/>
                  <a:gd name="T9" fmla="*/ 317 h 348"/>
                  <a:gd name="T10" fmla="*/ 91 w 277"/>
                  <a:gd name="T11" fmla="*/ 348 h 348"/>
                  <a:gd name="T12" fmla="*/ 122 w 277"/>
                  <a:gd name="T13" fmla="*/ 308 h 348"/>
                  <a:gd name="T14" fmla="*/ 134 w 277"/>
                  <a:gd name="T15" fmla="*/ 270 h 348"/>
                  <a:gd name="T16" fmla="*/ 206 w 277"/>
                  <a:gd name="T17" fmla="*/ 252 h 348"/>
                  <a:gd name="T18" fmla="*/ 266 w 277"/>
                  <a:gd name="T19" fmla="*/ 144 h 348"/>
                  <a:gd name="T20" fmla="*/ 277 w 277"/>
                  <a:gd name="T21" fmla="*/ 111 h 348"/>
                  <a:gd name="T22" fmla="*/ 257 w 277"/>
                  <a:gd name="T23" fmla="*/ 39 h 348"/>
                  <a:gd name="T24" fmla="*/ 242 w 277"/>
                  <a:gd name="T25" fmla="*/ 81 h 348"/>
                  <a:gd name="T26" fmla="*/ 183 w 277"/>
                  <a:gd name="T27" fmla="*/ 11 h 348"/>
                  <a:gd name="T28" fmla="*/ 145 w 277"/>
                  <a:gd name="T29" fmla="*/ 32 h 348"/>
                  <a:gd name="T30" fmla="*/ 128 w 277"/>
                  <a:gd name="T31" fmla="*/ 2 h 348"/>
                  <a:gd name="T32" fmla="*/ 99 w 277"/>
                  <a:gd name="T33" fmla="*/ 0 h 348"/>
                  <a:gd name="T34" fmla="*/ 67 w 277"/>
                  <a:gd name="T35" fmla="*/ 93 h 348"/>
                  <a:gd name="T36" fmla="*/ 6 w 277"/>
                  <a:gd name="T37" fmla="*/ 1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348">
                    <a:moveTo>
                      <a:pt x="6" y="120"/>
                    </a:moveTo>
                    <a:lnTo>
                      <a:pt x="0" y="130"/>
                    </a:lnTo>
                    <a:lnTo>
                      <a:pt x="10" y="208"/>
                    </a:lnTo>
                    <a:lnTo>
                      <a:pt x="19" y="275"/>
                    </a:lnTo>
                    <a:lnTo>
                      <a:pt x="38" y="317"/>
                    </a:lnTo>
                    <a:lnTo>
                      <a:pt x="91" y="348"/>
                    </a:lnTo>
                    <a:lnTo>
                      <a:pt x="122" y="308"/>
                    </a:lnTo>
                    <a:lnTo>
                      <a:pt x="134" y="270"/>
                    </a:lnTo>
                    <a:lnTo>
                      <a:pt x="206" y="252"/>
                    </a:lnTo>
                    <a:lnTo>
                      <a:pt x="266" y="144"/>
                    </a:lnTo>
                    <a:lnTo>
                      <a:pt x="277" y="111"/>
                    </a:lnTo>
                    <a:lnTo>
                      <a:pt x="257" y="39"/>
                    </a:lnTo>
                    <a:lnTo>
                      <a:pt x="242" y="81"/>
                    </a:lnTo>
                    <a:lnTo>
                      <a:pt x="183" y="11"/>
                    </a:lnTo>
                    <a:lnTo>
                      <a:pt x="145" y="32"/>
                    </a:lnTo>
                    <a:lnTo>
                      <a:pt x="128" y="2"/>
                    </a:lnTo>
                    <a:lnTo>
                      <a:pt x="99" y="0"/>
                    </a:lnTo>
                    <a:lnTo>
                      <a:pt x="67" y="93"/>
                    </a:lnTo>
                    <a:lnTo>
                      <a:pt x="6" y="120"/>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7" name="Freeform 17">
                <a:extLst>
                  <a:ext uri="{FF2B5EF4-FFF2-40B4-BE49-F238E27FC236}">
                    <a16:creationId xmlns:a16="http://schemas.microsoft.com/office/drawing/2014/main" id="{ABC49F37-75C9-49E1-A810-24A421AE0ECF}"/>
                  </a:ext>
                </a:extLst>
              </p:cNvPr>
              <p:cNvSpPr>
                <a:spLocks/>
              </p:cNvSpPr>
              <p:nvPr/>
            </p:nvSpPr>
            <p:spPr bwMode="auto">
              <a:xfrm>
                <a:off x="3431" y="1831"/>
                <a:ext cx="647" cy="606"/>
              </a:xfrm>
              <a:custGeom>
                <a:avLst/>
                <a:gdLst>
                  <a:gd name="T0" fmla="*/ 527 w 647"/>
                  <a:gd name="T1" fmla="*/ 49 h 606"/>
                  <a:gd name="T2" fmla="*/ 517 w 647"/>
                  <a:gd name="T3" fmla="*/ 18 h 606"/>
                  <a:gd name="T4" fmla="*/ 433 w 647"/>
                  <a:gd name="T5" fmla="*/ 47 h 606"/>
                  <a:gd name="T6" fmla="*/ 314 w 647"/>
                  <a:gd name="T7" fmla="*/ 37 h 606"/>
                  <a:gd name="T8" fmla="*/ 282 w 647"/>
                  <a:gd name="T9" fmla="*/ 0 h 606"/>
                  <a:gd name="T10" fmla="*/ 265 w 647"/>
                  <a:gd name="T11" fmla="*/ 102 h 606"/>
                  <a:gd name="T12" fmla="*/ 158 w 647"/>
                  <a:gd name="T13" fmla="*/ 122 h 606"/>
                  <a:gd name="T14" fmla="*/ 204 w 647"/>
                  <a:gd name="T15" fmla="*/ 219 h 606"/>
                  <a:gd name="T16" fmla="*/ 319 w 647"/>
                  <a:gd name="T17" fmla="*/ 348 h 606"/>
                  <a:gd name="T18" fmla="*/ 256 w 647"/>
                  <a:gd name="T19" fmla="*/ 374 h 606"/>
                  <a:gd name="T20" fmla="*/ 230 w 647"/>
                  <a:gd name="T21" fmla="*/ 425 h 606"/>
                  <a:gd name="T22" fmla="*/ 146 w 647"/>
                  <a:gd name="T23" fmla="*/ 434 h 606"/>
                  <a:gd name="T24" fmla="*/ 78 w 647"/>
                  <a:gd name="T25" fmla="*/ 455 h 606"/>
                  <a:gd name="T26" fmla="*/ 0 w 647"/>
                  <a:gd name="T27" fmla="*/ 465 h 606"/>
                  <a:gd name="T28" fmla="*/ 9 w 647"/>
                  <a:gd name="T29" fmla="*/ 535 h 606"/>
                  <a:gd name="T30" fmla="*/ 46 w 647"/>
                  <a:gd name="T31" fmla="*/ 561 h 606"/>
                  <a:gd name="T32" fmla="*/ 79 w 647"/>
                  <a:gd name="T33" fmla="*/ 570 h 606"/>
                  <a:gd name="T34" fmla="*/ 109 w 647"/>
                  <a:gd name="T35" fmla="*/ 538 h 606"/>
                  <a:gd name="T36" fmla="*/ 204 w 647"/>
                  <a:gd name="T37" fmla="*/ 574 h 606"/>
                  <a:gd name="T38" fmla="*/ 280 w 647"/>
                  <a:gd name="T39" fmla="*/ 572 h 606"/>
                  <a:gd name="T40" fmla="*/ 383 w 647"/>
                  <a:gd name="T41" fmla="*/ 606 h 606"/>
                  <a:gd name="T42" fmla="*/ 402 w 647"/>
                  <a:gd name="T43" fmla="*/ 573 h 606"/>
                  <a:gd name="T44" fmla="*/ 379 w 647"/>
                  <a:gd name="T45" fmla="*/ 532 h 606"/>
                  <a:gd name="T46" fmla="*/ 462 w 647"/>
                  <a:gd name="T47" fmla="*/ 458 h 606"/>
                  <a:gd name="T48" fmla="*/ 514 w 647"/>
                  <a:gd name="T49" fmla="*/ 368 h 606"/>
                  <a:gd name="T50" fmla="*/ 540 w 647"/>
                  <a:gd name="T51" fmla="*/ 288 h 606"/>
                  <a:gd name="T52" fmla="*/ 612 w 647"/>
                  <a:gd name="T53" fmla="*/ 266 h 606"/>
                  <a:gd name="T54" fmla="*/ 647 w 647"/>
                  <a:gd name="T55" fmla="*/ 193 h 606"/>
                  <a:gd name="T56" fmla="*/ 597 w 647"/>
                  <a:gd name="T57" fmla="*/ 81 h 606"/>
                  <a:gd name="T58" fmla="*/ 527 w 647"/>
                  <a:gd name="T59" fmla="*/ 4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7" h="606">
                    <a:moveTo>
                      <a:pt x="527" y="49"/>
                    </a:moveTo>
                    <a:lnTo>
                      <a:pt x="517" y="18"/>
                    </a:lnTo>
                    <a:lnTo>
                      <a:pt x="433" y="47"/>
                    </a:lnTo>
                    <a:lnTo>
                      <a:pt x="314" y="37"/>
                    </a:lnTo>
                    <a:lnTo>
                      <a:pt x="282" y="0"/>
                    </a:lnTo>
                    <a:lnTo>
                      <a:pt x="265" y="102"/>
                    </a:lnTo>
                    <a:lnTo>
                      <a:pt x="158" y="122"/>
                    </a:lnTo>
                    <a:lnTo>
                      <a:pt x="204" y="219"/>
                    </a:lnTo>
                    <a:lnTo>
                      <a:pt x="319" y="348"/>
                    </a:lnTo>
                    <a:lnTo>
                      <a:pt x="256" y="374"/>
                    </a:lnTo>
                    <a:lnTo>
                      <a:pt x="230" y="425"/>
                    </a:lnTo>
                    <a:lnTo>
                      <a:pt x="146" y="434"/>
                    </a:lnTo>
                    <a:lnTo>
                      <a:pt x="78" y="455"/>
                    </a:lnTo>
                    <a:lnTo>
                      <a:pt x="0" y="465"/>
                    </a:lnTo>
                    <a:lnTo>
                      <a:pt x="9" y="535"/>
                    </a:lnTo>
                    <a:lnTo>
                      <a:pt x="46" y="561"/>
                    </a:lnTo>
                    <a:lnTo>
                      <a:pt x="79" y="570"/>
                    </a:lnTo>
                    <a:lnTo>
                      <a:pt x="109" y="538"/>
                    </a:lnTo>
                    <a:lnTo>
                      <a:pt x="204" y="574"/>
                    </a:lnTo>
                    <a:lnTo>
                      <a:pt x="280" y="572"/>
                    </a:lnTo>
                    <a:lnTo>
                      <a:pt x="383" y="606"/>
                    </a:lnTo>
                    <a:lnTo>
                      <a:pt x="402" y="573"/>
                    </a:lnTo>
                    <a:lnTo>
                      <a:pt x="379" y="532"/>
                    </a:lnTo>
                    <a:lnTo>
                      <a:pt x="462" y="458"/>
                    </a:lnTo>
                    <a:lnTo>
                      <a:pt x="514" y="368"/>
                    </a:lnTo>
                    <a:lnTo>
                      <a:pt x="540" y="288"/>
                    </a:lnTo>
                    <a:lnTo>
                      <a:pt x="612" y="266"/>
                    </a:lnTo>
                    <a:lnTo>
                      <a:pt x="647" y="193"/>
                    </a:lnTo>
                    <a:lnTo>
                      <a:pt x="597" y="81"/>
                    </a:lnTo>
                    <a:lnTo>
                      <a:pt x="527" y="49"/>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18">
                <a:extLst>
                  <a:ext uri="{FF2B5EF4-FFF2-40B4-BE49-F238E27FC236}">
                    <a16:creationId xmlns:a16="http://schemas.microsoft.com/office/drawing/2014/main" id="{BCF9D386-6C78-49B9-A26B-52477B407D23}"/>
                  </a:ext>
                </a:extLst>
              </p:cNvPr>
              <p:cNvSpPr>
                <a:spLocks/>
              </p:cNvSpPr>
              <p:nvPr/>
            </p:nvSpPr>
            <p:spPr bwMode="auto">
              <a:xfrm>
                <a:off x="3382" y="2369"/>
                <a:ext cx="436" cy="637"/>
              </a:xfrm>
              <a:custGeom>
                <a:avLst/>
                <a:gdLst>
                  <a:gd name="T0" fmla="*/ 253 w 436"/>
                  <a:gd name="T1" fmla="*/ 36 h 637"/>
                  <a:gd name="T2" fmla="*/ 158 w 436"/>
                  <a:gd name="T3" fmla="*/ 0 h 637"/>
                  <a:gd name="T4" fmla="*/ 128 w 436"/>
                  <a:gd name="T5" fmla="*/ 32 h 637"/>
                  <a:gd name="T6" fmla="*/ 146 w 436"/>
                  <a:gd name="T7" fmla="*/ 72 h 637"/>
                  <a:gd name="T8" fmla="*/ 98 w 436"/>
                  <a:gd name="T9" fmla="*/ 110 h 637"/>
                  <a:gd name="T10" fmla="*/ 78 w 436"/>
                  <a:gd name="T11" fmla="*/ 145 h 637"/>
                  <a:gd name="T12" fmla="*/ 25 w 436"/>
                  <a:gd name="T13" fmla="*/ 153 h 637"/>
                  <a:gd name="T14" fmla="*/ 0 w 436"/>
                  <a:gd name="T15" fmla="*/ 223 h 637"/>
                  <a:gd name="T16" fmla="*/ 34 w 436"/>
                  <a:gd name="T17" fmla="*/ 233 h 637"/>
                  <a:gd name="T18" fmla="*/ 34 w 436"/>
                  <a:gd name="T19" fmla="*/ 257 h 637"/>
                  <a:gd name="T20" fmla="*/ 80 w 436"/>
                  <a:gd name="T21" fmla="*/ 259 h 637"/>
                  <a:gd name="T22" fmla="*/ 108 w 436"/>
                  <a:gd name="T23" fmla="*/ 237 h 637"/>
                  <a:gd name="T24" fmla="*/ 190 w 436"/>
                  <a:gd name="T25" fmla="*/ 382 h 637"/>
                  <a:gd name="T26" fmla="*/ 235 w 436"/>
                  <a:gd name="T27" fmla="*/ 404 h 637"/>
                  <a:gd name="T28" fmla="*/ 282 w 436"/>
                  <a:gd name="T29" fmla="*/ 486 h 637"/>
                  <a:gd name="T30" fmla="*/ 245 w 436"/>
                  <a:gd name="T31" fmla="*/ 530 h 637"/>
                  <a:gd name="T32" fmla="*/ 330 w 436"/>
                  <a:gd name="T33" fmla="*/ 637 h 637"/>
                  <a:gd name="T34" fmla="*/ 391 w 436"/>
                  <a:gd name="T35" fmla="*/ 610 h 637"/>
                  <a:gd name="T36" fmla="*/ 423 w 436"/>
                  <a:gd name="T37" fmla="*/ 517 h 637"/>
                  <a:gd name="T38" fmla="*/ 389 w 436"/>
                  <a:gd name="T39" fmla="*/ 378 h 637"/>
                  <a:gd name="T40" fmla="*/ 393 w 436"/>
                  <a:gd name="T41" fmla="*/ 195 h 637"/>
                  <a:gd name="T42" fmla="*/ 436 w 436"/>
                  <a:gd name="T43" fmla="*/ 217 h 637"/>
                  <a:gd name="T44" fmla="*/ 432 w 436"/>
                  <a:gd name="T45" fmla="*/ 68 h 637"/>
                  <a:gd name="T46" fmla="*/ 329 w 436"/>
                  <a:gd name="T47" fmla="*/ 34 h 637"/>
                  <a:gd name="T48" fmla="*/ 253 w 436"/>
                  <a:gd name="T49" fmla="*/ 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637">
                    <a:moveTo>
                      <a:pt x="253" y="36"/>
                    </a:moveTo>
                    <a:lnTo>
                      <a:pt x="158" y="0"/>
                    </a:lnTo>
                    <a:lnTo>
                      <a:pt x="128" y="32"/>
                    </a:lnTo>
                    <a:lnTo>
                      <a:pt x="146" y="72"/>
                    </a:lnTo>
                    <a:lnTo>
                      <a:pt x="98" y="110"/>
                    </a:lnTo>
                    <a:lnTo>
                      <a:pt x="78" y="145"/>
                    </a:lnTo>
                    <a:lnTo>
                      <a:pt x="25" y="153"/>
                    </a:lnTo>
                    <a:lnTo>
                      <a:pt x="0" y="223"/>
                    </a:lnTo>
                    <a:lnTo>
                      <a:pt x="34" y="233"/>
                    </a:lnTo>
                    <a:lnTo>
                      <a:pt x="34" y="257"/>
                    </a:lnTo>
                    <a:lnTo>
                      <a:pt x="80" y="259"/>
                    </a:lnTo>
                    <a:lnTo>
                      <a:pt x="108" y="237"/>
                    </a:lnTo>
                    <a:lnTo>
                      <a:pt x="190" y="382"/>
                    </a:lnTo>
                    <a:lnTo>
                      <a:pt x="235" y="404"/>
                    </a:lnTo>
                    <a:lnTo>
                      <a:pt x="282" y="486"/>
                    </a:lnTo>
                    <a:lnTo>
                      <a:pt x="245" y="530"/>
                    </a:lnTo>
                    <a:lnTo>
                      <a:pt x="330" y="637"/>
                    </a:lnTo>
                    <a:lnTo>
                      <a:pt x="391" y="610"/>
                    </a:lnTo>
                    <a:lnTo>
                      <a:pt x="423" y="517"/>
                    </a:lnTo>
                    <a:lnTo>
                      <a:pt x="389" y="378"/>
                    </a:lnTo>
                    <a:lnTo>
                      <a:pt x="393" y="195"/>
                    </a:lnTo>
                    <a:lnTo>
                      <a:pt x="436" y="217"/>
                    </a:lnTo>
                    <a:lnTo>
                      <a:pt x="432" y="68"/>
                    </a:lnTo>
                    <a:lnTo>
                      <a:pt x="329" y="34"/>
                    </a:lnTo>
                    <a:lnTo>
                      <a:pt x="253" y="36"/>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19">
                <a:extLst>
                  <a:ext uri="{FF2B5EF4-FFF2-40B4-BE49-F238E27FC236}">
                    <a16:creationId xmlns:a16="http://schemas.microsoft.com/office/drawing/2014/main" id="{62180C6B-5FE1-4D76-820D-535D0CC40537}"/>
                  </a:ext>
                </a:extLst>
              </p:cNvPr>
              <p:cNvSpPr>
                <a:spLocks/>
              </p:cNvSpPr>
              <p:nvPr/>
            </p:nvSpPr>
            <p:spPr bwMode="auto">
              <a:xfrm>
                <a:off x="3516" y="1"/>
                <a:ext cx="1261" cy="1477"/>
              </a:xfrm>
              <a:custGeom>
                <a:avLst/>
                <a:gdLst>
                  <a:gd name="T0" fmla="*/ 1231 w 1261"/>
                  <a:gd name="T1" fmla="*/ 873 h 1477"/>
                  <a:gd name="T2" fmla="*/ 1187 w 1261"/>
                  <a:gd name="T3" fmla="*/ 716 h 1477"/>
                  <a:gd name="T4" fmla="*/ 1207 w 1261"/>
                  <a:gd name="T5" fmla="*/ 656 h 1477"/>
                  <a:gd name="T6" fmla="*/ 1160 w 1261"/>
                  <a:gd name="T7" fmla="*/ 639 h 1477"/>
                  <a:gd name="T8" fmla="*/ 1157 w 1261"/>
                  <a:gd name="T9" fmla="*/ 509 h 1477"/>
                  <a:gd name="T10" fmla="*/ 1177 w 1261"/>
                  <a:gd name="T11" fmla="*/ 424 h 1477"/>
                  <a:gd name="T12" fmla="*/ 1117 w 1261"/>
                  <a:gd name="T13" fmla="*/ 311 h 1477"/>
                  <a:gd name="T14" fmla="*/ 1010 w 1261"/>
                  <a:gd name="T15" fmla="*/ 234 h 1477"/>
                  <a:gd name="T16" fmla="*/ 953 w 1261"/>
                  <a:gd name="T17" fmla="*/ 197 h 1477"/>
                  <a:gd name="T18" fmla="*/ 765 w 1261"/>
                  <a:gd name="T19" fmla="*/ 0 h 1477"/>
                  <a:gd name="T20" fmla="*/ 674 w 1261"/>
                  <a:gd name="T21" fmla="*/ 6 h 1477"/>
                  <a:gd name="T22" fmla="*/ 706 w 1261"/>
                  <a:gd name="T23" fmla="*/ 60 h 1477"/>
                  <a:gd name="T24" fmla="*/ 706 w 1261"/>
                  <a:gd name="T25" fmla="*/ 138 h 1477"/>
                  <a:gd name="T26" fmla="*/ 656 w 1261"/>
                  <a:gd name="T27" fmla="*/ 209 h 1477"/>
                  <a:gd name="T28" fmla="*/ 688 w 1261"/>
                  <a:gd name="T29" fmla="*/ 232 h 1477"/>
                  <a:gd name="T30" fmla="*/ 652 w 1261"/>
                  <a:gd name="T31" fmla="*/ 278 h 1477"/>
                  <a:gd name="T32" fmla="*/ 465 w 1261"/>
                  <a:gd name="T33" fmla="*/ 214 h 1477"/>
                  <a:gd name="T34" fmla="*/ 404 w 1261"/>
                  <a:gd name="T35" fmla="*/ 216 h 1477"/>
                  <a:gd name="T36" fmla="*/ 366 w 1261"/>
                  <a:gd name="T37" fmla="*/ 419 h 1477"/>
                  <a:gd name="T38" fmla="*/ 282 w 1261"/>
                  <a:gd name="T39" fmla="*/ 374 h 1477"/>
                  <a:gd name="T40" fmla="*/ 199 w 1261"/>
                  <a:gd name="T41" fmla="*/ 435 h 1477"/>
                  <a:gd name="T42" fmla="*/ 151 w 1261"/>
                  <a:gd name="T43" fmla="*/ 584 h 1477"/>
                  <a:gd name="T44" fmla="*/ 109 w 1261"/>
                  <a:gd name="T45" fmla="*/ 609 h 1477"/>
                  <a:gd name="T46" fmla="*/ 149 w 1261"/>
                  <a:gd name="T47" fmla="*/ 776 h 1477"/>
                  <a:gd name="T48" fmla="*/ 0 w 1261"/>
                  <a:gd name="T49" fmla="*/ 977 h 1477"/>
                  <a:gd name="T50" fmla="*/ 15 w 1261"/>
                  <a:gd name="T51" fmla="*/ 1037 h 1477"/>
                  <a:gd name="T52" fmla="*/ 53 w 1261"/>
                  <a:gd name="T53" fmla="*/ 1046 h 1477"/>
                  <a:gd name="T54" fmla="*/ 162 w 1261"/>
                  <a:gd name="T55" fmla="*/ 1132 h 1477"/>
                  <a:gd name="T56" fmla="*/ 196 w 1261"/>
                  <a:gd name="T57" fmla="*/ 1139 h 1477"/>
                  <a:gd name="T58" fmla="*/ 323 w 1261"/>
                  <a:gd name="T59" fmla="*/ 1268 h 1477"/>
                  <a:gd name="T60" fmla="*/ 589 w 1261"/>
                  <a:gd name="T61" fmla="*/ 1445 h 1477"/>
                  <a:gd name="T62" fmla="*/ 651 w 1261"/>
                  <a:gd name="T63" fmla="*/ 1370 h 1477"/>
                  <a:gd name="T64" fmla="*/ 849 w 1261"/>
                  <a:gd name="T65" fmla="*/ 1443 h 1477"/>
                  <a:gd name="T66" fmla="*/ 884 w 1261"/>
                  <a:gd name="T67" fmla="*/ 1477 h 1477"/>
                  <a:gd name="T68" fmla="*/ 879 w 1261"/>
                  <a:gd name="T69" fmla="*/ 1371 h 1477"/>
                  <a:gd name="T70" fmla="*/ 990 w 1261"/>
                  <a:gd name="T71" fmla="*/ 1314 h 1477"/>
                  <a:gd name="T72" fmla="*/ 1006 w 1261"/>
                  <a:gd name="T73" fmla="*/ 1218 h 1477"/>
                  <a:gd name="T74" fmla="*/ 1261 w 1261"/>
                  <a:gd name="T75" fmla="*/ 1218 h 1477"/>
                  <a:gd name="T76" fmla="*/ 1197 w 1261"/>
                  <a:gd name="T77" fmla="*/ 1010 h 1477"/>
                  <a:gd name="T78" fmla="*/ 1231 w 1261"/>
                  <a:gd name="T79" fmla="*/ 873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1" h="1477">
                    <a:moveTo>
                      <a:pt x="1231" y="873"/>
                    </a:moveTo>
                    <a:lnTo>
                      <a:pt x="1187" y="716"/>
                    </a:lnTo>
                    <a:lnTo>
                      <a:pt x="1207" y="656"/>
                    </a:lnTo>
                    <a:lnTo>
                      <a:pt x="1160" y="639"/>
                    </a:lnTo>
                    <a:lnTo>
                      <a:pt x="1157" y="509"/>
                    </a:lnTo>
                    <a:lnTo>
                      <a:pt x="1177" y="424"/>
                    </a:lnTo>
                    <a:lnTo>
                      <a:pt x="1117" y="311"/>
                    </a:lnTo>
                    <a:lnTo>
                      <a:pt x="1010" y="234"/>
                    </a:lnTo>
                    <a:lnTo>
                      <a:pt x="953" y="197"/>
                    </a:lnTo>
                    <a:lnTo>
                      <a:pt x="765" y="0"/>
                    </a:lnTo>
                    <a:lnTo>
                      <a:pt x="674" y="6"/>
                    </a:lnTo>
                    <a:lnTo>
                      <a:pt x="706" y="60"/>
                    </a:lnTo>
                    <a:lnTo>
                      <a:pt x="706" y="138"/>
                    </a:lnTo>
                    <a:lnTo>
                      <a:pt x="656" y="209"/>
                    </a:lnTo>
                    <a:lnTo>
                      <a:pt x="688" y="232"/>
                    </a:lnTo>
                    <a:lnTo>
                      <a:pt x="652" y="278"/>
                    </a:lnTo>
                    <a:lnTo>
                      <a:pt x="465" y="214"/>
                    </a:lnTo>
                    <a:lnTo>
                      <a:pt x="404" y="216"/>
                    </a:lnTo>
                    <a:lnTo>
                      <a:pt x="366" y="419"/>
                    </a:lnTo>
                    <a:lnTo>
                      <a:pt x="282" y="374"/>
                    </a:lnTo>
                    <a:lnTo>
                      <a:pt x="199" y="435"/>
                    </a:lnTo>
                    <a:lnTo>
                      <a:pt x="151" y="584"/>
                    </a:lnTo>
                    <a:lnTo>
                      <a:pt x="109" y="609"/>
                    </a:lnTo>
                    <a:lnTo>
                      <a:pt x="149" y="776"/>
                    </a:lnTo>
                    <a:lnTo>
                      <a:pt x="0" y="977"/>
                    </a:lnTo>
                    <a:lnTo>
                      <a:pt x="15" y="1037"/>
                    </a:lnTo>
                    <a:lnTo>
                      <a:pt x="53" y="1046"/>
                    </a:lnTo>
                    <a:lnTo>
                      <a:pt x="162" y="1132"/>
                    </a:lnTo>
                    <a:lnTo>
                      <a:pt x="196" y="1139"/>
                    </a:lnTo>
                    <a:lnTo>
                      <a:pt x="323" y="1268"/>
                    </a:lnTo>
                    <a:lnTo>
                      <a:pt x="589" y="1445"/>
                    </a:lnTo>
                    <a:lnTo>
                      <a:pt x="651" y="1370"/>
                    </a:lnTo>
                    <a:lnTo>
                      <a:pt x="849" y="1443"/>
                    </a:lnTo>
                    <a:lnTo>
                      <a:pt x="884" y="1477"/>
                    </a:lnTo>
                    <a:lnTo>
                      <a:pt x="879" y="1371"/>
                    </a:lnTo>
                    <a:lnTo>
                      <a:pt x="990" y="1314"/>
                    </a:lnTo>
                    <a:lnTo>
                      <a:pt x="1006" y="1218"/>
                    </a:lnTo>
                    <a:lnTo>
                      <a:pt x="1261" y="1218"/>
                    </a:lnTo>
                    <a:lnTo>
                      <a:pt x="1197" y="1010"/>
                    </a:lnTo>
                    <a:lnTo>
                      <a:pt x="1231" y="873"/>
                    </a:lnTo>
                    <a:close/>
                  </a:path>
                </a:pathLst>
              </a:custGeom>
              <a:solidFill>
                <a:srgbClr val="4C6E89"/>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0" name="Freeform 20">
                <a:extLst>
                  <a:ext uri="{FF2B5EF4-FFF2-40B4-BE49-F238E27FC236}">
                    <a16:creationId xmlns:a16="http://schemas.microsoft.com/office/drawing/2014/main" id="{10353DF1-9875-4FE5-8E27-8A074547C34D}"/>
                  </a:ext>
                </a:extLst>
              </p:cNvPr>
              <p:cNvSpPr>
                <a:spLocks/>
              </p:cNvSpPr>
              <p:nvPr/>
            </p:nvSpPr>
            <p:spPr bwMode="auto">
              <a:xfrm>
                <a:off x="3797" y="3030"/>
                <a:ext cx="256" cy="359"/>
              </a:xfrm>
              <a:custGeom>
                <a:avLst/>
                <a:gdLst>
                  <a:gd name="T0" fmla="*/ 43 w 256"/>
                  <a:gd name="T1" fmla="*/ 126 h 359"/>
                  <a:gd name="T2" fmla="*/ 31 w 256"/>
                  <a:gd name="T3" fmla="*/ 164 h 359"/>
                  <a:gd name="T4" fmla="*/ 0 w 256"/>
                  <a:gd name="T5" fmla="*/ 204 h 359"/>
                  <a:gd name="T6" fmla="*/ 2 w 256"/>
                  <a:gd name="T7" fmla="*/ 253 h 359"/>
                  <a:gd name="T8" fmla="*/ 42 w 256"/>
                  <a:gd name="T9" fmla="*/ 348 h 359"/>
                  <a:gd name="T10" fmla="*/ 77 w 256"/>
                  <a:gd name="T11" fmla="*/ 359 h 359"/>
                  <a:gd name="T12" fmla="*/ 123 w 256"/>
                  <a:gd name="T13" fmla="*/ 319 h 359"/>
                  <a:gd name="T14" fmla="*/ 149 w 256"/>
                  <a:gd name="T15" fmla="*/ 272 h 359"/>
                  <a:gd name="T16" fmla="*/ 120 w 256"/>
                  <a:gd name="T17" fmla="*/ 224 h 359"/>
                  <a:gd name="T18" fmla="*/ 174 w 256"/>
                  <a:gd name="T19" fmla="*/ 252 h 359"/>
                  <a:gd name="T20" fmla="*/ 203 w 256"/>
                  <a:gd name="T21" fmla="*/ 235 h 359"/>
                  <a:gd name="T22" fmla="*/ 182 w 256"/>
                  <a:gd name="T23" fmla="*/ 196 h 359"/>
                  <a:gd name="T24" fmla="*/ 200 w 256"/>
                  <a:gd name="T25" fmla="*/ 133 h 359"/>
                  <a:gd name="T26" fmla="*/ 256 w 256"/>
                  <a:gd name="T27" fmla="*/ 116 h 359"/>
                  <a:gd name="T28" fmla="*/ 214 w 256"/>
                  <a:gd name="T29" fmla="*/ 12 h 359"/>
                  <a:gd name="T30" fmla="*/ 175 w 256"/>
                  <a:gd name="T31" fmla="*/ 0 h 359"/>
                  <a:gd name="T32" fmla="*/ 115 w 256"/>
                  <a:gd name="T33" fmla="*/ 108 h 359"/>
                  <a:gd name="T34" fmla="*/ 43 w 256"/>
                  <a:gd name="T35" fmla="*/ 1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59">
                    <a:moveTo>
                      <a:pt x="43" y="126"/>
                    </a:moveTo>
                    <a:lnTo>
                      <a:pt x="31" y="164"/>
                    </a:lnTo>
                    <a:lnTo>
                      <a:pt x="0" y="204"/>
                    </a:lnTo>
                    <a:lnTo>
                      <a:pt x="2" y="253"/>
                    </a:lnTo>
                    <a:lnTo>
                      <a:pt x="42" y="348"/>
                    </a:lnTo>
                    <a:lnTo>
                      <a:pt x="77" y="359"/>
                    </a:lnTo>
                    <a:lnTo>
                      <a:pt x="123" y="319"/>
                    </a:lnTo>
                    <a:lnTo>
                      <a:pt x="149" y="272"/>
                    </a:lnTo>
                    <a:lnTo>
                      <a:pt x="120" y="224"/>
                    </a:lnTo>
                    <a:lnTo>
                      <a:pt x="174" y="252"/>
                    </a:lnTo>
                    <a:lnTo>
                      <a:pt x="203" y="235"/>
                    </a:lnTo>
                    <a:lnTo>
                      <a:pt x="182" y="196"/>
                    </a:lnTo>
                    <a:lnTo>
                      <a:pt x="200" y="133"/>
                    </a:lnTo>
                    <a:lnTo>
                      <a:pt x="256" y="116"/>
                    </a:lnTo>
                    <a:lnTo>
                      <a:pt x="214" y="12"/>
                    </a:lnTo>
                    <a:lnTo>
                      <a:pt x="175" y="0"/>
                    </a:lnTo>
                    <a:lnTo>
                      <a:pt x="115" y="108"/>
                    </a:lnTo>
                    <a:lnTo>
                      <a:pt x="43" y="126"/>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Freeform 21">
                <a:extLst>
                  <a:ext uri="{FF2B5EF4-FFF2-40B4-BE49-F238E27FC236}">
                    <a16:creationId xmlns:a16="http://schemas.microsoft.com/office/drawing/2014/main" id="{30A46389-E0CD-493A-88BF-8406490FFB88}"/>
                  </a:ext>
                </a:extLst>
              </p:cNvPr>
              <p:cNvSpPr>
                <a:spLocks/>
              </p:cNvSpPr>
              <p:nvPr/>
            </p:nvSpPr>
            <p:spPr bwMode="auto">
              <a:xfrm>
                <a:off x="3378" y="3357"/>
                <a:ext cx="352" cy="350"/>
              </a:xfrm>
              <a:custGeom>
                <a:avLst/>
                <a:gdLst>
                  <a:gd name="T0" fmla="*/ 128 w 352"/>
                  <a:gd name="T1" fmla="*/ 40 h 350"/>
                  <a:gd name="T2" fmla="*/ 52 w 352"/>
                  <a:gd name="T3" fmla="*/ 95 h 350"/>
                  <a:gd name="T4" fmla="*/ 0 w 352"/>
                  <a:gd name="T5" fmla="*/ 222 h 350"/>
                  <a:gd name="T6" fmla="*/ 47 w 352"/>
                  <a:gd name="T7" fmla="*/ 241 h 350"/>
                  <a:gd name="T8" fmla="*/ 84 w 352"/>
                  <a:gd name="T9" fmla="*/ 236 h 350"/>
                  <a:gd name="T10" fmla="*/ 84 w 352"/>
                  <a:gd name="T11" fmla="*/ 282 h 350"/>
                  <a:gd name="T12" fmla="*/ 101 w 352"/>
                  <a:gd name="T13" fmla="*/ 339 h 350"/>
                  <a:gd name="T14" fmla="*/ 144 w 352"/>
                  <a:gd name="T15" fmla="*/ 350 h 350"/>
                  <a:gd name="T16" fmla="*/ 173 w 352"/>
                  <a:gd name="T17" fmla="*/ 314 h 350"/>
                  <a:gd name="T18" fmla="*/ 234 w 352"/>
                  <a:gd name="T19" fmla="*/ 304 h 350"/>
                  <a:gd name="T20" fmla="*/ 233 w 352"/>
                  <a:gd name="T21" fmla="*/ 254 h 350"/>
                  <a:gd name="T22" fmla="*/ 278 w 352"/>
                  <a:gd name="T23" fmla="*/ 230 h 350"/>
                  <a:gd name="T24" fmla="*/ 330 w 352"/>
                  <a:gd name="T25" fmla="*/ 276 h 350"/>
                  <a:gd name="T26" fmla="*/ 352 w 352"/>
                  <a:gd name="T27" fmla="*/ 179 h 350"/>
                  <a:gd name="T28" fmla="*/ 337 w 352"/>
                  <a:gd name="T29" fmla="*/ 112 h 350"/>
                  <a:gd name="T30" fmla="*/ 268 w 352"/>
                  <a:gd name="T31" fmla="*/ 115 h 350"/>
                  <a:gd name="T32" fmla="*/ 309 w 352"/>
                  <a:gd name="T33" fmla="*/ 92 h 350"/>
                  <a:gd name="T34" fmla="*/ 202 w 352"/>
                  <a:gd name="T35" fmla="*/ 0 h 350"/>
                  <a:gd name="T36" fmla="*/ 128 w 352"/>
                  <a:gd name="T37" fmla="*/ 4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50">
                    <a:moveTo>
                      <a:pt x="128" y="40"/>
                    </a:moveTo>
                    <a:lnTo>
                      <a:pt x="52" y="95"/>
                    </a:lnTo>
                    <a:lnTo>
                      <a:pt x="0" y="222"/>
                    </a:lnTo>
                    <a:lnTo>
                      <a:pt x="47" y="241"/>
                    </a:lnTo>
                    <a:lnTo>
                      <a:pt x="84" y="236"/>
                    </a:lnTo>
                    <a:lnTo>
                      <a:pt x="84" y="282"/>
                    </a:lnTo>
                    <a:lnTo>
                      <a:pt x="101" y="339"/>
                    </a:lnTo>
                    <a:lnTo>
                      <a:pt x="144" y="350"/>
                    </a:lnTo>
                    <a:lnTo>
                      <a:pt x="173" y="314"/>
                    </a:lnTo>
                    <a:lnTo>
                      <a:pt x="234" y="304"/>
                    </a:lnTo>
                    <a:lnTo>
                      <a:pt x="233" y="254"/>
                    </a:lnTo>
                    <a:lnTo>
                      <a:pt x="278" y="230"/>
                    </a:lnTo>
                    <a:lnTo>
                      <a:pt x="330" y="276"/>
                    </a:lnTo>
                    <a:lnTo>
                      <a:pt x="352" y="179"/>
                    </a:lnTo>
                    <a:lnTo>
                      <a:pt x="337" y="112"/>
                    </a:lnTo>
                    <a:lnTo>
                      <a:pt x="268" y="115"/>
                    </a:lnTo>
                    <a:lnTo>
                      <a:pt x="309" y="92"/>
                    </a:lnTo>
                    <a:lnTo>
                      <a:pt x="202" y="0"/>
                    </a:lnTo>
                    <a:lnTo>
                      <a:pt x="128" y="40"/>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2" name="Freeform 22">
                <a:extLst>
                  <a:ext uri="{FF2B5EF4-FFF2-40B4-BE49-F238E27FC236}">
                    <a16:creationId xmlns:a16="http://schemas.microsoft.com/office/drawing/2014/main" id="{F74FF072-0AA0-4382-9A8E-0A84355DAB69}"/>
                  </a:ext>
                </a:extLst>
              </p:cNvPr>
              <p:cNvSpPr>
                <a:spLocks/>
              </p:cNvSpPr>
              <p:nvPr/>
            </p:nvSpPr>
            <p:spPr bwMode="auto">
              <a:xfrm>
                <a:off x="3375" y="4027"/>
                <a:ext cx="236" cy="111"/>
              </a:xfrm>
              <a:custGeom>
                <a:avLst/>
                <a:gdLst>
                  <a:gd name="T0" fmla="*/ 145 w 236"/>
                  <a:gd name="T1" fmla="*/ 4 h 111"/>
                  <a:gd name="T2" fmla="*/ 99 w 236"/>
                  <a:gd name="T3" fmla="*/ 4 h 111"/>
                  <a:gd name="T4" fmla="*/ 62 w 236"/>
                  <a:gd name="T5" fmla="*/ 31 h 111"/>
                  <a:gd name="T6" fmla="*/ 12 w 236"/>
                  <a:gd name="T7" fmla="*/ 0 h 111"/>
                  <a:gd name="T8" fmla="*/ 0 w 236"/>
                  <a:gd name="T9" fmla="*/ 49 h 111"/>
                  <a:gd name="T10" fmla="*/ 42 w 236"/>
                  <a:gd name="T11" fmla="*/ 89 h 111"/>
                  <a:gd name="T12" fmla="*/ 114 w 236"/>
                  <a:gd name="T13" fmla="*/ 92 h 111"/>
                  <a:gd name="T14" fmla="*/ 209 w 236"/>
                  <a:gd name="T15" fmla="*/ 111 h 111"/>
                  <a:gd name="T16" fmla="*/ 236 w 236"/>
                  <a:gd name="T17" fmla="*/ 60 h 111"/>
                  <a:gd name="T18" fmla="*/ 176 w 236"/>
                  <a:gd name="T19" fmla="*/ 5 h 111"/>
                  <a:gd name="T20" fmla="*/ 145 w 236"/>
                  <a:gd name="T21" fmla="*/ 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11">
                    <a:moveTo>
                      <a:pt x="145" y="4"/>
                    </a:moveTo>
                    <a:lnTo>
                      <a:pt x="99" y="4"/>
                    </a:lnTo>
                    <a:lnTo>
                      <a:pt x="62" y="31"/>
                    </a:lnTo>
                    <a:lnTo>
                      <a:pt x="12" y="0"/>
                    </a:lnTo>
                    <a:lnTo>
                      <a:pt x="0" y="49"/>
                    </a:lnTo>
                    <a:lnTo>
                      <a:pt x="42" y="89"/>
                    </a:lnTo>
                    <a:lnTo>
                      <a:pt x="114" y="92"/>
                    </a:lnTo>
                    <a:lnTo>
                      <a:pt x="209" y="111"/>
                    </a:lnTo>
                    <a:lnTo>
                      <a:pt x="236" y="60"/>
                    </a:lnTo>
                    <a:lnTo>
                      <a:pt x="176" y="5"/>
                    </a:lnTo>
                    <a:lnTo>
                      <a:pt x="145" y="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3" name="Freeform 23">
                <a:extLst>
                  <a:ext uri="{FF2B5EF4-FFF2-40B4-BE49-F238E27FC236}">
                    <a16:creationId xmlns:a16="http://schemas.microsoft.com/office/drawing/2014/main" id="{9D3D4F6B-1E97-4372-B1C2-44814E897FAA}"/>
                  </a:ext>
                </a:extLst>
              </p:cNvPr>
              <p:cNvSpPr>
                <a:spLocks/>
              </p:cNvSpPr>
              <p:nvPr/>
            </p:nvSpPr>
            <p:spPr bwMode="auto">
              <a:xfrm>
                <a:off x="3574" y="3203"/>
                <a:ext cx="265" cy="246"/>
              </a:xfrm>
              <a:custGeom>
                <a:avLst/>
                <a:gdLst>
                  <a:gd name="T0" fmla="*/ 223 w 265"/>
                  <a:gd name="T1" fmla="*/ 31 h 246"/>
                  <a:gd name="T2" fmla="*/ 170 w 265"/>
                  <a:gd name="T3" fmla="*/ 0 h 246"/>
                  <a:gd name="T4" fmla="*/ 79 w 265"/>
                  <a:gd name="T5" fmla="*/ 19 h 246"/>
                  <a:gd name="T6" fmla="*/ 0 w 265"/>
                  <a:gd name="T7" fmla="*/ 88 h 246"/>
                  <a:gd name="T8" fmla="*/ 6 w 265"/>
                  <a:gd name="T9" fmla="*/ 154 h 246"/>
                  <a:gd name="T10" fmla="*/ 113 w 265"/>
                  <a:gd name="T11" fmla="*/ 246 h 246"/>
                  <a:gd name="T12" fmla="*/ 173 w 265"/>
                  <a:gd name="T13" fmla="*/ 246 h 246"/>
                  <a:gd name="T14" fmla="*/ 265 w 265"/>
                  <a:gd name="T15" fmla="*/ 175 h 246"/>
                  <a:gd name="T16" fmla="*/ 225 w 265"/>
                  <a:gd name="T17" fmla="*/ 80 h 246"/>
                  <a:gd name="T18" fmla="*/ 223 w 265"/>
                  <a:gd name="T19" fmla="*/ 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46">
                    <a:moveTo>
                      <a:pt x="223" y="31"/>
                    </a:moveTo>
                    <a:lnTo>
                      <a:pt x="170" y="0"/>
                    </a:lnTo>
                    <a:lnTo>
                      <a:pt x="79" y="19"/>
                    </a:lnTo>
                    <a:lnTo>
                      <a:pt x="0" y="88"/>
                    </a:lnTo>
                    <a:lnTo>
                      <a:pt x="6" y="154"/>
                    </a:lnTo>
                    <a:lnTo>
                      <a:pt x="113" y="246"/>
                    </a:lnTo>
                    <a:lnTo>
                      <a:pt x="173" y="246"/>
                    </a:lnTo>
                    <a:lnTo>
                      <a:pt x="265" y="175"/>
                    </a:lnTo>
                    <a:lnTo>
                      <a:pt x="225" y="80"/>
                    </a:lnTo>
                    <a:lnTo>
                      <a:pt x="223" y="3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4" name="Freeform 24">
                <a:extLst>
                  <a:ext uri="{FF2B5EF4-FFF2-40B4-BE49-F238E27FC236}">
                    <a16:creationId xmlns:a16="http://schemas.microsoft.com/office/drawing/2014/main" id="{CBD5C979-2655-4A2F-B1FA-818C54DF4BF8}"/>
                  </a:ext>
                </a:extLst>
              </p:cNvPr>
              <p:cNvSpPr>
                <a:spLocks/>
              </p:cNvSpPr>
              <p:nvPr/>
            </p:nvSpPr>
            <p:spPr bwMode="auto">
              <a:xfrm>
                <a:off x="3912" y="3631"/>
                <a:ext cx="166" cy="288"/>
              </a:xfrm>
              <a:custGeom>
                <a:avLst/>
                <a:gdLst>
                  <a:gd name="T0" fmla="*/ 8 w 166"/>
                  <a:gd name="T1" fmla="*/ 111 h 288"/>
                  <a:gd name="T2" fmla="*/ 0 w 166"/>
                  <a:gd name="T3" fmla="*/ 184 h 288"/>
                  <a:gd name="T4" fmla="*/ 19 w 166"/>
                  <a:gd name="T5" fmla="*/ 251 h 288"/>
                  <a:gd name="T6" fmla="*/ 4 w 166"/>
                  <a:gd name="T7" fmla="*/ 288 h 288"/>
                  <a:gd name="T8" fmla="*/ 33 w 166"/>
                  <a:gd name="T9" fmla="*/ 280 h 288"/>
                  <a:gd name="T10" fmla="*/ 48 w 166"/>
                  <a:gd name="T11" fmla="*/ 228 h 288"/>
                  <a:gd name="T12" fmla="*/ 99 w 166"/>
                  <a:gd name="T13" fmla="*/ 156 h 288"/>
                  <a:gd name="T14" fmla="*/ 103 w 166"/>
                  <a:gd name="T15" fmla="*/ 84 h 288"/>
                  <a:gd name="T16" fmla="*/ 128 w 166"/>
                  <a:gd name="T17" fmla="*/ 62 h 288"/>
                  <a:gd name="T18" fmla="*/ 166 w 166"/>
                  <a:gd name="T19" fmla="*/ 0 h 288"/>
                  <a:gd name="T20" fmla="*/ 77 w 166"/>
                  <a:gd name="T21" fmla="*/ 31 h 288"/>
                  <a:gd name="T22" fmla="*/ 8 w 166"/>
                  <a:gd name="T23" fmla="*/ 1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88">
                    <a:moveTo>
                      <a:pt x="8" y="111"/>
                    </a:moveTo>
                    <a:lnTo>
                      <a:pt x="0" y="184"/>
                    </a:lnTo>
                    <a:lnTo>
                      <a:pt x="19" y="251"/>
                    </a:lnTo>
                    <a:lnTo>
                      <a:pt x="4" y="288"/>
                    </a:lnTo>
                    <a:lnTo>
                      <a:pt x="33" y="280"/>
                    </a:lnTo>
                    <a:lnTo>
                      <a:pt x="48" y="228"/>
                    </a:lnTo>
                    <a:lnTo>
                      <a:pt x="99" y="156"/>
                    </a:lnTo>
                    <a:lnTo>
                      <a:pt x="103" y="84"/>
                    </a:lnTo>
                    <a:lnTo>
                      <a:pt x="128" y="62"/>
                    </a:lnTo>
                    <a:lnTo>
                      <a:pt x="166" y="0"/>
                    </a:lnTo>
                    <a:lnTo>
                      <a:pt x="77" y="31"/>
                    </a:lnTo>
                    <a:lnTo>
                      <a:pt x="8" y="111"/>
                    </a:lnTo>
                    <a:close/>
                  </a:path>
                </a:pathLst>
              </a:custGeom>
              <a:solidFill>
                <a:srgbClr val="B2C0CC"/>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25">
                <a:extLst>
                  <a:ext uri="{FF2B5EF4-FFF2-40B4-BE49-F238E27FC236}">
                    <a16:creationId xmlns:a16="http://schemas.microsoft.com/office/drawing/2014/main" id="{88F33600-E08D-4701-AB34-6DCAEED252AC}"/>
                  </a:ext>
                </a:extLst>
              </p:cNvPr>
              <p:cNvSpPr>
                <a:spLocks noEditPoints="1"/>
              </p:cNvSpPr>
              <p:nvPr/>
            </p:nvSpPr>
            <p:spPr bwMode="auto">
              <a:xfrm>
                <a:off x="3514" y="3587"/>
                <a:ext cx="251" cy="509"/>
              </a:xfrm>
              <a:custGeom>
                <a:avLst/>
                <a:gdLst>
                  <a:gd name="T0" fmla="*/ 227 w 251"/>
                  <a:gd name="T1" fmla="*/ 244 h 509"/>
                  <a:gd name="T2" fmla="*/ 251 w 251"/>
                  <a:gd name="T3" fmla="*/ 213 h 509"/>
                  <a:gd name="T4" fmla="*/ 250 w 251"/>
                  <a:gd name="T5" fmla="*/ 256 h 509"/>
                  <a:gd name="T6" fmla="*/ 184 w 251"/>
                  <a:gd name="T7" fmla="*/ 442 h 509"/>
                  <a:gd name="T8" fmla="*/ 158 w 251"/>
                  <a:gd name="T9" fmla="*/ 509 h 509"/>
                  <a:gd name="T10" fmla="*/ 147 w 251"/>
                  <a:gd name="T11" fmla="*/ 425 h 509"/>
                  <a:gd name="T12" fmla="*/ 169 w 251"/>
                  <a:gd name="T13" fmla="*/ 374 h 509"/>
                  <a:gd name="T14" fmla="*/ 204 w 251"/>
                  <a:gd name="T15" fmla="*/ 316 h 509"/>
                  <a:gd name="T16" fmla="*/ 227 w 251"/>
                  <a:gd name="T17" fmla="*/ 244 h 509"/>
                  <a:gd name="T18" fmla="*/ 97 w 251"/>
                  <a:gd name="T19" fmla="*/ 24 h 509"/>
                  <a:gd name="T20" fmla="*/ 98 w 251"/>
                  <a:gd name="T21" fmla="*/ 74 h 509"/>
                  <a:gd name="T22" fmla="*/ 37 w 251"/>
                  <a:gd name="T23" fmla="*/ 84 h 509"/>
                  <a:gd name="T24" fmla="*/ 8 w 251"/>
                  <a:gd name="T25" fmla="*/ 120 h 509"/>
                  <a:gd name="T26" fmla="*/ 40 w 251"/>
                  <a:gd name="T27" fmla="*/ 148 h 509"/>
                  <a:gd name="T28" fmla="*/ 14 w 251"/>
                  <a:gd name="T29" fmla="*/ 253 h 509"/>
                  <a:gd name="T30" fmla="*/ 67 w 251"/>
                  <a:gd name="T31" fmla="*/ 313 h 509"/>
                  <a:gd name="T32" fmla="*/ 32 w 251"/>
                  <a:gd name="T33" fmla="*/ 342 h 509"/>
                  <a:gd name="T34" fmla="*/ 0 w 251"/>
                  <a:gd name="T35" fmla="*/ 396 h 509"/>
                  <a:gd name="T36" fmla="*/ 6 w 251"/>
                  <a:gd name="T37" fmla="*/ 444 h 509"/>
                  <a:gd name="T38" fmla="*/ 37 w 251"/>
                  <a:gd name="T39" fmla="*/ 445 h 509"/>
                  <a:gd name="T40" fmla="*/ 97 w 251"/>
                  <a:gd name="T41" fmla="*/ 500 h 509"/>
                  <a:gd name="T42" fmla="*/ 142 w 251"/>
                  <a:gd name="T43" fmla="*/ 384 h 509"/>
                  <a:gd name="T44" fmla="*/ 166 w 251"/>
                  <a:gd name="T45" fmla="*/ 284 h 509"/>
                  <a:gd name="T46" fmla="*/ 164 w 251"/>
                  <a:gd name="T47" fmla="*/ 236 h 509"/>
                  <a:gd name="T48" fmla="*/ 193 w 251"/>
                  <a:gd name="T49" fmla="*/ 193 h 509"/>
                  <a:gd name="T50" fmla="*/ 194 w 251"/>
                  <a:gd name="T51" fmla="*/ 46 h 509"/>
                  <a:gd name="T52" fmla="*/ 142 w 251"/>
                  <a:gd name="T53" fmla="*/ 0 h 509"/>
                  <a:gd name="T54" fmla="*/ 97 w 251"/>
                  <a:gd name="T55" fmla="*/ 2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509">
                    <a:moveTo>
                      <a:pt x="227" y="244"/>
                    </a:moveTo>
                    <a:lnTo>
                      <a:pt x="251" y="213"/>
                    </a:lnTo>
                    <a:lnTo>
                      <a:pt x="250" y="256"/>
                    </a:lnTo>
                    <a:lnTo>
                      <a:pt x="184" y="442"/>
                    </a:lnTo>
                    <a:lnTo>
                      <a:pt x="158" y="509"/>
                    </a:lnTo>
                    <a:lnTo>
                      <a:pt x="147" y="425"/>
                    </a:lnTo>
                    <a:lnTo>
                      <a:pt x="169" y="374"/>
                    </a:lnTo>
                    <a:lnTo>
                      <a:pt x="204" y="316"/>
                    </a:lnTo>
                    <a:lnTo>
                      <a:pt x="227" y="244"/>
                    </a:lnTo>
                    <a:close/>
                    <a:moveTo>
                      <a:pt x="97" y="24"/>
                    </a:moveTo>
                    <a:lnTo>
                      <a:pt x="98" y="74"/>
                    </a:lnTo>
                    <a:lnTo>
                      <a:pt x="37" y="84"/>
                    </a:lnTo>
                    <a:lnTo>
                      <a:pt x="8" y="120"/>
                    </a:lnTo>
                    <a:lnTo>
                      <a:pt x="40" y="148"/>
                    </a:lnTo>
                    <a:lnTo>
                      <a:pt x="14" y="253"/>
                    </a:lnTo>
                    <a:lnTo>
                      <a:pt x="67" y="313"/>
                    </a:lnTo>
                    <a:lnTo>
                      <a:pt x="32" y="342"/>
                    </a:lnTo>
                    <a:lnTo>
                      <a:pt x="0" y="396"/>
                    </a:lnTo>
                    <a:lnTo>
                      <a:pt x="6" y="444"/>
                    </a:lnTo>
                    <a:lnTo>
                      <a:pt x="37" y="445"/>
                    </a:lnTo>
                    <a:lnTo>
                      <a:pt x="97" y="500"/>
                    </a:lnTo>
                    <a:lnTo>
                      <a:pt x="142" y="384"/>
                    </a:lnTo>
                    <a:lnTo>
                      <a:pt x="166" y="284"/>
                    </a:lnTo>
                    <a:lnTo>
                      <a:pt x="164" y="236"/>
                    </a:lnTo>
                    <a:lnTo>
                      <a:pt x="193" y="193"/>
                    </a:lnTo>
                    <a:lnTo>
                      <a:pt x="194" y="46"/>
                    </a:lnTo>
                    <a:lnTo>
                      <a:pt x="142" y="0"/>
                    </a:lnTo>
                    <a:lnTo>
                      <a:pt x="97" y="24"/>
                    </a:lnTo>
                    <a:close/>
                  </a:path>
                </a:pathLst>
              </a:custGeom>
              <a:solidFill>
                <a:schemeClr val="accent1"/>
              </a:solid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8" name="Text Box 27" descr="70 %">
              <a:extLst>
                <a:ext uri="{FF2B5EF4-FFF2-40B4-BE49-F238E27FC236}">
                  <a16:creationId xmlns:a16="http://schemas.microsoft.com/office/drawing/2014/main" id="{F9CFCE73-219A-41F5-AA2E-959E823285FE}"/>
                </a:ext>
              </a:extLst>
            </p:cNvPr>
            <p:cNvSpPr txBox="1">
              <a:spLocks noChangeArrowheads="1"/>
            </p:cNvSpPr>
            <p:nvPr/>
          </p:nvSpPr>
          <p:spPr bwMode="auto">
            <a:xfrm>
              <a:off x="8031004" y="5029944"/>
              <a:ext cx="786907"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Göteborg </a:t>
              </a:r>
            </a:p>
          </p:txBody>
        </p:sp>
        <p:sp>
          <p:nvSpPr>
            <p:cNvPr id="19" name="Text Box 63" descr="70 %">
              <a:extLst>
                <a:ext uri="{FF2B5EF4-FFF2-40B4-BE49-F238E27FC236}">
                  <a16:creationId xmlns:a16="http://schemas.microsoft.com/office/drawing/2014/main" id="{E16D8DFD-71F5-4FE1-B494-27071B9501C0}"/>
                </a:ext>
              </a:extLst>
            </p:cNvPr>
            <p:cNvSpPr txBox="1">
              <a:spLocks noChangeArrowheads="1"/>
            </p:cNvSpPr>
            <p:nvPr/>
          </p:nvSpPr>
          <p:spPr bwMode="auto">
            <a:xfrm>
              <a:off x="7999380" y="5583827"/>
              <a:ext cx="907596"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Helsingborg</a:t>
              </a:r>
            </a:p>
          </p:txBody>
        </p:sp>
        <p:sp>
          <p:nvSpPr>
            <p:cNvPr id="20" name="Text Box 21" descr="70 %">
              <a:extLst>
                <a:ext uri="{FF2B5EF4-FFF2-40B4-BE49-F238E27FC236}">
                  <a16:creationId xmlns:a16="http://schemas.microsoft.com/office/drawing/2014/main" id="{67E4C6A8-FC91-4423-B18A-EA72B54401B8}"/>
                </a:ext>
              </a:extLst>
            </p:cNvPr>
            <p:cNvSpPr txBox="1">
              <a:spLocks noChangeArrowheads="1"/>
            </p:cNvSpPr>
            <p:nvPr/>
          </p:nvSpPr>
          <p:spPr bwMode="auto">
            <a:xfrm>
              <a:off x="8161293" y="3092541"/>
              <a:ext cx="703998"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Storlien</a:t>
              </a:r>
            </a:p>
          </p:txBody>
        </p:sp>
        <p:sp>
          <p:nvSpPr>
            <p:cNvPr id="21" name="Text Box 24" descr="70 %">
              <a:extLst>
                <a:ext uri="{FF2B5EF4-FFF2-40B4-BE49-F238E27FC236}">
                  <a16:creationId xmlns:a16="http://schemas.microsoft.com/office/drawing/2014/main" id="{8DF1694C-BFE1-4BD8-90BF-FA288362D582}"/>
                </a:ext>
              </a:extLst>
            </p:cNvPr>
            <p:cNvSpPr txBox="1">
              <a:spLocks noChangeArrowheads="1"/>
            </p:cNvSpPr>
            <p:nvPr/>
          </p:nvSpPr>
          <p:spPr bwMode="auto">
            <a:xfrm>
              <a:off x="9625334" y="4887709"/>
              <a:ext cx="846524"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Norrköping</a:t>
              </a:r>
            </a:p>
          </p:txBody>
        </p:sp>
        <p:sp>
          <p:nvSpPr>
            <p:cNvPr id="22" name="Text Box 25">
              <a:extLst>
                <a:ext uri="{FF2B5EF4-FFF2-40B4-BE49-F238E27FC236}">
                  <a16:creationId xmlns:a16="http://schemas.microsoft.com/office/drawing/2014/main" id="{2A813592-0828-400F-AFC3-A49A0F124DBB}"/>
                </a:ext>
              </a:extLst>
            </p:cNvPr>
            <p:cNvSpPr txBox="1">
              <a:spLocks noChangeArrowheads="1"/>
            </p:cNvSpPr>
            <p:nvPr/>
          </p:nvSpPr>
          <p:spPr bwMode="auto">
            <a:xfrm>
              <a:off x="9260745" y="5732491"/>
              <a:ext cx="831984" cy="251247"/>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Karlshamn</a:t>
              </a:r>
            </a:p>
          </p:txBody>
        </p:sp>
        <p:sp>
          <p:nvSpPr>
            <p:cNvPr id="23" name="Text Box 26" descr="70 %">
              <a:extLst>
                <a:ext uri="{FF2B5EF4-FFF2-40B4-BE49-F238E27FC236}">
                  <a16:creationId xmlns:a16="http://schemas.microsoft.com/office/drawing/2014/main" id="{C1AA1678-FF12-4897-B167-FDBFFE699F7B}"/>
                </a:ext>
              </a:extLst>
            </p:cNvPr>
            <p:cNvSpPr txBox="1">
              <a:spLocks noChangeArrowheads="1"/>
            </p:cNvSpPr>
            <p:nvPr/>
          </p:nvSpPr>
          <p:spPr bwMode="auto">
            <a:xfrm>
              <a:off x="8416524" y="5777490"/>
              <a:ext cx="565923" cy="23328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72" tIns="50387" rIns="100772" bIns="50387" anchor="ct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Malmö</a:t>
              </a:r>
            </a:p>
          </p:txBody>
        </p:sp>
        <p:sp>
          <p:nvSpPr>
            <p:cNvPr id="24" name="Text Box 29" descr="70 %">
              <a:extLst>
                <a:ext uri="{FF2B5EF4-FFF2-40B4-BE49-F238E27FC236}">
                  <a16:creationId xmlns:a16="http://schemas.microsoft.com/office/drawing/2014/main" id="{42107194-AB7C-47A0-8480-4F977C5A8992}"/>
                </a:ext>
              </a:extLst>
            </p:cNvPr>
            <p:cNvSpPr txBox="1">
              <a:spLocks noChangeArrowheads="1"/>
            </p:cNvSpPr>
            <p:nvPr/>
          </p:nvSpPr>
          <p:spPr bwMode="auto">
            <a:xfrm>
              <a:off x="8442125" y="3625533"/>
              <a:ext cx="449122"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Idre</a:t>
              </a:r>
            </a:p>
          </p:txBody>
        </p:sp>
        <p:sp>
          <p:nvSpPr>
            <p:cNvPr id="25" name="Rectangle 32">
              <a:extLst>
                <a:ext uri="{FF2B5EF4-FFF2-40B4-BE49-F238E27FC236}">
                  <a16:creationId xmlns:a16="http://schemas.microsoft.com/office/drawing/2014/main" id="{3D36D04E-6AAF-437B-A2A7-80CE137E8110}"/>
                </a:ext>
              </a:extLst>
            </p:cNvPr>
            <p:cNvSpPr>
              <a:spLocks noChangeArrowheads="1"/>
            </p:cNvSpPr>
            <p:nvPr/>
          </p:nvSpPr>
          <p:spPr bwMode="auto">
            <a:xfrm>
              <a:off x="8491263" y="4226396"/>
              <a:ext cx="457176"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Eda</a:t>
              </a:r>
            </a:p>
          </p:txBody>
        </p:sp>
        <p:sp>
          <p:nvSpPr>
            <p:cNvPr id="26" name="Text Box 34" descr="70 %">
              <a:extLst>
                <a:ext uri="{FF2B5EF4-FFF2-40B4-BE49-F238E27FC236}">
                  <a16:creationId xmlns:a16="http://schemas.microsoft.com/office/drawing/2014/main" id="{D99A962D-5263-4F80-A079-E8378EEC04B7}"/>
                </a:ext>
              </a:extLst>
            </p:cNvPr>
            <p:cNvSpPr txBox="1">
              <a:spLocks noChangeArrowheads="1"/>
            </p:cNvSpPr>
            <p:nvPr/>
          </p:nvSpPr>
          <p:spPr bwMode="auto">
            <a:xfrm>
              <a:off x="8572327" y="2018854"/>
              <a:ext cx="747280"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Tärnaby</a:t>
              </a:r>
            </a:p>
          </p:txBody>
        </p:sp>
        <p:sp>
          <p:nvSpPr>
            <p:cNvPr id="27" name="Text Box 53" descr="70 %">
              <a:extLst>
                <a:ext uri="{FF2B5EF4-FFF2-40B4-BE49-F238E27FC236}">
                  <a16:creationId xmlns:a16="http://schemas.microsoft.com/office/drawing/2014/main" id="{E9DF26B0-D747-4B50-A8EA-892A02D2D73E}"/>
                </a:ext>
              </a:extLst>
            </p:cNvPr>
            <p:cNvSpPr txBox="1">
              <a:spLocks noChangeArrowheads="1"/>
            </p:cNvSpPr>
            <p:nvPr/>
          </p:nvSpPr>
          <p:spPr bwMode="auto">
            <a:xfrm>
              <a:off x="10196005" y="3045366"/>
              <a:ext cx="541444" cy="24912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Umeå</a:t>
              </a:r>
            </a:p>
          </p:txBody>
        </p:sp>
        <p:sp>
          <p:nvSpPr>
            <p:cNvPr id="28" name="Text Box 55" descr="70 %">
              <a:extLst>
                <a:ext uri="{FF2B5EF4-FFF2-40B4-BE49-F238E27FC236}">
                  <a16:creationId xmlns:a16="http://schemas.microsoft.com/office/drawing/2014/main" id="{23AD9860-A4CC-442B-BFC3-44CE6791351B}"/>
                </a:ext>
              </a:extLst>
            </p:cNvPr>
            <p:cNvSpPr txBox="1">
              <a:spLocks noChangeArrowheads="1"/>
            </p:cNvSpPr>
            <p:nvPr/>
          </p:nvSpPr>
          <p:spPr bwMode="auto">
            <a:xfrm>
              <a:off x="9770475" y="3495160"/>
              <a:ext cx="769459"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Sundsvall</a:t>
              </a:r>
            </a:p>
          </p:txBody>
        </p:sp>
        <p:sp>
          <p:nvSpPr>
            <p:cNvPr id="30" name="Text Box 69" descr="70 %">
              <a:extLst>
                <a:ext uri="{FF2B5EF4-FFF2-40B4-BE49-F238E27FC236}">
                  <a16:creationId xmlns:a16="http://schemas.microsoft.com/office/drawing/2014/main" id="{FAF83A8B-17BE-4616-84A8-AEE75C074AFC}"/>
                </a:ext>
              </a:extLst>
            </p:cNvPr>
            <p:cNvSpPr txBox="1">
              <a:spLocks noChangeArrowheads="1"/>
            </p:cNvSpPr>
            <p:nvPr/>
          </p:nvSpPr>
          <p:spPr bwMode="auto">
            <a:xfrm>
              <a:off x="10109495" y="1225666"/>
              <a:ext cx="768965"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Kiruna</a:t>
              </a:r>
            </a:p>
          </p:txBody>
        </p:sp>
        <p:sp>
          <p:nvSpPr>
            <p:cNvPr id="35" name="Text Box 73" descr="70 %">
              <a:extLst>
                <a:ext uri="{FF2B5EF4-FFF2-40B4-BE49-F238E27FC236}">
                  <a16:creationId xmlns:a16="http://schemas.microsoft.com/office/drawing/2014/main" id="{EE0E5026-32E0-4789-AD6A-3ED7784F7130}"/>
                </a:ext>
              </a:extLst>
            </p:cNvPr>
            <p:cNvSpPr txBox="1">
              <a:spLocks noChangeArrowheads="1"/>
            </p:cNvSpPr>
            <p:nvPr/>
          </p:nvSpPr>
          <p:spPr bwMode="auto">
            <a:xfrm>
              <a:off x="10590515" y="2226920"/>
              <a:ext cx="506271"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Luleå</a:t>
              </a:r>
            </a:p>
          </p:txBody>
        </p:sp>
        <p:sp>
          <p:nvSpPr>
            <p:cNvPr id="36" name="Text Box 23" descr="70 %">
              <a:extLst>
                <a:ext uri="{FF2B5EF4-FFF2-40B4-BE49-F238E27FC236}">
                  <a16:creationId xmlns:a16="http://schemas.microsoft.com/office/drawing/2014/main" id="{38993FF6-6147-4A66-9082-5F192A6B6763}"/>
                </a:ext>
              </a:extLst>
            </p:cNvPr>
            <p:cNvSpPr txBox="1">
              <a:spLocks noChangeArrowheads="1"/>
            </p:cNvSpPr>
            <p:nvPr/>
          </p:nvSpPr>
          <p:spPr bwMode="auto">
            <a:xfrm>
              <a:off x="9984168" y="4527929"/>
              <a:ext cx="817443"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Stockholm</a:t>
              </a:r>
            </a:p>
          </p:txBody>
        </p:sp>
        <p:sp>
          <p:nvSpPr>
            <p:cNvPr id="37" name="Rectangle 30">
              <a:extLst>
                <a:ext uri="{FF2B5EF4-FFF2-40B4-BE49-F238E27FC236}">
                  <a16:creationId xmlns:a16="http://schemas.microsoft.com/office/drawing/2014/main" id="{4130A056-9D25-4F98-9063-390004CC2366}"/>
                </a:ext>
              </a:extLst>
            </p:cNvPr>
            <p:cNvSpPr>
              <a:spLocks noChangeArrowheads="1"/>
            </p:cNvSpPr>
            <p:nvPr/>
          </p:nvSpPr>
          <p:spPr bwMode="auto">
            <a:xfrm>
              <a:off x="10048534" y="4366885"/>
              <a:ext cx="630321" cy="243476"/>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Arlanda</a:t>
              </a:r>
            </a:p>
          </p:txBody>
        </p:sp>
        <p:sp>
          <p:nvSpPr>
            <p:cNvPr id="38" name="Text Box 101" descr="70 %">
              <a:extLst>
                <a:ext uri="{FF2B5EF4-FFF2-40B4-BE49-F238E27FC236}">
                  <a16:creationId xmlns:a16="http://schemas.microsoft.com/office/drawing/2014/main" id="{69563621-A6FC-49B2-B018-FC3661650A5C}"/>
                </a:ext>
              </a:extLst>
            </p:cNvPr>
            <p:cNvSpPr txBox="1">
              <a:spLocks noChangeArrowheads="1"/>
            </p:cNvSpPr>
            <p:nvPr/>
          </p:nvSpPr>
          <p:spPr bwMode="auto">
            <a:xfrm>
              <a:off x="9832012" y="4752545"/>
              <a:ext cx="686884" cy="24912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Skavsta</a:t>
              </a:r>
            </a:p>
          </p:txBody>
        </p:sp>
        <p:sp>
          <p:nvSpPr>
            <p:cNvPr id="39" name="Rectangle 68">
              <a:extLst>
                <a:ext uri="{FF2B5EF4-FFF2-40B4-BE49-F238E27FC236}">
                  <a16:creationId xmlns:a16="http://schemas.microsoft.com/office/drawing/2014/main" id="{AA16994E-6A67-4909-8786-4BE71168BFE9}"/>
                </a:ext>
              </a:extLst>
            </p:cNvPr>
            <p:cNvSpPr>
              <a:spLocks noChangeArrowheads="1"/>
            </p:cNvSpPr>
            <p:nvPr/>
          </p:nvSpPr>
          <p:spPr bwMode="auto">
            <a:xfrm>
              <a:off x="8018144" y="5184517"/>
              <a:ext cx="809171" cy="243476"/>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algn="l" defTabSz="828675" eaLnBrk="0" hangingPunct="0">
                <a:spcBef>
                  <a:spcPct val="20000"/>
                </a:spcBef>
                <a:buChar char="•"/>
                <a:defRPr sz="2400">
                  <a:solidFill>
                    <a:srgbClr val="2A3860"/>
                  </a:solidFill>
                  <a:latin typeface="Arial" pitchFamily="34" charset="0"/>
                </a:defRPr>
              </a:lvl1pPr>
              <a:lvl2pPr marL="414338" indent="-285750" algn="l" defTabSz="828675" eaLnBrk="0" hangingPunct="0">
                <a:spcBef>
                  <a:spcPct val="20000"/>
                </a:spcBef>
                <a:buChar char="–"/>
                <a:defRPr sz="2800">
                  <a:solidFill>
                    <a:schemeClr val="tx1"/>
                  </a:solidFill>
                  <a:latin typeface="Times New Roman" pitchFamily="18" charset="0"/>
                </a:defRPr>
              </a:lvl2pPr>
              <a:lvl3pPr marL="828675" indent="-228600" algn="l" defTabSz="828675" eaLnBrk="0" hangingPunct="0">
                <a:spcBef>
                  <a:spcPct val="20000"/>
                </a:spcBef>
                <a:buChar char="•"/>
                <a:defRPr sz="2400">
                  <a:solidFill>
                    <a:schemeClr val="tx1"/>
                  </a:solidFill>
                  <a:latin typeface="Times New Roman" pitchFamily="18" charset="0"/>
                </a:defRPr>
              </a:lvl3pPr>
              <a:lvl4pPr marL="1244600" indent="-228600" algn="l" defTabSz="828675" eaLnBrk="0" hangingPunct="0">
                <a:spcBef>
                  <a:spcPct val="20000"/>
                </a:spcBef>
                <a:buChar char="–"/>
                <a:defRPr sz="2000">
                  <a:solidFill>
                    <a:schemeClr val="tx1"/>
                  </a:solidFill>
                  <a:latin typeface="Times New Roman" pitchFamily="18" charset="0"/>
                </a:defRPr>
              </a:lvl4pPr>
              <a:lvl5pPr marL="1658938" indent="-228600" algn="l" defTabSz="828675" eaLnBrk="0" hangingPunct="0">
                <a:spcBef>
                  <a:spcPct val="20000"/>
                </a:spcBef>
                <a:buChar char="»"/>
                <a:defRPr sz="2000">
                  <a:solidFill>
                    <a:schemeClr val="tx1"/>
                  </a:solidFill>
                  <a:latin typeface="Times New Roman" pitchFamily="18" charset="0"/>
                </a:defRPr>
              </a:lvl5pPr>
              <a:lvl6pPr marL="2116138"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573338"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030538"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487738"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Landvetter</a:t>
              </a:r>
            </a:p>
          </p:txBody>
        </p:sp>
        <p:sp>
          <p:nvSpPr>
            <p:cNvPr id="40" name="Text Box 60" descr="70 %">
              <a:extLst>
                <a:ext uri="{FF2B5EF4-FFF2-40B4-BE49-F238E27FC236}">
                  <a16:creationId xmlns:a16="http://schemas.microsoft.com/office/drawing/2014/main" id="{4E1E4B54-8FFD-42D7-9D1B-B9F06E193EB9}"/>
                </a:ext>
              </a:extLst>
            </p:cNvPr>
            <p:cNvSpPr txBox="1">
              <a:spLocks noChangeArrowheads="1"/>
            </p:cNvSpPr>
            <p:nvPr/>
          </p:nvSpPr>
          <p:spPr bwMode="auto">
            <a:xfrm>
              <a:off x="9112839" y="5963728"/>
              <a:ext cx="542883" cy="24912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Ystad</a:t>
              </a:r>
            </a:p>
          </p:txBody>
        </p:sp>
        <p:sp>
          <p:nvSpPr>
            <p:cNvPr id="49" name="Text Box 61" descr="70 %">
              <a:extLst>
                <a:ext uri="{FF2B5EF4-FFF2-40B4-BE49-F238E27FC236}">
                  <a16:creationId xmlns:a16="http://schemas.microsoft.com/office/drawing/2014/main" id="{442227B9-8768-4DC1-8132-517DD20E8776}"/>
                </a:ext>
              </a:extLst>
            </p:cNvPr>
            <p:cNvSpPr txBox="1">
              <a:spLocks noChangeArrowheads="1"/>
            </p:cNvSpPr>
            <p:nvPr/>
          </p:nvSpPr>
          <p:spPr bwMode="auto">
            <a:xfrm>
              <a:off x="8385878" y="5990224"/>
              <a:ext cx="826807" cy="251247"/>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algn="l" eaLnBrk="0" hangingPunct="0">
                <a:spcBef>
                  <a:spcPct val="20000"/>
                </a:spcBef>
                <a:buChar char="•"/>
                <a:defRPr sz="2400">
                  <a:solidFill>
                    <a:srgbClr val="2A3860"/>
                  </a:solidFill>
                  <a:latin typeface="Arial" pitchFamily="34"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pitchFamily="34" charset="0"/>
                  <a:ea typeface="+mn-ea"/>
                  <a:cs typeface="+mn-cs"/>
                </a:rPr>
                <a:t>Trelleborg </a:t>
              </a:r>
            </a:p>
          </p:txBody>
        </p:sp>
        <p:sp>
          <p:nvSpPr>
            <p:cNvPr id="50" name="Text Box 28" descr="70 %">
              <a:extLst>
                <a:ext uri="{FF2B5EF4-FFF2-40B4-BE49-F238E27FC236}">
                  <a16:creationId xmlns:a16="http://schemas.microsoft.com/office/drawing/2014/main" id="{27DD7A78-8423-4503-90BB-AE77A860946C}"/>
                </a:ext>
              </a:extLst>
            </p:cNvPr>
            <p:cNvSpPr txBox="1">
              <a:spLocks noChangeArrowheads="1"/>
            </p:cNvSpPr>
            <p:nvPr/>
          </p:nvSpPr>
          <p:spPr bwMode="auto">
            <a:xfrm>
              <a:off x="8358487" y="4477289"/>
              <a:ext cx="465152" cy="276981"/>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Hån</a:t>
              </a:r>
            </a:p>
          </p:txBody>
        </p:sp>
        <p:sp>
          <p:nvSpPr>
            <p:cNvPr id="51" name="Text Box 38" descr="70 %">
              <a:extLst>
                <a:ext uri="{FF2B5EF4-FFF2-40B4-BE49-F238E27FC236}">
                  <a16:creationId xmlns:a16="http://schemas.microsoft.com/office/drawing/2014/main" id="{B0671B64-B40E-416B-B316-6CC4723EFA2D}"/>
                </a:ext>
              </a:extLst>
            </p:cNvPr>
            <p:cNvSpPr txBox="1">
              <a:spLocks noChangeArrowheads="1"/>
            </p:cNvSpPr>
            <p:nvPr/>
          </p:nvSpPr>
          <p:spPr bwMode="auto">
            <a:xfrm>
              <a:off x="10966467" y="1976264"/>
              <a:ext cx="879846" cy="249122"/>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Haparanda</a:t>
              </a:r>
            </a:p>
          </p:txBody>
        </p:sp>
        <p:sp>
          <p:nvSpPr>
            <p:cNvPr id="52" name="Bild 72">
              <a:extLst>
                <a:ext uri="{FF2B5EF4-FFF2-40B4-BE49-F238E27FC236}">
                  <a16:creationId xmlns:a16="http://schemas.microsoft.com/office/drawing/2014/main" id="{862E399F-92FE-42EF-9B43-344B88C45BD1}"/>
                </a:ext>
              </a:extLst>
            </p:cNvPr>
            <p:cNvSpPr/>
            <p:nvPr/>
          </p:nvSpPr>
          <p:spPr>
            <a:xfrm>
              <a:off x="8939702" y="571648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Bild 72">
              <a:extLst>
                <a:ext uri="{FF2B5EF4-FFF2-40B4-BE49-F238E27FC236}">
                  <a16:creationId xmlns:a16="http://schemas.microsoft.com/office/drawing/2014/main" id="{5EB512E5-5FC8-4736-9A49-6E6B29AEEEF7}"/>
                </a:ext>
              </a:extLst>
            </p:cNvPr>
            <p:cNvSpPr/>
            <p:nvPr/>
          </p:nvSpPr>
          <p:spPr>
            <a:xfrm>
              <a:off x="8993692" y="583923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Bild 72">
              <a:extLst>
                <a:ext uri="{FF2B5EF4-FFF2-40B4-BE49-F238E27FC236}">
                  <a16:creationId xmlns:a16="http://schemas.microsoft.com/office/drawing/2014/main" id="{91E9CF5F-B5E0-4720-A4DC-F43BBCC9129C}"/>
                </a:ext>
              </a:extLst>
            </p:cNvPr>
            <p:cNvSpPr/>
            <p:nvPr/>
          </p:nvSpPr>
          <p:spPr>
            <a:xfrm>
              <a:off x="9047126" y="586554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Bild 72">
              <a:extLst>
                <a:ext uri="{FF2B5EF4-FFF2-40B4-BE49-F238E27FC236}">
                  <a16:creationId xmlns:a16="http://schemas.microsoft.com/office/drawing/2014/main" id="{376D76FA-1315-4E5D-8927-85CEB1A61767}"/>
                </a:ext>
              </a:extLst>
            </p:cNvPr>
            <p:cNvSpPr/>
            <p:nvPr/>
          </p:nvSpPr>
          <p:spPr>
            <a:xfrm>
              <a:off x="9121683" y="58616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Bild 72">
              <a:extLst>
                <a:ext uri="{FF2B5EF4-FFF2-40B4-BE49-F238E27FC236}">
                  <a16:creationId xmlns:a16="http://schemas.microsoft.com/office/drawing/2014/main" id="{ADADB2AD-2DD6-4193-90BD-C224D8CF259B}"/>
                </a:ext>
              </a:extLst>
            </p:cNvPr>
            <p:cNvSpPr/>
            <p:nvPr/>
          </p:nvSpPr>
          <p:spPr>
            <a:xfrm>
              <a:off x="9309158" y="5636641"/>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Bild 72">
              <a:extLst>
                <a:ext uri="{FF2B5EF4-FFF2-40B4-BE49-F238E27FC236}">
                  <a16:creationId xmlns:a16="http://schemas.microsoft.com/office/drawing/2014/main" id="{BAFFA40C-0EDB-4179-8E69-8BF3E957A6EA}"/>
                </a:ext>
              </a:extLst>
            </p:cNvPr>
            <p:cNvSpPr/>
            <p:nvPr/>
          </p:nvSpPr>
          <p:spPr>
            <a:xfrm>
              <a:off x="8756916" y="510405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Bild 72">
              <a:extLst>
                <a:ext uri="{FF2B5EF4-FFF2-40B4-BE49-F238E27FC236}">
                  <a16:creationId xmlns:a16="http://schemas.microsoft.com/office/drawing/2014/main" id="{9D7AFEA4-CD13-4E43-91A2-1BCA9BC9B726}"/>
                </a:ext>
              </a:extLst>
            </p:cNvPr>
            <p:cNvSpPr/>
            <p:nvPr/>
          </p:nvSpPr>
          <p:spPr>
            <a:xfrm>
              <a:off x="8645559" y="476655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Bild 72">
              <a:extLst>
                <a:ext uri="{FF2B5EF4-FFF2-40B4-BE49-F238E27FC236}">
                  <a16:creationId xmlns:a16="http://schemas.microsoft.com/office/drawing/2014/main" id="{3EFCD3FF-F607-4E36-A267-1A7154DF9CEF}"/>
                </a:ext>
              </a:extLst>
            </p:cNvPr>
            <p:cNvSpPr/>
            <p:nvPr/>
          </p:nvSpPr>
          <p:spPr>
            <a:xfrm>
              <a:off x="8783527" y="456568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Bild 72">
              <a:extLst>
                <a:ext uri="{FF2B5EF4-FFF2-40B4-BE49-F238E27FC236}">
                  <a16:creationId xmlns:a16="http://schemas.microsoft.com/office/drawing/2014/main" id="{AA6C8BB2-A6DE-48C2-88DF-97138504F1B1}"/>
                </a:ext>
              </a:extLst>
            </p:cNvPr>
            <p:cNvSpPr/>
            <p:nvPr/>
          </p:nvSpPr>
          <p:spPr>
            <a:xfrm>
              <a:off x="8914510" y="4330146"/>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Bild 72">
              <a:extLst>
                <a:ext uri="{FF2B5EF4-FFF2-40B4-BE49-F238E27FC236}">
                  <a16:creationId xmlns:a16="http://schemas.microsoft.com/office/drawing/2014/main" id="{09DE7F56-3A66-4633-8079-FFDB489E4D49}"/>
                </a:ext>
              </a:extLst>
            </p:cNvPr>
            <p:cNvSpPr/>
            <p:nvPr/>
          </p:nvSpPr>
          <p:spPr>
            <a:xfrm>
              <a:off x="9543330" y="486167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Bild 72">
              <a:extLst>
                <a:ext uri="{FF2B5EF4-FFF2-40B4-BE49-F238E27FC236}">
                  <a16:creationId xmlns:a16="http://schemas.microsoft.com/office/drawing/2014/main" id="{CE5B07B9-B7BD-4913-860E-C47F356CEDBF}"/>
                </a:ext>
              </a:extLst>
            </p:cNvPr>
            <p:cNvSpPr/>
            <p:nvPr/>
          </p:nvSpPr>
          <p:spPr>
            <a:xfrm>
              <a:off x="9690085" y="4761799"/>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Bild 72">
              <a:extLst>
                <a:ext uri="{FF2B5EF4-FFF2-40B4-BE49-F238E27FC236}">
                  <a16:creationId xmlns:a16="http://schemas.microsoft.com/office/drawing/2014/main" id="{6DB2CB8D-2E5D-40BF-8EB1-F878925F24E1}"/>
                </a:ext>
              </a:extLst>
            </p:cNvPr>
            <p:cNvSpPr/>
            <p:nvPr/>
          </p:nvSpPr>
          <p:spPr>
            <a:xfrm>
              <a:off x="9947128" y="447486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Bild 72">
              <a:extLst>
                <a:ext uri="{FF2B5EF4-FFF2-40B4-BE49-F238E27FC236}">
                  <a16:creationId xmlns:a16="http://schemas.microsoft.com/office/drawing/2014/main" id="{EB6E532A-8AB7-4284-B2A2-FFDEB524D9DF}"/>
                </a:ext>
              </a:extLst>
            </p:cNvPr>
            <p:cNvSpPr/>
            <p:nvPr/>
          </p:nvSpPr>
          <p:spPr>
            <a:xfrm>
              <a:off x="8891513" y="3723453"/>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Bild 72">
              <a:extLst>
                <a:ext uri="{FF2B5EF4-FFF2-40B4-BE49-F238E27FC236}">
                  <a16:creationId xmlns:a16="http://schemas.microsoft.com/office/drawing/2014/main" id="{96A8113D-3AB2-4283-82A0-DCF37A5CDA97}"/>
                </a:ext>
              </a:extLst>
            </p:cNvPr>
            <p:cNvSpPr/>
            <p:nvPr/>
          </p:nvSpPr>
          <p:spPr>
            <a:xfrm>
              <a:off x="8845798" y="316873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Bild 72">
              <a:extLst>
                <a:ext uri="{FF2B5EF4-FFF2-40B4-BE49-F238E27FC236}">
                  <a16:creationId xmlns:a16="http://schemas.microsoft.com/office/drawing/2014/main" id="{BBF55475-5FA0-4009-9F93-28DF8329C546}"/>
                </a:ext>
              </a:extLst>
            </p:cNvPr>
            <p:cNvSpPr/>
            <p:nvPr/>
          </p:nvSpPr>
          <p:spPr>
            <a:xfrm>
              <a:off x="9301721" y="2067668"/>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Bild 72">
              <a:extLst>
                <a:ext uri="{FF2B5EF4-FFF2-40B4-BE49-F238E27FC236}">
                  <a16:creationId xmlns:a16="http://schemas.microsoft.com/office/drawing/2014/main" id="{34198214-E2B6-4124-AE5C-E7E38606AAC5}"/>
                </a:ext>
              </a:extLst>
            </p:cNvPr>
            <p:cNvSpPr/>
            <p:nvPr/>
          </p:nvSpPr>
          <p:spPr>
            <a:xfrm>
              <a:off x="9734122" y="3460420"/>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Bild 72">
              <a:extLst>
                <a:ext uri="{FF2B5EF4-FFF2-40B4-BE49-F238E27FC236}">
                  <a16:creationId xmlns:a16="http://schemas.microsoft.com/office/drawing/2014/main" id="{5916DA48-6E62-4EE2-9AEA-61A76E9780BF}"/>
                </a:ext>
              </a:extLst>
            </p:cNvPr>
            <p:cNvSpPr/>
            <p:nvPr/>
          </p:nvSpPr>
          <p:spPr>
            <a:xfrm>
              <a:off x="10177993" y="298947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Bild 72">
              <a:extLst>
                <a:ext uri="{FF2B5EF4-FFF2-40B4-BE49-F238E27FC236}">
                  <a16:creationId xmlns:a16="http://schemas.microsoft.com/office/drawing/2014/main" id="{43F18801-31BE-4E99-902F-AA015BD47962}"/>
                </a:ext>
              </a:extLst>
            </p:cNvPr>
            <p:cNvSpPr/>
            <p:nvPr/>
          </p:nvSpPr>
          <p:spPr>
            <a:xfrm>
              <a:off x="10544332" y="218753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Bild 72">
              <a:extLst>
                <a:ext uri="{FF2B5EF4-FFF2-40B4-BE49-F238E27FC236}">
                  <a16:creationId xmlns:a16="http://schemas.microsoft.com/office/drawing/2014/main" id="{6831D25A-7894-4EEB-A095-AF31CB8C361E}"/>
                </a:ext>
              </a:extLst>
            </p:cNvPr>
            <p:cNvSpPr/>
            <p:nvPr/>
          </p:nvSpPr>
          <p:spPr>
            <a:xfrm>
              <a:off x="10254489" y="1144267"/>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Bild 72">
              <a:extLst>
                <a:ext uri="{FF2B5EF4-FFF2-40B4-BE49-F238E27FC236}">
                  <a16:creationId xmlns:a16="http://schemas.microsoft.com/office/drawing/2014/main" id="{7480F014-1021-4270-B1CC-81E3684875C2}"/>
                </a:ext>
              </a:extLst>
            </p:cNvPr>
            <p:cNvSpPr/>
            <p:nvPr/>
          </p:nvSpPr>
          <p:spPr>
            <a:xfrm>
              <a:off x="10854783" y="2048132"/>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Bild 72">
              <a:extLst>
                <a:ext uri="{FF2B5EF4-FFF2-40B4-BE49-F238E27FC236}">
                  <a16:creationId xmlns:a16="http://schemas.microsoft.com/office/drawing/2014/main" id="{CB02A6B4-19C5-479C-98B8-FF2D643F377D}"/>
                </a:ext>
              </a:extLst>
            </p:cNvPr>
            <p:cNvSpPr/>
            <p:nvPr/>
          </p:nvSpPr>
          <p:spPr>
            <a:xfrm>
              <a:off x="8817419" y="512145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Bild 72">
              <a:extLst>
                <a:ext uri="{FF2B5EF4-FFF2-40B4-BE49-F238E27FC236}">
                  <a16:creationId xmlns:a16="http://schemas.microsoft.com/office/drawing/2014/main" id="{391DE35B-A642-405F-8B0C-21CC1E1F3412}"/>
                </a:ext>
              </a:extLst>
            </p:cNvPr>
            <p:cNvSpPr/>
            <p:nvPr/>
          </p:nvSpPr>
          <p:spPr>
            <a:xfrm>
              <a:off x="9691870" y="4102005"/>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Rectangle 30">
              <a:extLst>
                <a:ext uri="{FF2B5EF4-FFF2-40B4-BE49-F238E27FC236}">
                  <a16:creationId xmlns:a16="http://schemas.microsoft.com/office/drawing/2014/main" id="{C230E93B-518E-4BA6-BC5F-FD3699E5CD85}"/>
                </a:ext>
              </a:extLst>
            </p:cNvPr>
            <p:cNvSpPr>
              <a:spLocks noChangeArrowheads="1"/>
            </p:cNvSpPr>
            <p:nvPr/>
          </p:nvSpPr>
          <p:spPr bwMode="auto">
            <a:xfrm>
              <a:off x="9720500" y="4009512"/>
              <a:ext cx="568244" cy="268414"/>
            </a:xfrm>
            <a:prstGeom prst="rect">
              <a:avLst/>
            </a:prstGeom>
            <a:noFill/>
            <a:ln w="9525">
              <a:noFill/>
              <a:miter lim="800000"/>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spAutoFit/>
            </a:bodyPr>
            <a:lstStyle>
              <a:lvl1pPr defTabSz="828675" eaLnBrk="0" hangingPunct="0">
                <a:lnSpc>
                  <a:spcPct val="120000"/>
                </a:lnSpc>
                <a:spcBef>
                  <a:spcPct val="20000"/>
                </a:spcBef>
                <a:buChar char="•"/>
                <a:defRPr sz="1400">
                  <a:solidFill>
                    <a:srgbClr val="333333"/>
                  </a:solidFill>
                  <a:latin typeface="Arial" charset="0"/>
                </a:defRPr>
              </a:lvl1pPr>
              <a:lvl2pPr marL="742950" indent="-285750" defTabSz="828675" eaLnBrk="0" hangingPunct="0">
                <a:lnSpc>
                  <a:spcPct val="120000"/>
                </a:lnSpc>
                <a:spcBef>
                  <a:spcPct val="20000"/>
                </a:spcBef>
                <a:buChar char="–"/>
                <a:defRPr sz="1000">
                  <a:solidFill>
                    <a:srgbClr val="333333"/>
                  </a:solidFill>
                  <a:latin typeface="Arial" charset="0"/>
                </a:defRPr>
              </a:lvl2pPr>
              <a:lvl3pPr marL="1143000" indent="-228600" defTabSz="828675" eaLnBrk="0" hangingPunct="0">
                <a:lnSpc>
                  <a:spcPct val="120000"/>
                </a:lnSpc>
                <a:spcBef>
                  <a:spcPct val="20000"/>
                </a:spcBef>
                <a:buFont typeface="Arial" charset="0"/>
                <a:buChar char="–"/>
                <a:defRPr sz="800">
                  <a:solidFill>
                    <a:srgbClr val="333333"/>
                  </a:solidFill>
                  <a:latin typeface="Arial" charset="0"/>
                </a:defRPr>
              </a:lvl3pPr>
              <a:lvl4pPr marL="1600200" indent="-228600" defTabSz="828675" eaLnBrk="0" hangingPunct="0">
                <a:spcBef>
                  <a:spcPct val="20000"/>
                </a:spcBef>
                <a:buChar char="–"/>
                <a:defRPr sz="2000">
                  <a:solidFill>
                    <a:schemeClr val="tx1"/>
                  </a:solidFill>
                  <a:latin typeface="Times New Roman" pitchFamily="18" charset="0"/>
                </a:defRPr>
              </a:lvl4pPr>
              <a:lvl5pPr marL="2057400" indent="-228600" defTabSz="828675" eaLnBrk="0" hangingPunct="0">
                <a:spcBef>
                  <a:spcPct val="20000"/>
                </a:spcBef>
                <a:buChar char="»"/>
                <a:defRPr sz="2000">
                  <a:solidFill>
                    <a:schemeClr val="tx1"/>
                  </a:solidFill>
                  <a:latin typeface="Times New Roman" pitchFamily="18" charset="0"/>
                </a:defRPr>
              </a:lvl5pPr>
              <a:lvl6pPr marL="2514600" indent="-228600" defTabSz="8286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86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86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8675"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828675"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Gävle</a:t>
              </a:r>
            </a:p>
          </p:txBody>
        </p:sp>
        <p:sp>
          <p:nvSpPr>
            <p:cNvPr id="76" name="Text Box 2" descr="70 %">
              <a:extLst>
                <a:ext uri="{FF2B5EF4-FFF2-40B4-BE49-F238E27FC236}">
                  <a16:creationId xmlns:a16="http://schemas.microsoft.com/office/drawing/2014/main" id="{0DE29DBE-050A-409D-A281-3D72D1BF66BF}"/>
                </a:ext>
              </a:extLst>
            </p:cNvPr>
            <p:cNvSpPr txBox="1">
              <a:spLocks noChangeArrowheads="1"/>
            </p:cNvSpPr>
            <p:nvPr/>
          </p:nvSpPr>
          <p:spPr bwMode="auto">
            <a:xfrm>
              <a:off x="7725630" y="4688652"/>
              <a:ext cx="1024764" cy="275280"/>
            </a:xfrm>
            <a:prstGeom prst="rect">
              <a:avLst/>
            </a:prstGeom>
            <a:noFill/>
            <a:ln w="9525">
              <a:noFill/>
              <a:miter lim="800000"/>
              <a:headEnd/>
              <a:tailEnd/>
            </a:ln>
            <a:effectLst/>
            <a:extLst>
              <a:ext uri="{909E8E84-426E-40DD-AFC4-6F175D3DCCD1}">
                <a14:hiddenFill xmlns:a14="http://schemas.microsoft.com/office/drawing/2010/main">
                  <a:pattFill prst="pct70">
                    <a:fgClr>
                      <a:srgbClr val="C0C0C0"/>
                    </a:fgClr>
                    <a:bgClr>
                      <a:schemeClr val="hlink"/>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1" rIns="91420" bIns="45711" anchor="ctr">
              <a:spAutoFit/>
            </a:bodyPr>
            <a:lstStyle>
              <a:lvl1pPr eaLnBrk="0" hangingPunct="0">
                <a:lnSpc>
                  <a:spcPct val="120000"/>
                </a:lnSpc>
                <a:spcBef>
                  <a:spcPct val="20000"/>
                </a:spcBef>
                <a:buChar char="•"/>
                <a:defRPr sz="1400">
                  <a:solidFill>
                    <a:srgbClr val="333333"/>
                  </a:solidFill>
                  <a:latin typeface="Arial" charset="0"/>
                </a:defRPr>
              </a:lvl1pPr>
              <a:lvl2pPr marL="742950" indent="-285750" eaLnBrk="0" hangingPunct="0">
                <a:lnSpc>
                  <a:spcPct val="120000"/>
                </a:lnSpc>
                <a:spcBef>
                  <a:spcPct val="20000"/>
                </a:spcBef>
                <a:buChar char="–"/>
                <a:defRPr sz="1000">
                  <a:solidFill>
                    <a:srgbClr val="333333"/>
                  </a:solidFill>
                  <a:latin typeface="Arial" charset="0"/>
                </a:defRPr>
              </a:lvl2pPr>
              <a:lvl3pPr marL="1143000" indent="-228600" eaLnBrk="0" hangingPunct="0">
                <a:lnSpc>
                  <a:spcPct val="120000"/>
                </a:lnSpc>
                <a:spcBef>
                  <a:spcPct val="20000"/>
                </a:spcBef>
                <a:buFont typeface="Arial" charset="0"/>
                <a:buChar char="–"/>
                <a:defRPr sz="800">
                  <a:solidFill>
                    <a:srgbClr val="333333"/>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v-SE" altLang="sv-SE" sz="1200" b="0" i="0" u="none" strike="noStrike" kern="1200" cap="none" spc="0" normalizeH="0" baseline="0" noProof="0" dirty="0">
                  <a:ln>
                    <a:noFill/>
                  </a:ln>
                  <a:solidFill>
                    <a:prstClr val="white"/>
                  </a:solidFill>
                  <a:effectLst/>
                  <a:uLnTx/>
                  <a:uFillTx/>
                  <a:latin typeface="Arial" charset="0"/>
                  <a:ea typeface="+mn-ea"/>
                  <a:cs typeface="+mn-cs"/>
                </a:rPr>
                <a:t>Svinesund</a:t>
              </a:r>
            </a:p>
          </p:txBody>
        </p:sp>
        <p:sp>
          <p:nvSpPr>
            <p:cNvPr id="63" name="Bild 72">
              <a:extLst>
                <a:ext uri="{FF2B5EF4-FFF2-40B4-BE49-F238E27FC236}">
                  <a16:creationId xmlns:a16="http://schemas.microsoft.com/office/drawing/2014/main" id="{C6D3FFB3-3706-4C07-ACDC-DF80894DF957}"/>
                </a:ext>
              </a:extLst>
            </p:cNvPr>
            <p:cNvSpPr/>
            <p:nvPr/>
          </p:nvSpPr>
          <p:spPr>
            <a:xfrm>
              <a:off x="9924110" y="4567744"/>
              <a:ext cx="86380" cy="123399"/>
            </a:xfrm>
            <a:custGeom>
              <a:avLst/>
              <a:gdLst>
                <a:gd name="connsiteX0" fmla="*/ 133350 w 266700"/>
                <a:gd name="connsiteY0" fmla="*/ 0 h 381000"/>
                <a:gd name="connsiteX1" fmla="*/ 0 w 266700"/>
                <a:gd name="connsiteY1" fmla="*/ 133350 h 381000"/>
                <a:gd name="connsiteX2" fmla="*/ 133350 w 266700"/>
                <a:gd name="connsiteY2" fmla="*/ 381000 h 381000"/>
                <a:gd name="connsiteX3" fmla="*/ 266700 w 266700"/>
                <a:gd name="connsiteY3" fmla="*/ 133350 h 381000"/>
                <a:gd name="connsiteX4" fmla="*/ 133350 w 266700"/>
                <a:gd name="connsiteY4" fmla="*/ 0 h 381000"/>
                <a:gd name="connsiteX5" fmla="*/ 133350 w 266700"/>
                <a:gd name="connsiteY5" fmla="*/ 180975 h 381000"/>
                <a:gd name="connsiteX6" fmla="*/ 85725 w 266700"/>
                <a:gd name="connsiteY6" fmla="*/ 133350 h 381000"/>
                <a:gd name="connsiteX7" fmla="*/ 133350 w 266700"/>
                <a:gd name="connsiteY7" fmla="*/ 85725 h 381000"/>
                <a:gd name="connsiteX8" fmla="*/ 180975 w 266700"/>
                <a:gd name="connsiteY8" fmla="*/ 133350 h 381000"/>
                <a:gd name="connsiteX9" fmla="*/ 133350 w 266700"/>
                <a:gd name="connsiteY9" fmla="*/ 1809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81000">
                  <a:moveTo>
                    <a:pt x="133350" y="0"/>
                  </a:moveTo>
                  <a:cubicBezTo>
                    <a:pt x="59722" y="0"/>
                    <a:pt x="0" y="59722"/>
                    <a:pt x="0" y="133350"/>
                  </a:cubicBezTo>
                  <a:cubicBezTo>
                    <a:pt x="0" y="233363"/>
                    <a:pt x="133350" y="381000"/>
                    <a:pt x="133350" y="381000"/>
                  </a:cubicBezTo>
                  <a:cubicBezTo>
                    <a:pt x="133350" y="381000"/>
                    <a:pt x="266700" y="233363"/>
                    <a:pt x="266700" y="133350"/>
                  </a:cubicBezTo>
                  <a:cubicBezTo>
                    <a:pt x="266700" y="59722"/>
                    <a:pt x="206978" y="0"/>
                    <a:pt x="133350" y="0"/>
                  </a:cubicBezTo>
                  <a:close/>
                  <a:moveTo>
                    <a:pt x="133350" y="180975"/>
                  </a:moveTo>
                  <a:cubicBezTo>
                    <a:pt x="107061" y="180975"/>
                    <a:pt x="85725" y="159639"/>
                    <a:pt x="85725" y="133350"/>
                  </a:cubicBezTo>
                  <a:cubicBezTo>
                    <a:pt x="85725" y="107061"/>
                    <a:pt x="107061" y="85725"/>
                    <a:pt x="133350" y="85725"/>
                  </a:cubicBezTo>
                  <a:cubicBezTo>
                    <a:pt x="159639" y="85725"/>
                    <a:pt x="180975" y="107061"/>
                    <a:pt x="180975" y="133350"/>
                  </a:cubicBezTo>
                  <a:cubicBezTo>
                    <a:pt x="180975" y="159639"/>
                    <a:pt x="159639" y="180975"/>
                    <a:pt x="133350" y="1809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53" name="Ellips 252">
            <a:extLst>
              <a:ext uri="{FF2B5EF4-FFF2-40B4-BE49-F238E27FC236}">
                <a16:creationId xmlns:a16="http://schemas.microsoft.com/office/drawing/2014/main" id="{8BCC2880-A309-4275-A80A-3A358C72090B}"/>
              </a:ext>
            </a:extLst>
          </p:cNvPr>
          <p:cNvSpPr/>
          <p:nvPr/>
        </p:nvSpPr>
        <p:spPr>
          <a:xfrm>
            <a:off x="559109" y="2098985"/>
            <a:ext cx="324000" cy="324000"/>
          </a:xfrm>
          <a:prstGeom prst="ellipse">
            <a:avLst/>
          </a:prstGeom>
          <a:solidFill>
            <a:srgbClr val="4C6E8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4" name="Ellips 253">
            <a:extLst>
              <a:ext uri="{FF2B5EF4-FFF2-40B4-BE49-F238E27FC236}">
                <a16:creationId xmlns:a16="http://schemas.microsoft.com/office/drawing/2014/main" id="{F6C1D726-1043-4EF4-A50E-02E2FB386254}"/>
              </a:ext>
            </a:extLst>
          </p:cNvPr>
          <p:cNvSpPr/>
          <p:nvPr/>
        </p:nvSpPr>
        <p:spPr>
          <a:xfrm>
            <a:off x="559109" y="3087609"/>
            <a:ext cx="324000" cy="324000"/>
          </a:xfrm>
          <a:prstGeom prst="ellipse">
            <a:avLst/>
          </a:prstGeom>
          <a:solidFill>
            <a:srgbClr val="B2C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5" name="Ellips 254">
            <a:extLst>
              <a:ext uri="{FF2B5EF4-FFF2-40B4-BE49-F238E27FC236}">
                <a16:creationId xmlns:a16="http://schemas.microsoft.com/office/drawing/2014/main" id="{1CDB7F47-E618-4E16-8B53-3BEF20C9989C}"/>
              </a:ext>
            </a:extLst>
          </p:cNvPr>
          <p:cNvSpPr/>
          <p:nvPr/>
        </p:nvSpPr>
        <p:spPr>
          <a:xfrm>
            <a:off x="559109" y="3976809"/>
            <a:ext cx="324000" cy="324000"/>
          </a:xfrm>
          <a:prstGeom prst="ellipse">
            <a:avLst/>
          </a:prstGeom>
          <a:solidFill>
            <a:srgbClr val="9999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6" name="Ellips 255">
            <a:extLst>
              <a:ext uri="{FF2B5EF4-FFF2-40B4-BE49-F238E27FC236}">
                <a16:creationId xmlns:a16="http://schemas.microsoft.com/office/drawing/2014/main" id="{2021D1F2-0A4F-4EE8-8463-2747B918465B}"/>
              </a:ext>
            </a:extLst>
          </p:cNvPr>
          <p:cNvSpPr/>
          <p:nvPr/>
        </p:nvSpPr>
        <p:spPr>
          <a:xfrm>
            <a:off x="559109" y="4678759"/>
            <a:ext cx="324000" cy="324000"/>
          </a:xfrm>
          <a:prstGeom prst="ellipse">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 name="Grupp 2">
            <a:extLst>
              <a:ext uri="{FF2B5EF4-FFF2-40B4-BE49-F238E27FC236}">
                <a16:creationId xmlns:a16="http://schemas.microsoft.com/office/drawing/2014/main" id="{F5B56299-71B5-D345-A12B-A793930D1001}"/>
              </a:ext>
            </a:extLst>
          </p:cNvPr>
          <p:cNvGrpSpPr/>
          <p:nvPr/>
        </p:nvGrpSpPr>
        <p:grpSpPr>
          <a:xfrm>
            <a:off x="6113866" y="2391931"/>
            <a:ext cx="356496" cy="356496"/>
            <a:chOff x="6701495" y="2380429"/>
            <a:chExt cx="356496" cy="356496"/>
          </a:xfrm>
        </p:grpSpPr>
        <p:cxnSp>
          <p:nvCxnSpPr>
            <p:cNvPr id="98" name="Rak pil 97">
              <a:extLst>
                <a:ext uri="{FF2B5EF4-FFF2-40B4-BE49-F238E27FC236}">
                  <a16:creationId xmlns:a16="http://schemas.microsoft.com/office/drawing/2014/main" id="{00F21109-7616-3E4E-8B17-36DB34CE99F6}"/>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Ellips 98">
              <a:extLst>
                <a:ext uri="{FF2B5EF4-FFF2-40B4-BE49-F238E27FC236}">
                  <a16:creationId xmlns:a16="http://schemas.microsoft.com/office/drawing/2014/main" id="{73967427-5C20-834C-8AEE-4270F5C24F47}"/>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0" name="Grupp 99">
            <a:extLst>
              <a:ext uri="{FF2B5EF4-FFF2-40B4-BE49-F238E27FC236}">
                <a16:creationId xmlns:a16="http://schemas.microsoft.com/office/drawing/2014/main" id="{F537E1BE-A8EB-A149-AE5A-DF1A902DDD17}"/>
              </a:ext>
            </a:extLst>
          </p:cNvPr>
          <p:cNvGrpSpPr/>
          <p:nvPr/>
        </p:nvGrpSpPr>
        <p:grpSpPr>
          <a:xfrm>
            <a:off x="6212575" y="3365323"/>
            <a:ext cx="356496" cy="356496"/>
            <a:chOff x="6701495" y="2380429"/>
            <a:chExt cx="356496" cy="356496"/>
          </a:xfrm>
        </p:grpSpPr>
        <p:cxnSp>
          <p:nvCxnSpPr>
            <p:cNvPr id="101" name="Rak pil 100">
              <a:extLst>
                <a:ext uri="{FF2B5EF4-FFF2-40B4-BE49-F238E27FC236}">
                  <a16:creationId xmlns:a16="http://schemas.microsoft.com/office/drawing/2014/main" id="{A1477CF8-9AB6-2549-A919-179F3B94AAAD}"/>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2" name="Ellips 101">
              <a:extLst>
                <a:ext uri="{FF2B5EF4-FFF2-40B4-BE49-F238E27FC236}">
                  <a16:creationId xmlns:a16="http://schemas.microsoft.com/office/drawing/2014/main" id="{0D9101A8-CD1E-1C47-A706-5A4035EF2394}"/>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3" name="Grupp 102">
            <a:extLst>
              <a:ext uri="{FF2B5EF4-FFF2-40B4-BE49-F238E27FC236}">
                <a16:creationId xmlns:a16="http://schemas.microsoft.com/office/drawing/2014/main" id="{DB46A1CE-4FA4-504D-A786-932C46BF1358}"/>
              </a:ext>
            </a:extLst>
          </p:cNvPr>
          <p:cNvGrpSpPr/>
          <p:nvPr/>
        </p:nvGrpSpPr>
        <p:grpSpPr>
          <a:xfrm>
            <a:off x="6876900" y="4005071"/>
            <a:ext cx="356496" cy="356496"/>
            <a:chOff x="6701495" y="2380429"/>
            <a:chExt cx="356496" cy="356496"/>
          </a:xfrm>
        </p:grpSpPr>
        <p:cxnSp>
          <p:nvCxnSpPr>
            <p:cNvPr id="104" name="Rak pil 103">
              <a:extLst>
                <a:ext uri="{FF2B5EF4-FFF2-40B4-BE49-F238E27FC236}">
                  <a16:creationId xmlns:a16="http://schemas.microsoft.com/office/drawing/2014/main" id="{76BD2AFD-B9A6-0F42-9155-A79D71019614}"/>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5" name="Ellips 104">
              <a:extLst>
                <a:ext uri="{FF2B5EF4-FFF2-40B4-BE49-F238E27FC236}">
                  <a16:creationId xmlns:a16="http://schemas.microsoft.com/office/drawing/2014/main" id="{B648180D-47B1-2C4C-BE71-B44DDA72AC07}"/>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6" name="Grupp 105">
            <a:extLst>
              <a:ext uri="{FF2B5EF4-FFF2-40B4-BE49-F238E27FC236}">
                <a16:creationId xmlns:a16="http://schemas.microsoft.com/office/drawing/2014/main" id="{9C8B6E34-8B2A-304C-AEE3-88F6D2E8CF93}"/>
              </a:ext>
            </a:extLst>
          </p:cNvPr>
          <p:cNvGrpSpPr/>
          <p:nvPr/>
        </p:nvGrpSpPr>
        <p:grpSpPr>
          <a:xfrm>
            <a:off x="6876900" y="4679136"/>
            <a:ext cx="356496" cy="356496"/>
            <a:chOff x="6701495" y="2380429"/>
            <a:chExt cx="356496" cy="356496"/>
          </a:xfrm>
        </p:grpSpPr>
        <p:cxnSp>
          <p:nvCxnSpPr>
            <p:cNvPr id="107" name="Rak pil 106">
              <a:extLst>
                <a:ext uri="{FF2B5EF4-FFF2-40B4-BE49-F238E27FC236}">
                  <a16:creationId xmlns:a16="http://schemas.microsoft.com/office/drawing/2014/main" id="{6A71BA9C-7F94-E84E-A03A-25F20A89C0C4}"/>
                </a:ext>
              </a:extLst>
            </p:cNvPr>
            <p:cNvCxnSpPr>
              <a:cxnSpLocks/>
            </p:cNvCxnSpPr>
            <p:nvPr/>
          </p:nvCxnSpPr>
          <p:spPr>
            <a:xfrm>
              <a:off x="6778362" y="2558677"/>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8" name="Ellips 107">
              <a:extLst>
                <a:ext uri="{FF2B5EF4-FFF2-40B4-BE49-F238E27FC236}">
                  <a16:creationId xmlns:a16="http://schemas.microsoft.com/office/drawing/2014/main" id="{06460DC9-818B-C34C-A3E1-1B2B3913962F}"/>
                </a:ext>
              </a:extLst>
            </p:cNvPr>
            <p:cNvSpPr/>
            <p:nvPr/>
          </p:nvSpPr>
          <p:spPr>
            <a:xfrm>
              <a:off x="6701495" y="2380429"/>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4" name="Grupp 93">
            <a:extLst>
              <a:ext uri="{FF2B5EF4-FFF2-40B4-BE49-F238E27FC236}">
                <a16:creationId xmlns:a16="http://schemas.microsoft.com/office/drawing/2014/main" id="{FDE04A57-0807-FB4E-B2CB-27779C62C8AB}"/>
              </a:ext>
            </a:extLst>
          </p:cNvPr>
          <p:cNvGrpSpPr/>
          <p:nvPr/>
        </p:nvGrpSpPr>
        <p:grpSpPr>
          <a:xfrm>
            <a:off x="11103768" y="260648"/>
            <a:ext cx="1383219" cy="250742"/>
            <a:chOff x="10810537" y="177007"/>
            <a:chExt cx="1383219" cy="250742"/>
          </a:xfrm>
        </p:grpSpPr>
        <p:grpSp>
          <p:nvGrpSpPr>
            <p:cNvPr id="95" name="Grupp 94">
              <a:extLst>
                <a:ext uri="{FF2B5EF4-FFF2-40B4-BE49-F238E27FC236}">
                  <a16:creationId xmlns:a16="http://schemas.microsoft.com/office/drawing/2014/main" id="{9E595780-C2E1-6649-BBAB-1D47D8CFD3CC}"/>
                </a:ext>
              </a:extLst>
            </p:cNvPr>
            <p:cNvGrpSpPr/>
            <p:nvPr/>
          </p:nvGrpSpPr>
          <p:grpSpPr>
            <a:xfrm>
              <a:off x="11444896" y="177007"/>
              <a:ext cx="250742" cy="250742"/>
              <a:chOff x="487676" y="5291665"/>
              <a:chExt cx="356496" cy="356496"/>
            </a:xfrm>
          </p:grpSpPr>
          <p:cxnSp>
            <p:nvCxnSpPr>
              <p:cNvPr id="97" name="Rak pil 96">
                <a:extLst>
                  <a:ext uri="{FF2B5EF4-FFF2-40B4-BE49-F238E27FC236}">
                    <a16:creationId xmlns:a16="http://schemas.microsoft.com/office/drawing/2014/main" id="{F78EC5EC-D5A1-4D4A-9D0B-C66CF3A084E9}"/>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9" name="Ellips 108">
                <a:extLst>
                  <a:ext uri="{FF2B5EF4-FFF2-40B4-BE49-F238E27FC236}">
                    <a16:creationId xmlns:a16="http://schemas.microsoft.com/office/drawing/2014/main" id="{9EBA6760-0638-8B49-999D-97925F00083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6" name="Rubrik 3">
              <a:extLst>
                <a:ext uri="{FF2B5EF4-FFF2-40B4-BE49-F238E27FC236}">
                  <a16:creationId xmlns:a16="http://schemas.microsoft.com/office/drawing/2014/main" id="{FA2F69B0-BC1D-1844-A2CA-69B2FD7BEF59}"/>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grpSp>
      <p:sp>
        <p:nvSpPr>
          <p:cNvPr id="110" name="Rektangel 109" descr="Länk till nationell och lokal beslagsstatistik">
            <a:hlinkClick r:id="rId3" action="ppaction://hlinksldjump"/>
            <a:extLst>
              <a:ext uri="{FF2B5EF4-FFF2-40B4-BE49-F238E27FC236}">
                <a16:creationId xmlns:a16="http://schemas.microsoft.com/office/drawing/2014/main" id="{39D3ECC6-49D8-854C-B471-D679A7E8C8C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82" descr="Länk till Brottbekämpningsområde Öst">
            <a:hlinkClick r:id="rId4" action="ppaction://hlinksldjump"/>
            <a:extLst>
              <a:ext uri="{FF2B5EF4-FFF2-40B4-BE49-F238E27FC236}">
                <a16:creationId xmlns:a16="http://schemas.microsoft.com/office/drawing/2014/main" id="{7E7A1906-15DC-7948-8D34-006B6F3BC02F}"/>
              </a:ext>
            </a:extLst>
          </p:cNvPr>
          <p:cNvSpPr/>
          <p:nvPr/>
        </p:nvSpPr>
        <p:spPr>
          <a:xfrm>
            <a:off x="320512" y="2895913"/>
            <a:ext cx="7075553" cy="833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ktangel 80" descr="Länk till Brottbekämpningsområde Väst">
            <a:hlinkClick r:id="rId5" action="ppaction://hlinksldjump"/>
            <a:extLst>
              <a:ext uri="{FF2B5EF4-FFF2-40B4-BE49-F238E27FC236}">
                <a16:creationId xmlns:a16="http://schemas.microsoft.com/office/drawing/2014/main" id="{38768A29-CB37-0447-8C8F-59D34C9CBFAB}"/>
              </a:ext>
            </a:extLst>
          </p:cNvPr>
          <p:cNvSpPr/>
          <p:nvPr/>
        </p:nvSpPr>
        <p:spPr>
          <a:xfrm>
            <a:off x="377073" y="3808429"/>
            <a:ext cx="6978384" cy="67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4" name="Rektangel 83" descr="Länk till Brottbekämpningsområde Syd">
            <a:hlinkClick r:id="rId6" action="ppaction://hlinksldjump"/>
            <a:extLst>
              <a:ext uri="{FF2B5EF4-FFF2-40B4-BE49-F238E27FC236}">
                <a16:creationId xmlns:a16="http://schemas.microsoft.com/office/drawing/2014/main" id="{1C5158FF-196F-0D48-87FC-51B75B113A11}"/>
              </a:ext>
            </a:extLst>
          </p:cNvPr>
          <p:cNvSpPr/>
          <p:nvPr/>
        </p:nvSpPr>
        <p:spPr>
          <a:xfrm>
            <a:off x="452487" y="4509656"/>
            <a:ext cx="6891468" cy="67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descr="Länk till Brottbekämpningsområde Nord">
            <a:hlinkClick r:id="rId7" action="ppaction://hlinksldjump"/>
            <a:extLst>
              <a:ext uri="{FF2B5EF4-FFF2-40B4-BE49-F238E27FC236}">
                <a16:creationId xmlns:a16="http://schemas.microsoft.com/office/drawing/2014/main" id="{8FEA57C1-072F-9B4A-A219-3A7E3C53092C}"/>
              </a:ext>
            </a:extLst>
          </p:cNvPr>
          <p:cNvSpPr/>
          <p:nvPr/>
        </p:nvSpPr>
        <p:spPr>
          <a:xfrm>
            <a:off x="443060" y="2019751"/>
            <a:ext cx="7450783" cy="827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80206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Brottsbekämpningsområde Nord">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Beslagsstatistik område Nord totalt </a:t>
            </a:r>
          </a:p>
        </p:txBody>
      </p:sp>
      <p:grpSp>
        <p:nvGrpSpPr>
          <p:cNvPr id="29" name="Grupp 28">
            <a:extLst>
              <a:ext uri="{FF2B5EF4-FFF2-40B4-BE49-F238E27FC236}">
                <a16:creationId xmlns:a16="http://schemas.microsoft.com/office/drawing/2014/main" id="{9AAB89C6-0332-C848-891B-81E986B2810F}"/>
              </a:ext>
              <a:ext uri="{C183D7F6-B498-43B3-948B-1728B52AA6E4}">
                <adec:decorative xmlns:adec="http://schemas.microsoft.com/office/drawing/2017/decorative" val="1"/>
              </a:ext>
            </a:extLst>
          </p:cNvPr>
          <p:cNvGrpSpPr/>
          <p:nvPr/>
        </p:nvGrpSpPr>
        <p:grpSpPr>
          <a:xfrm>
            <a:off x="7462157" y="260648"/>
            <a:ext cx="5024830" cy="250742"/>
            <a:chOff x="7168926" y="177007"/>
            <a:chExt cx="5024830" cy="250742"/>
          </a:xfrm>
        </p:grpSpPr>
        <p:sp>
          <p:nvSpPr>
            <p:cNvPr id="30" name="Rubrik 3">
              <a:extLst>
                <a:ext uri="{FF2B5EF4-FFF2-40B4-BE49-F238E27FC236}">
                  <a16:creationId xmlns:a16="http://schemas.microsoft.com/office/drawing/2014/main" id="{E35DFA38-DE5D-AA40-89CF-C093A5F1E184}"/>
                </a:ext>
              </a:extLst>
            </p:cNvPr>
            <p:cNvSpPr txBox="1">
              <a:spLocks/>
            </p:cNvSpPr>
            <p:nvPr/>
          </p:nvSpPr>
          <p:spPr>
            <a:xfrm>
              <a:off x="7168926" y="220291"/>
              <a:ext cx="341608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Område Nord</a:t>
              </a:r>
            </a:p>
          </p:txBody>
        </p:sp>
        <p:grpSp>
          <p:nvGrpSpPr>
            <p:cNvPr id="31" name="Grupp 30">
              <a:extLst>
                <a:ext uri="{FF2B5EF4-FFF2-40B4-BE49-F238E27FC236}">
                  <a16:creationId xmlns:a16="http://schemas.microsoft.com/office/drawing/2014/main" id="{428B08F1-F1E1-6A40-A3B3-45CB01859613}"/>
                </a:ext>
              </a:extLst>
            </p:cNvPr>
            <p:cNvGrpSpPr/>
            <p:nvPr/>
          </p:nvGrpSpPr>
          <p:grpSpPr>
            <a:xfrm>
              <a:off x="11444896" y="177007"/>
              <a:ext cx="250742" cy="250742"/>
              <a:chOff x="487676" y="5291665"/>
              <a:chExt cx="356496" cy="356496"/>
            </a:xfrm>
          </p:grpSpPr>
          <p:cxnSp>
            <p:nvCxnSpPr>
              <p:cNvPr id="34" name="Rak pil 33">
                <a:extLst>
                  <a:ext uri="{FF2B5EF4-FFF2-40B4-BE49-F238E27FC236}">
                    <a16:creationId xmlns:a16="http://schemas.microsoft.com/office/drawing/2014/main" id="{971E28AB-3FEA-D646-AD68-4FF6296F405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143689BF-6B5B-E44F-9C6E-649C5F939482}"/>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 name="Rubrik 3">
              <a:extLst>
                <a:ext uri="{FF2B5EF4-FFF2-40B4-BE49-F238E27FC236}">
                  <a16:creationId xmlns:a16="http://schemas.microsoft.com/office/drawing/2014/main" id="{5CC997C6-5F47-A145-A9DC-274DA95AAE92}"/>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33" name="Rak 32">
              <a:extLst>
                <a:ext uri="{FF2B5EF4-FFF2-40B4-BE49-F238E27FC236}">
                  <a16:creationId xmlns:a16="http://schemas.microsoft.com/office/drawing/2014/main" id="{7E3AEFB8-9581-6B4B-9ADE-D66718ADA0F6}"/>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83AD713C-8296-7844-9C7D-4AEB85B536C0}"/>
              </a:ext>
            </a:extLst>
          </p:cNvPr>
          <p:cNvGrpSpPr/>
          <p:nvPr/>
        </p:nvGrpSpPr>
        <p:grpSpPr>
          <a:xfrm>
            <a:off x="750921" y="2996952"/>
            <a:ext cx="6304506" cy="356496"/>
            <a:chOff x="750921" y="3068960"/>
            <a:chExt cx="6304506" cy="356496"/>
          </a:xfrm>
        </p:grpSpPr>
        <p:sp>
          <p:nvSpPr>
            <p:cNvPr id="43" name="Rubrik 1">
              <a:extLst>
                <a:ext uri="{FF2B5EF4-FFF2-40B4-BE49-F238E27FC236}">
                  <a16:creationId xmlns:a16="http://schemas.microsoft.com/office/drawing/2014/main" id="{3D50444A-1CD7-FF40-B647-56419A83FF94}"/>
                </a:ext>
              </a:extLst>
            </p:cNvPr>
            <p:cNvSpPr txBox="1">
              <a:spLocks/>
            </p:cNvSpPr>
            <p:nvPr/>
          </p:nvSpPr>
          <p:spPr>
            <a:xfrm>
              <a:off x="1287793" y="3133056"/>
              <a:ext cx="5767634"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område Nord totalt</a:t>
              </a:r>
            </a:p>
          </p:txBody>
        </p:sp>
        <p:grpSp>
          <p:nvGrpSpPr>
            <p:cNvPr id="44" name="Grupp 43">
              <a:extLst>
                <a:ext uri="{FF2B5EF4-FFF2-40B4-BE49-F238E27FC236}">
                  <a16:creationId xmlns:a16="http://schemas.microsoft.com/office/drawing/2014/main" id="{F045B443-9DF5-B549-A61C-3E269B8156C1}"/>
                </a:ext>
              </a:extLst>
            </p:cNvPr>
            <p:cNvGrpSpPr/>
            <p:nvPr/>
          </p:nvGrpSpPr>
          <p:grpSpPr>
            <a:xfrm>
              <a:off x="750921" y="3068960"/>
              <a:ext cx="356496" cy="356496"/>
              <a:chOff x="487676" y="5291665"/>
              <a:chExt cx="356496" cy="356496"/>
            </a:xfrm>
          </p:grpSpPr>
          <p:cxnSp>
            <p:nvCxnSpPr>
              <p:cNvPr id="45" name="Rak pil 44">
                <a:extLst>
                  <a:ext uri="{FF2B5EF4-FFF2-40B4-BE49-F238E27FC236}">
                    <a16:creationId xmlns:a16="http://schemas.microsoft.com/office/drawing/2014/main" id="{332E1C55-E57B-DC49-8F43-E0C4EAC87CB1}"/>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Ellips 45">
                <a:extLst>
                  <a:ext uri="{FF2B5EF4-FFF2-40B4-BE49-F238E27FC236}">
                    <a16:creationId xmlns:a16="http://schemas.microsoft.com/office/drawing/2014/main" id="{C9B7B817-666D-484D-A136-1DE552656D78}"/>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8" name="Grupp 7">
            <a:extLst>
              <a:ext uri="{FF2B5EF4-FFF2-40B4-BE49-F238E27FC236}">
                <a16:creationId xmlns:a16="http://schemas.microsoft.com/office/drawing/2014/main" id="{506DC5DD-B40E-C24C-8C37-1B25C769B8AE}"/>
              </a:ext>
            </a:extLst>
          </p:cNvPr>
          <p:cNvGrpSpPr/>
          <p:nvPr/>
        </p:nvGrpSpPr>
        <p:grpSpPr>
          <a:xfrm>
            <a:off x="750921" y="3559988"/>
            <a:ext cx="4576693" cy="356496"/>
            <a:chOff x="750921" y="3642699"/>
            <a:chExt cx="4576693" cy="356496"/>
          </a:xfrm>
        </p:grpSpPr>
        <p:sp>
          <p:nvSpPr>
            <p:cNvPr id="47" name="Rubrik 1">
              <a:extLst>
                <a:ext uri="{FF2B5EF4-FFF2-40B4-BE49-F238E27FC236}">
                  <a16:creationId xmlns:a16="http://schemas.microsoft.com/office/drawing/2014/main" id="{E0241581-3917-5945-8F53-F0F4ACF88CB8}"/>
                </a:ext>
              </a:extLst>
            </p:cNvPr>
            <p:cNvSpPr txBox="1">
              <a:spLocks/>
            </p:cNvSpPr>
            <p:nvPr/>
          </p:nvSpPr>
          <p:spPr>
            <a:xfrm>
              <a:off x="1287793" y="370679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Gävleborgs län</a:t>
              </a:r>
            </a:p>
          </p:txBody>
        </p:sp>
        <p:grpSp>
          <p:nvGrpSpPr>
            <p:cNvPr id="48" name="Grupp 47">
              <a:extLst>
                <a:ext uri="{FF2B5EF4-FFF2-40B4-BE49-F238E27FC236}">
                  <a16:creationId xmlns:a16="http://schemas.microsoft.com/office/drawing/2014/main" id="{27735768-91C1-8347-8F19-491F4D2AAF37}"/>
                </a:ext>
              </a:extLst>
            </p:cNvPr>
            <p:cNvGrpSpPr/>
            <p:nvPr/>
          </p:nvGrpSpPr>
          <p:grpSpPr>
            <a:xfrm>
              <a:off x="750921" y="3642699"/>
              <a:ext cx="356496" cy="356496"/>
              <a:chOff x="487676" y="5291665"/>
              <a:chExt cx="356496" cy="356496"/>
            </a:xfrm>
          </p:grpSpPr>
          <p:cxnSp>
            <p:nvCxnSpPr>
              <p:cNvPr id="49" name="Rak pil 48">
                <a:extLst>
                  <a:ext uri="{FF2B5EF4-FFF2-40B4-BE49-F238E27FC236}">
                    <a16:creationId xmlns:a16="http://schemas.microsoft.com/office/drawing/2014/main" id="{5FD7519D-9762-214C-BFA0-DC710F3F0283}"/>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Ellips 49">
                <a:extLst>
                  <a:ext uri="{FF2B5EF4-FFF2-40B4-BE49-F238E27FC236}">
                    <a16:creationId xmlns:a16="http://schemas.microsoft.com/office/drawing/2014/main" id="{37806B73-E7A8-E744-83C4-37AD7F73B9E5}"/>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9" name="Grupp 8">
            <a:extLst>
              <a:ext uri="{FF2B5EF4-FFF2-40B4-BE49-F238E27FC236}">
                <a16:creationId xmlns:a16="http://schemas.microsoft.com/office/drawing/2014/main" id="{53EAE448-8868-6A46-951E-C70D133A78B3}"/>
              </a:ext>
            </a:extLst>
          </p:cNvPr>
          <p:cNvGrpSpPr/>
          <p:nvPr/>
        </p:nvGrpSpPr>
        <p:grpSpPr>
          <a:xfrm>
            <a:off x="750921" y="4123024"/>
            <a:ext cx="4576693" cy="356496"/>
            <a:chOff x="750921" y="4199489"/>
            <a:chExt cx="4576693" cy="356496"/>
          </a:xfrm>
        </p:grpSpPr>
        <p:sp>
          <p:nvSpPr>
            <p:cNvPr id="51" name="Rubrik 1">
              <a:extLst>
                <a:ext uri="{FF2B5EF4-FFF2-40B4-BE49-F238E27FC236}">
                  <a16:creationId xmlns:a16="http://schemas.microsoft.com/office/drawing/2014/main" id="{61A3E219-B84F-DA46-8AF2-79CA70E04B9A}"/>
                </a:ext>
              </a:extLst>
            </p:cNvPr>
            <p:cNvSpPr txBox="1">
              <a:spLocks/>
            </p:cNvSpPr>
            <p:nvPr/>
          </p:nvSpPr>
          <p:spPr>
            <a:xfrm>
              <a:off x="1287793" y="426358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Jämtlands län</a:t>
              </a:r>
            </a:p>
          </p:txBody>
        </p:sp>
        <p:grpSp>
          <p:nvGrpSpPr>
            <p:cNvPr id="52" name="Grupp 51">
              <a:extLst>
                <a:ext uri="{FF2B5EF4-FFF2-40B4-BE49-F238E27FC236}">
                  <a16:creationId xmlns:a16="http://schemas.microsoft.com/office/drawing/2014/main" id="{EFFAED61-3634-E143-88BB-DCA84B946555}"/>
                </a:ext>
              </a:extLst>
            </p:cNvPr>
            <p:cNvGrpSpPr/>
            <p:nvPr/>
          </p:nvGrpSpPr>
          <p:grpSpPr>
            <a:xfrm>
              <a:off x="750921" y="4199489"/>
              <a:ext cx="356496" cy="356496"/>
              <a:chOff x="487676" y="5291665"/>
              <a:chExt cx="356496" cy="356496"/>
            </a:xfrm>
          </p:grpSpPr>
          <p:cxnSp>
            <p:nvCxnSpPr>
              <p:cNvPr id="53" name="Rak pil 52">
                <a:extLst>
                  <a:ext uri="{FF2B5EF4-FFF2-40B4-BE49-F238E27FC236}">
                    <a16:creationId xmlns:a16="http://schemas.microsoft.com/office/drawing/2014/main" id="{3D909794-2C24-6146-B36A-54C3B0509ED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Ellips 53">
                <a:extLst>
                  <a:ext uri="{FF2B5EF4-FFF2-40B4-BE49-F238E27FC236}">
                    <a16:creationId xmlns:a16="http://schemas.microsoft.com/office/drawing/2014/main" id="{2C7466CF-A2F5-D44C-9BBB-807A9F3C461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grpSp>
        <p:nvGrpSpPr>
          <p:cNvPr id="10" name="Grupp 9">
            <a:extLst>
              <a:ext uri="{FF2B5EF4-FFF2-40B4-BE49-F238E27FC236}">
                <a16:creationId xmlns:a16="http://schemas.microsoft.com/office/drawing/2014/main" id="{DE8663AB-0809-AE40-95CC-526D545E74BA}"/>
              </a:ext>
            </a:extLst>
          </p:cNvPr>
          <p:cNvGrpSpPr/>
          <p:nvPr/>
        </p:nvGrpSpPr>
        <p:grpSpPr>
          <a:xfrm>
            <a:off x="750921" y="4686060"/>
            <a:ext cx="4576693" cy="356496"/>
            <a:chOff x="750921" y="4753609"/>
            <a:chExt cx="4576693" cy="356496"/>
          </a:xfrm>
        </p:grpSpPr>
        <p:sp>
          <p:nvSpPr>
            <p:cNvPr id="55" name="Rubrik 1">
              <a:extLst>
                <a:ext uri="{FF2B5EF4-FFF2-40B4-BE49-F238E27FC236}">
                  <a16:creationId xmlns:a16="http://schemas.microsoft.com/office/drawing/2014/main" id="{EF0477AB-51BC-D148-9B58-2F76F9C693DC}"/>
                </a:ext>
              </a:extLst>
            </p:cNvPr>
            <p:cNvSpPr txBox="1">
              <a:spLocks/>
            </p:cNvSpPr>
            <p:nvPr/>
          </p:nvSpPr>
          <p:spPr>
            <a:xfrm>
              <a:off x="1287793" y="4817705"/>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Norrbottens län</a:t>
              </a:r>
            </a:p>
          </p:txBody>
        </p:sp>
        <p:grpSp>
          <p:nvGrpSpPr>
            <p:cNvPr id="57" name="Grupp 56">
              <a:extLst>
                <a:ext uri="{FF2B5EF4-FFF2-40B4-BE49-F238E27FC236}">
                  <a16:creationId xmlns:a16="http://schemas.microsoft.com/office/drawing/2014/main" id="{4C7A4DD1-4DE2-E746-A8E2-6EEFF5EAB9C2}"/>
                </a:ext>
              </a:extLst>
            </p:cNvPr>
            <p:cNvGrpSpPr/>
            <p:nvPr/>
          </p:nvGrpSpPr>
          <p:grpSpPr>
            <a:xfrm>
              <a:off x="750921" y="4753609"/>
              <a:ext cx="356496" cy="356496"/>
              <a:chOff x="487676" y="5291665"/>
              <a:chExt cx="356496" cy="356496"/>
            </a:xfrm>
          </p:grpSpPr>
          <p:cxnSp>
            <p:nvCxnSpPr>
              <p:cNvPr id="58" name="Rak pil 57">
                <a:extLst>
                  <a:ext uri="{FF2B5EF4-FFF2-40B4-BE49-F238E27FC236}">
                    <a16:creationId xmlns:a16="http://schemas.microsoft.com/office/drawing/2014/main" id="{2D16F96B-BC81-A244-A89F-DE2A8DB62D3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249C5325-544B-3F41-AB9C-416425534CD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11" name="Grupp 10">
            <a:extLst>
              <a:ext uri="{FF2B5EF4-FFF2-40B4-BE49-F238E27FC236}">
                <a16:creationId xmlns:a16="http://schemas.microsoft.com/office/drawing/2014/main" id="{94892234-56B3-1D46-AFA8-611A7F82A958}"/>
              </a:ext>
            </a:extLst>
          </p:cNvPr>
          <p:cNvGrpSpPr/>
          <p:nvPr/>
        </p:nvGrpSpPr>
        <p:grpSpPr>
          <a:xfrm>
            <a:off x="750921" y="5249096"/>
            <a:ext cx="4576693" cy="356496"/>
            <a:chOff x="750921" y="5327348"/>
            <a:chExt cx="4576693" cy="356496"/>
          </a:xfrm>
        </p:grpSpPr>
        <p:sp>
          <p:nvSpPr>
            <p:cNvPr id="60" name="Rubrik 1">
              <a:extLst>
                <a:ext uri="{FF2B5EF4-FFF2-40B4-BE49-F238E27FC236}">
                  <a16:creationId xmlns:a16="http://schemas.microsoft.com/office/drawing/2014/main" id="{D0C5DF62-8C3E-F74A-B5D2-79E7AB29359C}"/>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Västerbottens län</a:t>
              </a:r>
            </a:p>
          </p:txBody>
        </p:sp>
        <p:grpSp>
          <p:nvGrpSpPr>
            <p:cNvPr id="61" name="Grupp 60">
              <a:extLst>
                <a:ext uri="{FF2B5EF4-FFF2-40B4-BE49-F238E27FC236}">
                  <a16:creationId xmlns:a16="http://schemas.microsoft.com/office/drawing/2014/main" id="{12CD0E8E-DEC6-2A42-A9A5-C536AD8AA0ED}"/>
                </a:ext>
              </a:extLst>
            </p:cNvPr>
            <p:cNvGrpSpPr/>
            <p:nvPr/>
          </p:nvGrpSpPr>
          <p:grpSpPr>
            <a:xfrm>
              <a:off x="750921" y="5327348"/>
              <a:ext cx="356496" cy="356496"/>
              <a:chOff x="487676" y="5291665"/>
              <a:chExt cx="356496" cy="356496"/>
            </a:xfrm>
          </p:grpSpPr>
          <p:cxnSp>
            <p:nvCxnSpPr>
              <p:cNvPr id="62" name="Rak pil 61">
                <a:extLst>
                  <a:ext uri="{FF2B5EF4-FFF2-40B4-BE49-F238E27FC236}">
                    <a16:creationId xmlns:a16="http://schemas.microsoft.com/office/drawing/2014/main" id="{EC8C8AB9-8F89-8248-B354-31EE18464314}"/>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Ellips 80">
                <a:extLst>
                  <a:ext uri="{FF2B5EF4-FFF2-40B4-BE49-F238E27FC236}">
                    <a16:creationId xmlns:a16="http://schemas.microsoft.com/office/drawing/2014/main" id="{3EA5EBBE-9EF0-6142-857B-3AA61BE35EE4}"/>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grpSp>
        <p:nvGrpSpPr>
          <p:cNvPr id="13" name="Grupp 12">
            <a:extLst>
              <a:ext uri="{FF2B5EF4-FFF2-40B4-BE49-F238E27FC236}">
                <a16:creationId xmlns:a16="http://schemas.microsoft.com/office/drawing/2014/main" id="{E9F18DA6-37DD-3D43-BA77-754E291B058E}"/>
              </a:ext>
            </a:extLst>
          </p:cNvPr>
          <p:cNvGrpSpPr/>
          <p:nvPr/>
        </p:nvGrpSpPr>
        <p:grpSpPr>
          <a:xfrm>
            <a:off x="750921" y="5812130"/>
            <a:ext cx="4576693" cy="356496"/>
            <a:chOff x="750921" y="5884138"/>
            <a:chExt cx="4576693" cy="356496"/>
          </a:xfrm>
        </p:grpSpPr>
        <p:sp>
          <p:nvSpPr>
            <p:cNvPr id="82" name="Rubrik 1">
              <a:extLst>
                <a:ext uri="{FF2B5EF4-FFF2-40B4-BE49-F238E27FC236}">
                  <a16:creationId xmlns:a16="http://schemas.microsoft.com/office/drawing/2014/main" id="{B89F84CB-4A74-D440-9679-55025E1695D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Västernorrlands län</a:t>
              </a:r>
            </a:p>
          </p:txBody>
        </p:sp>
        <p:grpSp>
          <p:nvGrpSpPr>
            <p:cNvPr id="83" name="Grupp 82">
              <a:extLst>
                <a:ext uri="{FF2B5EF4-FFF2-40B4-BE49-F238E27FC236}">
                  <a16:creationId xmlns:a16="http://schemas.microsoft.com/office/drawing/2014/main" id="{F87432CD-D8DC-B349-9772-C86B4795EC7D}"/>
                </a:ext>
              </a:extLst>
            </p:cNvPr>
            <p:cNvGrpSpPr/>
            <p:nvPr/>
          </p:nvGrpSpPr>
          <p:grpSpPr>
            <a:xfrm>
              <a:off x="750921" y="5884138"/>
              <a:ext cx="356496" cy="356496"/>
              <a:chOff x="487676" y="5291665"/>
              <a:chExt cx="356496" cy="356496"/>
            </a:xfrm>
          </p:grpSpPr>
          <p:cxnSp>
            <p:nvCxnSpPr>
              <p:cNvPr id="84" name="Rak pil 83">
                <a:extLst>
                  <a:ext uri="{FF2B5EF4-FFF2-40B4-BE49-F238E27FC236}">
                    <a16:creationId xmlns:a16="http://schemas.microsoft.com/office/drawing/2014/main" id="{F53998EC-7C90-2247-819E-3E5D77B3BB05}"/>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BA746E67-872E-9F41-81CA-5F7A284123CF}"/>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sp>
        <p:nvSpPr>
          <p:cNvPr id="86" name="Rektangel 85" descr="Gul ruta med text">
            <a:extLst>
              <a:ext uri="{FF2B5EF4-FFF2-40B4-BE49-F238E27FC236}">
                <a16:creationId xmlns:a16="http://schemas.microsoft.com/office/drawing/2014/main" id="{D90F1A9B-97F1-6C4F-8442-6EBB1994072B}"/>
              </a:ext>
            </a:extLst>
          </p:cNvPr>
          <p:cNvSpPr/>
          <p:nvPr/>
        </p:nvSpPr>
        <p:spPr>
          <a:xfrm>
            <a:off x="8243455" y="1881188"/>
            <a:ext cx="3469120" cy="2684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ubrik 1" descr="Text med Kom ihåg information">
            <a:extLst>
              <a:ext uri="{FF2B5EF4-FFF2-40B4-BE49-F238E27FC236}">
                <a16:creationId xmlns:a16="http://schemas.microsoft.com/office/drawing/2014/main" id="{09872179-6CA0-F24C-A955-AC030D29613D}"/>
              </a:ext>
            </a:extLst>
          </p:cNvPr>
          <p:cNvSpPr txBox="1">
            <a:spLocks/>
          </p:cNvSpPr>
          <p:nvPr/>
        </p:nvSpPr>
        <p:spPr>
          <a:xfrm>
            <a:off x="8427672" y="1611327"/>
            <a:ext cx="3107836" cy="3225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gn="ctr">
              <a:lnSpc>
                <a:spcPct val="100000"/>
              </a:lnSpc>
            </a:pPr>
            <a:r>
              <a:rPr lang="sv-SE" sz="1600" dirty="0">
                <a:solidFill>
                  <a:schemeClr val="tx2"/>
                </a:solidFill>
              </a:rPr>
              <a:t>Kom ihåg att kontrollera vilken måttenhet beslagen redovisas </a:t>
            </a:r>
            <a:br>
              <a:rPr lang="sv-SE" sz="1600" dirty="0">
                <a:solidFill>
                  <a:schemeClr val="tx2"/>
                </a:solidFill>
              </a:rPr>
            </a:br>
            <a:r>
              <a:rPr lang="sv-SE" sz="1600" dirty="0">
                <a:solidFill>
                  <a:schemeClr val="tx2"/>
                </a:solidFill>
              </a:rPr>
              <a:t>i för den kan skilja sig mellan </a:t>
            </a:r>
            <a:br>
              <a:rPr lang="sv-SE" sz="1600" dirty="0">
                <a:solidFill>
                  <a:schemeClr val="tx2"/>
                </a:solidFill>
              </a:rPr>
            </a:br>
            <a:r>
              <a:rPr lang="sv-SE" sz="1600" dirty="0">
                <a:solidFill>
                  <a:schemeClr val="tx2"/>
                </a:solidFill>
              </a:rPr>
              <a:t>olika preparat!</a:t>
            </a:r>
          </a:p>
          <a:p>
            <a:pPr algn="ctr">
              <a:lnSpc>
                <a:spcPct val="100000"/>
              </a:lnSpc>
            </a:pPr>
            <a:endParaRPr lang="sv-SE" sz="1600" dirty="0">
              <a:solidFill>
                <a:schemeClr val="tx2"/>
              </a:solidFill>
            </a:endParaRPr>
          </a:p>
          <a:p>
            <a:pPr algn="ctr">
              <a:lnSpc>
                <a:spcPct val="100000"/>
              </a:lnSpc>
            </a:pPr>
            <a:r>
              <a:rPr lang="sv-SE" sz="1600" dirty="0">
                <a:solidFill>
                  <a:schemeClr val="tx2"/>
                </a:solidFill>
              </a:rPr>
              <a:t>Preparatet </a:t>
            </a:r>
            <a:r>
              <a:rPr lang="sv-SE" sz="1600" dirty="0" err="1">
                <a:solidFill>
                  <a:schemeClr val="tx2"/>
                </a:solidFill>
              </a:rPr>
              <a:t>Tramadol</a:t>
            </a:r>
            <a:r>
              <a:rPr lang="sv-SE" sz="1600" dirty="0">
                <a:solidFill>
                  <a:schemeClr val="tx2"/>
                </a:solidFill>
              </a:rPr>
              <a:t> </a:t>
            </a:r>
            <a:br>
              <a:rPr lang="sv-SE" sz="1600" dirty="0">
                <a:solidFill>
                  <a:schemeClr val="tx2"/>
                </a:solidFill>
              </a:rPr>
            </a:br>
            <a:r>
              <a:rPr lang="sv-SE" sz="1600" dirty="0">
                <a:solidFill>
                  <a:schemeClr val="tx2"/>
                </a:solidFill>
              </a:rPr>
              <a:t>särredovisas och ingår inte i posterna för ”Övriga narkotika </a:t>
            </a:r>
            <a:br>
              <a:rPr lang="sv-SE" sz="1600" dirty="0">
                <a:solidFill>
                  <a:schemeClr val="tx2"/>
                </a:solidFill>
              </a:rPr>
            </a:br>
            <a:r>
              <a:rPr lang="sv-SE" sz="1600" dirty="0">
                <a:solidFill>
                  <a:schemeClr val="tx2"/>
                </a:solidFill>
              </a:rPr>
              <a:t>och narkotiska läkemedel”.</a:t>
            </a:r>
          </a:p>
        </p:txBody>
      </p:sp>
      <p:sp>
        <p:nvSpPr>
          <p:cNvPr id="88" name="Rektangel 87" descr="Länk tillbaka till Lokal beslagsstatistik">
            <a:hlinkClick r:id="rId3" action="ppaction://hlinksldjump"/>
            <a:extLst>
              <a:ext uri="{FF2B5EF4-FFF2-40B4-BE49-F238E27FC236}">
                <a16:creationId xmlns:a16="http://schemas.microsoft.com/office/drawing/2014/main" id="{78C615E8-46A6-404C-B3E8-BEF5C563933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descr="Länk för att fortsätta till Beslagsstatistik Brottsbekämpningsområde Nord total">
            <a:hlinkClick r:id="rId4" action="ppaction://hlinksldjump"/>
            <a:extLst>
              <a:ext uri="{FF2B5EF4-FFF2-40B4-BE49-F238E27FC236}">
                <a16:creationId xmlns:a16="http://schemas.microsoft.com/office/drawing/2014/main" id="{3482D7D8-A0E0-C941-860D-7C69F1DB7278}"/>
              </a:ext>
            </a:extLst>
          </p:cNvPr>
          <p:cNvSpPr/>
          <p:nvPr/>
        </p:nvSpPr>
        <p:spPr>
          <a:xfrm>
            <a:off x="656492" y="2893772"/>
            <a:ext cx="5678320"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descr="Länk för att fortsätta till Beslagsstatistik Gävleborgs län">
            <a:hlinkClick r:id="rId5" action="ppaction://hlinksldjump"/>
            <a:extLst>
              <a:ext uri="{FF2B5EF4-FFF2-40B4-BE49-F238E27FC236}">
                <a16:creationId xmlns:a16="http://schemas.microsoft.com/office/drawing/2014/main" id="{B2000D74-F920-684E-867A-4DCDB19E9ECF}"/>
              </a:ext>
            </a:extLst>
          </p:cNvPr>
          <p:cNvSpPr/>
          <p:nvPr/>
        </p:nvSpPr>
        <p:spPr>
          <a:xfrm>
            <a:off x="656492" y="3465272"/>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descr="Länk för att fortsätta till Beslagsstatistik Jämtlands län">
            <a:hlinkClick r:id="rId6" action="ppaction://hlinksldjump"/>
            <a:extLst>
              <a:ext uri="{FF2B5EF4-FFF2-40B4-BE49-F238E27FC236}">
                <a16:creationId xmlns:a16="http://schemas.microsoft.com/office/drawing/2014/main" id="{F5BB88F5-2C84-694B-BA48-38249D401777}"/>
              </a:ext>
            </a:extLst>
          </p:cNvPr>
          <p:cNvSpPr/>
          <p:nvPr/>
        </p:nvSpPr>
        <p:spPr>
          <a:xfrm>
            <a:off x="656492" y="4053607"/>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descr="Länk för att fortsätta till Beslagsstatistik Norrbottens län">
            <a:hlinkClick r:id="rId7" action="ppaction://hlinksldjump"/>
            <a:extLst>
              <a:ext uri="{FF2B5EF4-FFF2-40B4-BE49-F238E27FC236}">
                <a16:creationId xmlns:a16="http://schemas.microsoft.com/office/drawing/2014/main" id="{9EC0D1B9-043E-E946-AAE3-96F7D218FBAE}"/>
              </a:ext>
            </a:extLst>
          </p:cNvPr>
          <p:cNvSpPr/>
          <p:nvPr/>
        </p:nvSpPr>
        <p:spPr>
          <a:xfrm>
            <a:off x="656492" y="4627765"/>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66" descr="Länk för att fortsätta till Beslagsstatistik Västerbottens län">
            <a:hlinkClick r:id="rId8" action="ppaction://hlinksldjump"/>
            <a:extLst>
              <a:ext uri="{FF2B5EF4-FFF2-40B4-BE49-F238E27FC236}">
                <a16:creationId xmlns:a16="http://schemas.microsoft.com/office/drawing/2014/main" id="{D8EA45A2-D61C-4C46-AD0B-46D423720BC9}"/>
              </a:ext>
            </a:extLst>
          </p:cNvPr>
          <p:cNvSpPr/>
          <p:nvPr/>
        </p:nvSpPr>
        <p:spPr>
          <a:xfrm>
            <a:off x="656492" y="5166482"/>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descr="Länk för att fortsätta till Beslagsstatistik Västernorrlands län">
            <a:hlinkClick r:id="rId9" action="ppaction://hlinksldjump"/>
            <a:extLst>
              <a:ext uri="{FF2B5EF4-FFF2-40B4-BE49-F238E27FC236}">
                <a16:creationId xmlns:a16="http://schemas.microsoft.com/office/drawing/2014/main" id="{2D27EC0A-ED9A-B545-B2FA-9DC2F3DAAE45}"/>
              </a:ext>
            </a:extLst>
          </p:cNvPr>
          <p:cNvSpPr/>
          <p:nvPr/>
        </p:nvSpPr>
        <p:spPr>
          <a:xfrm>
            <a:off x="656492" y="5726464"/>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Länk till Brottsbekämpningsområde Nord">
            <a:hlinkClick r:id="rId10" action="ppaction://hlinksldjump"/>
            <a:extLst>
              <a:ext uri="{FF2B5EF4-FFF2-40B4-BE49-F238E27FC236}">
                <a16:creationId xmlns:a16="http://schemas.microsoft.com/office/drawing/2014/main" id="{C9877183-652A-5844-899A-CA3AA44F8B9E}"/>
              </a:ext>
            </a:extLst>
          </p:cNvPr>
          <p:cNvSpPr/>
          <p:nvPr/>
        </p:nvSpPr>
        <p:spPr>
          <a:xfrm>
            <a:off x="8713850" y="220443"/>
            <a:ext cx="220596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9" name="Grupp 68">
            <a:extLst>
              <a:ext uri="{FF2B5EF4-FFF2-40B4-BE49-F238E27FC236}">
                <a16:creationId xmlns:a16="http://schemas.microsoft.com/office/drawing/2014/main" id="{00FA44C8-56AA-7E4F-9597-E7F314E0FA62}"/>
              </a:ext>
            </a:extLst>
          </p:cNvPr>
          <p:cNvGrpSpPr/>
          <p:nvPr/>
        </p:nvGrpSpPr>
        <p:grpSpPr>
          <a:xfrm>
            <a:off x="6494463" y="4698503"/>
            <a:ext cx="4576693" cy="356496"/>
            <a:chOff x="750921" y="5327348"/>
            <a:chExt cx="4576693" cy="356496"/>
          </a:xfrm>
        </p:grpSpPr>
        <p:sp>
          <p:nvSpPr>
            <p:cNvPr id="70" name="Rubrik 1">
              <a:extLst>
                <a:ext uri="{FF2B5EF4-FFF2-40B4-BE49-F238E27FC236}">
                  <a16:creationId xmlns:a16="http://schemas.microsoft.com/office/drawing/2014/main" id="{F23D55FF-3564-814E-9882-8BF28360C8F6}"/>
                </a:ext>
              </a:extLst>
            </p:cNvPr>
            <p:cNvSpPr txBox="1">
              <a:spLocks/>
            </p:cNvSpPr>
            <p:nvPr/>
          </p:nvSpPr>
          <p:spPr>
            <a:xfrm>
              <a:off x="1287793" y="539144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Dalarnas län</a:t>
              </a:r>
            </a:p>
          </p:txBody>
        </p:sp>
        <p:grpSp>
          <p:nvGrpSpPr>
            <p:cNvPr id="71" name="Grupp 70">
              <a:extLst>
                <a:ext uri="{FF2B5EF4-FFF2-40B4-BE49-F238E27FC236}">
                  <a16:creationId xmlns:a16="http://schemas.microsoft.com/office/drawing/2014/main" id="{3AF102F1-B407-FF44-A390-F0755792905C}"/>
                </a:ext>
              </a:extLst>
            </p:cNvPr>
            <p:cNvGrpSpPr/>
            <p:nvPr/>
          </p:nvGrpSpPr>
          <p:grpSpPr>
            <a:xfrm>
              <a:off x="750921" y="5327348"/>
              <a:ext cx="356496" cy="356496"/>
              <a:chOff x="487676" y="5291665"/>
              <a:chExt cx="356496" cy="356496"/>
            </a:xfrm>
          </p:grpSpPr>
          <p:cxnSp>
            <p:nvCxnSpPr>
              <p:cNvPr id="72" name="Rak pil 71">
                <a:extLst>
                  <a:ext uri="{FF2B5EF4-FFF2-40B4-BE49-F238E27FC236}">
                    <a16:creationId xmlns:a16="http://schemas.microsoft.com/office/drawing/2014/main" id="{FAA6B5D6-5864-2C4C-A035-B96592F091F0}"/>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3" name="Ellips 72">
                <a:extLst>
                  <a:ext uri="{FF2B5EF4-FFF2-40B4-BE49-F238E27FC236}">
                    <a16:creationId xmlns:a16="http://schemas.microsoft.com/office/drawing/2014/main" id="{4066433A-C5E2-8048-9537-3867C85E8989}"/>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grpSp>
        <p:nvGrpSpPr>
          <p:cNvPr id="74" name="Grupp 73">
            <a:extLst>
              <a:ext uri="{FF2B5EF4-FFF2-40B4-BE49-F238E27FC236}">
                <a16:creationId xmlns:a16="http://schemas.microsoft.com/office/drawing/2014/main" id="{11A50C51-E9BD-0644-9E74-C760677327E1}"/>
              </a:ext>
            </a:extLst>
          </p:cNvPr>
          <p:cNvGrpSpPr/>
          <p:nvPr/>
        </p:nvGrpSpPr>
        <p:grpSpPr>
          <a:xfrm>
            <a:off x="6494463" y="5261537"/>
            <a:ext cx="4576693" cy="356496"/>
            <a:chOff x="750921" y="5884138"/>
            <a:chExt cx="4576693" cy="356496"/>
          </a:xfrm>
        </p:grpSpPr>
        <p:sp>
          <p:nvSpPr>
            <p:cNvPr id="75" name="Rubrik 1">
              <a:extLst>
                <a:ext uri="{FF2B5EF4-FFF2-40B4-BE49-F238E27FC236}">
                  <a16:creationId xmlns:a16="http://schemas.microsoft.com/office/drawing/2014/main" id="{45B6EE49-4943-AB45-87D8-F8DFC12B0D48}"/>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Värmlands län</a:t>
              </a:r>
            </a:p>
          </p:txBody>
        </p:sp>
        <p:grpSp>
          <p:nvGrpSpPr>
            <p:cNvPr id="76" name="Grupp 75">
              <a:extLst>
                <a:ext uri="{FF2B5EF4-FFF2-40B4-BE49-F238E27FC236}">
                  <a16:creationId xmlns:a16="http://schemas.microsoft.com/office/drawing/2014/main" id="{4493AAAF-433C-7F4C-B92F-3391C23C2B6D}"/>
                </a:ext>
              </a:extLst>
            </p:cNvPr>
            <p:cNvGrpSpPr/>
            <p:nvPr/>
          </p:nvGrpSpPr>
          <p:grpSpPr>
            <a:xfrm>
              <a:off x="750921" y="5884138"/>
              <a:ext cx="356496" cy="356496"/>
              <a:chOff x="487676" y="5291665"/>
              <a:chExt cx="356496" cy="356496"/>
            </a:xfrm>
          </p:grpSpPr>
          <p:cxnSp>
            <p:nvCxnSpPr>
              <p:cNvPr id="77" name="Rak pil 76">
                <a:extLst>
                  <a:ext uri="{FF2B5EF4-FFF2-40B4-BE49-F238E27FC236}">
                    <a16:creationId xmlns:a16="http://schemas.microsoft.com/office/drawing/2014/main" id="{BE874E9E-18AE-F94A-96AE-9CEA9BE0841F}"/>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Ellips 77">
                <a:extLst>
                  <a:ext uri="{FF2B5EF4-FFF2-40B4-BE49-F238E27FC236}">
                    <a16:creationId xmlns:a16="http://schemas.microsoft.com/office/drawing/2014/main" id="{79CBC3C3-C7E5-9F48-B716-A8AF74016B0C}"/>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sp>
        <p:nvSpPr>
          <p:cNvPr id="79" name="Rektangel 78" descr="Länk för att fortsätta till Beslagsstatistik Västerbottens län">
            <a:hlinkClick r:id="rId11" action="ppaction://hlinksldjump"/>
            <a:extLst>
              <a:ext uri="{FF2B5EF4-FFF2-40B4-BE49-F238E27FC236}">
                <a16:creationId xmlns:a16="http://schemas.microsoft.com/office/drawing/2014/main" id="{BEA7B435-8E9A-7940-8B25-1AF8A4C27718}"/>
              </a:ext>
            </a:extLst>
          </p:cNvPr>
          <p:cNvSpPr/>
          <p:nvPr/>
        </p:nvSpPr>
        <p:spPr>
          <a:xfrm>
            <a:off x="6400034" y="4626895"/>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descr="Länk för att fortsätta till Beslagsstatistik Västernorrlands län">
            <a:hlinkClick r:id="rId12" action="ppaction://hlinksldjump"/>
            <a:extLst>
              <a:ext uri="{FF2B5EF4-FFF2-40B4-BE49-F238E27FC236}">
                <a16:creationId xmlns:a16="http://schemas.microsoft.com/office/drawing/2014/main" id="{3A2F356C-BB19-9D4A-96D6-6049C23F5DA3}"/>
              </a:ext>
            </a:extLst>
          </p:cNvPr>
          <p:cNvSpPr/>
          <p:nvPr/>
        </p:nvSpPr>
        <p:spPr>
          <a:xfrm>
            <a:off x="6400034" y="5188571"/>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9" name="Grupp 88">
            <a:extLst>
              <a:ext uri="{FF2B5EF4-FFF2-40B4-BE49-F238E27FC236}">
                <a16:creationId xmlns:a16="http://schemas.microsoft.com/office/drawing/2014/main" id="{090BA580-CC6C-3841-A9EB-C9843FABC157}"/>
              </a:ext>
            </a:extLst>
          </p:cNvPr>
          <p:cNvGrpSpPr/>
          <p:nvPr/>
        </p:nvGrpSpPr>
        <p:grpSpPr>
          <a:xfrm>
            <a:off x="6494463" y="5805264"/>
            <a:ext cx="4576693" cy="356496"/>
            <a:chOff x="750921" y="5884138"/>
            <a:chExt cx="4576693" cy="356496"/>
          </a:xfrm>
        </p:grpSpPr>
        <p:sp>
          <p:nvSpPr>
            <p:cNvPr id="90" name="Rubrik 1">
              <a:extLst>
                <a:ext uri="{FF2B5EF4-FFF2-40B4-BE49-F238E27FC236}">
                  <a16:creationId xmlns:a16="http://schemas.microsoft.com/office/drawing/2014/main" id="{1BC52597-4548-A046-B205-B217F42D5B84}"/>
                </a:ext>
              </a:extLst>
            </p:cNvPr>
            <p:cNvSpPr txBox="1">
              <a:spLocks/>
            </p:cNvSpPr>
            <p:nvPr/>
          </p:nvSpPr>
          <p:spPr>
            <a:xfrm>
              <a:off x="1287793" y="5948234"/>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Beslagsstatistik Svinesund</a:t>
              </a:r>
            </a:p>
          </p:txBody>
        </p:sp>
        <p:grpSp>
          <p:nvGrpSpPr>
            <p:cNvPr id="91" name="Grupp 90">
              <a:extLst>
                <a:ext uri="{FF2B5EF4-FFF2-40B4-BE49-F238E27FC236}">
                  <a16:creationId xmlns:a16="http://schemas.microsoft.com/office/drawing/2014/main" id="{335FE70C-8447-5644-92BE-727BE23C6F2D}"/>
                </a:ext>
              </a:extLst>
            </p:cNvPr>
            <p:cNvGrpSpPr/>
            <p:nvPr/>
          </p:nvGrpSpPr>
          <p:grpSpPr>
            <a:xfrm>
              <a:off x="750921" y="5884138"/>
              <a:ext cx="356496" cy="356496"/>
              <a:chOff x="487676" y="5291665"/>
              <a:chExt cx="356496" cy="356496"/>
            </a:xfrm>
          </p:grpSpPr>
          <p:cxnSp>
            <p:nvCxnSpPr>
              <p:cNvPr id="92" name="Rak pil 91">
                <a:extLst>
                  <a:ext uri="{FF2B5EF4-FFF2-40B4-BE49-F238E27FC236}">
                    <a16:creationId xmlns:a16="http://schemas.microsoft.com/office/drawing/2014/main" id="{A9959EC5-7E05-7E4A-B640-332C47A34832}"/>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Ellips 92">
                <a:extLst>
                  <a:ext uri="{FF2B5EF4-FFF2-40B4-BE49-F238E27FC236}">
                    <a16:creationId xmlns:a16="http://schemas.microsoft.com/office/drawing/2014/main" id="{5A1026C7-9A03-174E-BD8F-37F6BC71721A}"/>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75000"/>
                      <a:lumOff val="25000"/>
                    </a:schemeClr>
                  </a:solidFill>
                </a:endParaRPr>
              </a:p>
            </p:txBody>
          </p:sp>
        </p:grpSp>
      </p:grpSp>
      <p:sp>
        <p:nvSpPr>
          <p:cNvPr id="94" name="Rektangel 93" descr="Länk för att fortsätta till Beslagsstatistik Västernorrlands län">
            <a:hlinkClick r:id="rId13" action="ppaction://hlinksldjump"/>
            <a:extLst>
              <a:ext uri="{FF2B5EF4-FFF2-40B4-BE49-F238E27FC236}">
                <a16:creationId xmlns:a16="http://schemas.microsoft.com/office/drawing/2014/main" id="{B0AEC862-E7ED-9D4B-9EF0-2D16AC17E31C}"/>
              </a:ext>
            </a:extLst>
          </p:cNvPr>
          <p:cNvSpPr/>
          <p:nvPr/>
        </p:nvSpPr>
        <p:spPr>
          <a:xfrm>
            <a:off x="6374982" y="5719772"/>
            <a:ext cx="5151476" cy="53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Rubrik 1">
            <a:extLst>
              <a:ext uri="{FF2B5EF4-FFF2-40B4-BE49-F238E27FC236}">
                <a16:creationId xmlns:a16="http://schemas.microsoft.com/office/drawing/2014/main" id="{F7EAE989-F65B-2343-932D-FAAFF127FB19}"/>
              </a:ext>
            </a:extLst>
          </p:cNvPr>
          <p:cNvSpPr txBox="1">
            <a:spLocks/>
          </p:cNvSpPr>
          <p:nvPr/>
        </p:nvSpPr>
        <p:spPr>
          <a:xfrm>
            <a:off x="509047" y="1799427"/>
            <a:ext cx="5033914" cy="463006"/>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Obs! Dalarnas och Värmlands län samt Svinesund tillhörde område Väst under år 2020.</a:t>
            </a:r>
          </a:p>
        </p:txBody>
      </p:sp>
    </p:spTree>
    <p:extLst>
      <p:ext uri="{BB962C8B-B14F-4D97-AF65-F5344CB8AC3E}">
        <p14:creationId xmlns:p14="http://schemas.microsoft.com/office/powerpoint/2010/main" val="14324925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Narkotika</a:t>
            </a:r>
            <a:endParaRPr lang="en-US" sz="7000" dirty="0"/>
          </a:p>
        </p:txBody>
      </p:sp>
      <p:grpSp>
        <p:nvGrpSpPr>
          <p:cNvPr id="3" name="Grupp 2" descr="Nationell beslagssatistik">
            <a:extLst>
              <a:ext uri="{FF2B5EF4-FFF2-40B4-BE49-F238E27FC236}">
                <a16:creationId xmlns:a16="http://schemas.microsoft.com/office/drawing/2014/main" id="{A57E7B6A-C4C9-1647-A8CE-EF0C80F07179}"/>
              </a:ext>
            </a:extLst>
          </p:cNvPr>
          <p:cNvGrpSpPr/>
          <p:nvPr/>
        </p:nvGrpSpPr>
        <p:grpSpPr>
          <a:xfrm>
            <a:off x="9144000" y="260648"/>
            <a:ext cx="3342987" cy="250742"/>
            <a:chOff x="8850769" y="177007"/>
            <a:chExt cx="3342987"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 Nationell beslagssatistik">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descr="Piltecken till nästa sida">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 till nästa sida">
            <a:hlinkClick r:id="" action="ppaction://hlinkshowjump?jump=nextslide"/>
            <a:extLst>
              <a:ext uri="{FF2B5EF4-FFF2-40B4-BE49-F238E27FC236}">
                <a16:creationId xmlns:a16="http://schemas.microsoft.com/office/drawing/2014/main" id="{86B9FDFF-BE64-E543-A7A1-9979D28DC369}"/>
              </a:ext>
              <a:ext uri="{C183D7F6-B498-43B3-948B-1728B52AA6E4}">
                <adec:decorative xmlns:adec="http://schemas.microsoft.com/office/drawing/2017/decorative" val="0"/>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descr="Piltecken för föregående sida">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 till föregående sida">
            <a:hlinkClick r:id="" action="ppaction://hlinkshowjump?jump=previousslide"/>
            <a:extLst>
              <a:ext uri="{FF2B5EF4-FFF2-40B4-BE49-F238E27FC236}">
                <a16:creationId xmlns:a16="http://schemas.microsoft.com/office/drawing/2014/main" id="{8BCB240C-364C-784E-B89E-4C23A6261FB5}"/>
              </a:ext>
              <a:ext uri="{C183D7F6-B498-43B3-948B-1728B52AA6E4}">
                <adec:decorative xmlns:adec="http://schemas.microsoft.com/office/drawing/2017/decorative" val="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Nationell beslagsstatistik">
            <a:hlinkClick r:id="rId2" action="ppaction://hlinksldjump"/>
            <a:extLst>
              <a:ext uri="{FF2B5EF4-FFF2-40B4-BE49-F238E27FC236}">
                <a16:creationId xmlns:a16="http://schemas.microsoft.com/office/drawing/2014/main" id="{85F4DD4C-4A28-8647-8024-6FAE957857C0}"/>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1348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Narkotika">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Narkotika</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936344" y="260648"/>
            <a:ext cx="6550643" cy="266924"/>
            <a:chOff x="5643113" y="177007"/>
            <a:chExt cx="6550643"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643113" y="220291"/>
              <a:ext cx="4941902"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ktangel 9" descr="Länk tillbaka till Brottsbekämpningsområde Nord">
            <a:hlinkClick r:id="rId2" action="ppaction://hlinksldjump"/>
            <a:extLst>
              <a:ext uri="{FF2B5EF4-FFF2-40B4-BE49-F238E27FC236}">
                <a16:creationId xmlns:a16="http://schemas.microsoft.com/office/drawing/2014/main" id="{1909EDF8-5BC1-0946-82DA-89216E38320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 tillbaka till Brottsbekämpningsområde Nord">
            <a:hlinkClick r:id="rId2" action="ppaction://hlinksldjump"/>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descr="Länk tillbaka till Brottsbekämpningsområde Nord">
            <a:hlinkClick r:id="rId2" action="ppaction://hlinksldjump"/>
            <a:extLst>
              <a:ext uri="{FF2B5EF4-FFF2-40B4-BE49-F238E27FC236}">
                <a16:creationId xmlns:a16="http://schemas.microsoft.com/office/drawing/2014/main" id="{A3E7ADE3-BB99-454A-9D40-9A98D866BFE5}"/>
              </a:ext>
            </a:extLst>
          </p:cNvPr>
          <p:cNvSpPr/>
          <p:nvPr/>
        </p:nvSpPr>
        <p:spPr>
          <a:xfrm>
            <a:off x="9341427" y="241809"/>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2" action="ppaction://hlinksldjump"/>
            <a:extLst>
              <a:ext uri="{FF2B5EF4-FFF2-40B4-BE49-F238E27FC236}">
                <a16:creationId xmlns:a16="http://schemas.microsoft.com/office/drawing/2014/main" id="{7BBAFC23-4083-6A4C-A9D3-1D9586C8AC54}"/>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Brottsbekämpningsområde Nord Total">
            <a:hlinkClick r:id="rId3" action="ppaction://hlinksldjump"/>
            <a:extLst>
              <a:ext uri="{FF2B5EF4-FFF2-40B4-BE49-F238E27FC236}">
                <a16:creationId xmlns:a16="http://schemas.microsoft.com/office/drawing/2014/main" id="{8D220D64-544B-C44B-942E-CE50DEDE811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8968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5631034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61063912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4"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C2F0B8CD-BC40-C34D-9087-FA3705E6B8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Länk tillbaka till Brottsbekämpningsområde Nord">
            <a:hlinkClick r:id="rId4" action="ppaction://hlinksldjump"/>
            <a:extLst>
              <a:ext uri="{FF2B5EF4-FFF2-40B4-BE49-F238E27FC236}">
                <a16:creationId xmlns:a16="http://schemas.microsoft.com/office/drawing/2014/main" id="{56F85AED-153E-6D47-9B01-0ABD9B045F5A}"/>
              </a:ext>
            </a:extLst>
          </p:cNvPr>
          <p:cNvSpPr/>
          <p:nvPr/>
        </p:nvSpPr>
        <p:spPr>
          <a:xfrm>
            <a:off x="9351818" y="252200"/>
            <a:ext cx="122761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4" action="ppaction://hlinksldjump"/>
            <a:extLst>
              <a:ext uri="{FF2B5EF4-FFF2-40B4-BE49-F238E27FC236}">
                <a16:creationId xmlns:a16="http://schemas.microsoft.com/office/drawing/2014/main" id="{395057AA-6FC3-9B49-94F5-7E34FC0283E1}"/>
              </a:ext>
            </a:extLst>
          </p:cNvPr>
          <p:cNvSpPr/>
          <p:nvPr/>
        </p:nvSpPr>
        <p:spPr>
          <a:xfrm>
            <a:off x="7658099" y="252200"/>
            <a:ext cx="166254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 Brottsbekämpningsområde Nord Total">
            <a:hlinkClick r:id="rId5" action="ppaction://hlinksldjump"/>
            <a:extLst>
              <a:ext uri="{FF2B5EF4-FFF2-40B4-BE49-F238E27FC236}">
                <a16:creationId xmlns:a16="http://schemas.microsoft.com/office/drawing/2014/main" id="{449DB2DE-A944-3B48-BD97-B8BDA7A3F3ED}"/>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203647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2917924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0964018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E10FB88-A696-464B-B510-D58FC5206FD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1" name="Rektangel 20" descr="Länk tillbaka till Brottsbekämpningsområde Nord">
            <a:hlinkClick r:id="rId4" action="ppaction://hlinksldjump"/>
            <a:extLst>
              <a:ext uri="{FF2B5EF4-FFF2-40B4-BE49-F238E27FC236}">
                <a16:creationId xmlns:a16="http://schemas.microsoft.com/office/drawing/2014/main" id="{E42287A5-52FA-7A45-B631-1F1E893F671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DA5F8B67-C1B5-C645-A5E3-5DD9AE575D0C}"/>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3A599825-48D7-C14D-8F4E-1AB854368F3C}"/>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CD11AAA9-975E-2A42-8616-6565F5A9243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90926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11155727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7678606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7E06FE71-2392-6F47-9392-F97F76585A5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1" name="Rektangel 20" descr="Länk tillbaka till Brottsbekämpningsområde Nord">
            <a:hlinkClick r:id="rId4" action="ppaction://hlinksldjump"/>
            <a:extLst>
              <a:ext uri="{FF2B5EF4-FFF2-40B4-BE49-F238E27FC236}">
                <a16:creationId xmlns:a16="http://schemas.microsoft.com/office/drawing/2014/main" id="{78C1D510-71B1-234F-A16D-294D090EC21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descr="Länk tillbaka till Brottsbekämpningsområde Nord">
            <a:hlinkClick r:id="rId4" action="ppaction://hlinksldjump"/>
            <a:extLst>
              <a:ext uri="{FF2B5EF4-FFF2-40B4-BE49-F238E27FC236}">
                <a16:creationId xmlns:a16="http://schemas.microsoft.com/office/drawing/2014/main" id="{80F54671-AD4B-2541-B3D1-5515D2C39909}"/>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292A9CF2-B4CA-0E4E-B54C-88184CEB734A}"/>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E2A850BC-323C-8340-826D-1DA732BC95D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24859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Met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Metamfetamin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4574418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1153798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EF5F0F4E-24A7-8641-81A8-64DB5E2CE802}"/>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DE1B6B4F-2FA6-024D-862B-9466F0C168B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6CBFC50B-B1C4-A94B-BDCC-60E6965402AD}"/>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0E273ABC-4DE3-B649-9C2A-A9F493F3E271}"/>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8EDD784F-ABCA-A348-B037-A3FAA77B6DC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540226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oka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Kokain</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7622619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2211610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D2EAEBC6-6A8A-9447-9BDC-0CB2A14017C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86F1AC02-217C-5A4D-90A5-5F4921AB4AF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C034E10E-333D-754B-BA35-E29AD8F2211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CFB4A6A5-B54E-E746-A794-3198F66E08DB}"/>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FF7A5CC3-D9B8-8F4E-9FB0-F93AD1094361}"/>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0678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Kat torka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Kat torkad</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8709790"/>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29046504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678CFB50-F079-2245-B8DC-5ABE6C01AEA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F38C974D-663F-E34C-9697-E756E4F5895F}"/>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06A9BE2B-6301-2545-89FF-1FC1F5B5A6F8}"/>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E119E6FC-DB2F-044F-9CA5-B7652F39AD7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558D5F2D-CAD3-7C40-B20D-9525C5FC007D}"/>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612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cstacy (tablett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(tabletter)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07237786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15894758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37F5744-264D-9840-A0EE-2818F61FEB77}"/>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E71F633C-2C71-F445-97FA-322A5C649E5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18836350-CC19-2642-8FB8-FD044963B44B}"/>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B9CFA350-1DDD-3440-9666-F6D3B8CD5A3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D71635A4-1BEC-2A46-AD7C-F06DA053148B}"/>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3EF73DF6-195B-2D41-AC5C-5EFBBF77E3DA}"/>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507489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sctasy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Ecstacy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5012103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56420209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007091C-CCFF-D84F-AAF6-FEEE677CAE9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CDBAFCB7-8074-DD4B-B77D-16D5FAC0534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E74D876D-6FD8-D940-B7B5-2C2DFD97C21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E89D07EF-0931-4B49-BC63-7056E034B0C5}"/>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225B2E87-5767-EC48-8136-93961FD62765}"/>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A72B532C-7552-6A4A-BB6F-A41A48D2C14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32295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LSD">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LSD</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12813348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06078738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38DD82A-C909-034B-AC35-579EE098E4E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D53300CA-727F-1349-AC52-F9598E7F4D2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36E94F10-1483-B749-8A37-EB89CC657E9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0AB15BC2-72C6-D449-9086-5A911357DCC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DE80AE32-BE10-7B40-B0A6-5DC55A69FC6A}"/>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29D3472C-250B-FE46-8D54-4C1A7075992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413720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marijuan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Cannabis/marijuana</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4086300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04241870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 15">
            <a:extLst>
              <a:ext uri="{FF2B5EF4-FFF2-40B4-BE49-F238E27FC236}">
                <a16:creationId xmlns:a16="http://schemas.microsoft.com/office/drawing/2014/main" id="{04D7A529-1FDB-AB47-B57B-F53531999B0B}"/>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7" name="Ellips 16">
            <a:extLst>
              <a:ext uri="{FF2B5EF4-FFF2-40B4-BE49-F238E27FC236}">
                <a16:creationId xmlns:a16="http://schemas.microsoft.com/office/drawing/2014/main" id="{0E4DAC60-19B1-BD43-B71A-328BF3D640BE}"/>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för nästa sida">
            <a:hlinkClick r:id="" action="ppaction://hlinkshowjump?jump=nextslide"/>
            <a:extLst>
              <a:ext uri="{FF2B5EF4-FFF2-40B4-BE49-F238E27FC236}">
                <a16:creationId xmlns:a16="http://schemas.microsoft.com/office/drawing/2014/main" id="{C10B1DE9-30D0-9444-890F-587FC2B0A6BD}"/>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BBAC890E-D72C-8E41-A227-3174B65A1178}"/>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0" name="Ellips 19" descr="Piltecken för föregående sida">
            <a:extLst>
              <a:ext uri="{FF2B5EF4-FFF2-40B4-BE49-F238E27FC236}">
                <a16:creationId xmlns:a16="http://schemas.microsoft.com/office/drawing/2014/main" id="{FDB966E1-8B00-5748-B1E0-5BCEFF8923F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descr="Piltecken för föregående sida">
            <a:hlinkClick r:id="" action="ppaction://hlinkshowjump?jump=previousslide"/>
            <a:extLst>
              <a:ext uri="{FF2B5EF4-FFF2-40B4-BE49-F238E27FC236}">
                <a16:creationId xmlns:a16="http://schemas.microsoft.com/office/drawing/2014/main" id="{18944CD2-9321-5F43-BC59-8C8762F116A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Nationell beslagsstatistik">
            <a:hlinkClick r:id="rId4" action="ppaction://hlinksldjump"/>
            <a:extLst>
              <a:ext uri="{FF2B5EF4-FFF2-40B4-BE49-F238E27FC236}">
                <a16:creationId xmlns:a16="http://schemas.microsoft.com/office/drawing/2014/main" id="{BBA40F5C-B532-AB43-A71A-B94663AD77CB}"/>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54697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ramado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err="1"/>
              <a:t>Tramadol</a:t>
            </a:r>
            <a:r>
              <a:rPr lang="sv-SE" dirty="0"/>
              <a:t>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7297619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929646180"/>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410A15BC-C722-D245-BC3A-AB17AECD2D7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5BF5F05E-B959-1A45-82BE-292136828E49}"/>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AF3AC9FF-5D8F-FD45-AB59-5EC93EE33E58}"/>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47A862F9-E3DE-DE4A-82F8-603153D3A08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F09ACE45-73BF-AA4D-B8D2-F728F336DB58}"/>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78025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3227771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09659671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02EE5D1-D8D9-8048-B86D-C0BBB6ED64C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4EE1F21-0D29-EA4D-B5D3-E58F5520A1A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2109C2E9-7C78-B340-8106-1090E2B3976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62CC6A37-F767-6348-944B-377052A9DA53}"/>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993AD414-A7DE-F94F-B6AF-3618563B1BAD}"/>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0317AC17-FF03-084F-8814-DD6CF0F92AE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10978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pulv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(pulver)</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354419071"/>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47606730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847C8987-2301-BB4F-9EEA-F90850DAE07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44B8DFD1-982A-564B-8C37-7BFD2D98BFD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Länk tillbaka till Lokal beslagsstatistik">
            <a:hlinkClick r:id="rId4" action="ppaction://hlinksldjump"/>
            <a:extLst>
              <a:ext uri="{FF2B5EF4-FFF2-40B4-BE49-F238E27FC236}">
                <a16:creationId xmlns:a16="http://schemas.microsoft.com/office/drawing/2014/main" id="{B3CB330F-930A-A24A-B192-86241C4C996C}"/>
              </a:ext>
            </a:extLst>
          </p:cNvPr>
          <p:cNvSpPr/>
          <p:nvPr/>
        </p:nvSpPr>
        <p:spPr>
          <a:xfrm>
            <a:off x="6313265"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7BB5F27C-F867-1748-A517-7753F7069F6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644E3E86-840B-0242-97B1-C6EE87FF0C5D}"/>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D37CBB6E-0DDC-894C-987A-9AE8CA0BA805}"/>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B1A0B990-492D-4243-82A2-BC4252D7601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0484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vrig narkotika och narkotiska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Övrig narkotika och narkotiska läkemedel </a:t>
            </a:r>
            <a:br>
              <a:rPr lang="sv-SE" dirty="0"/>
            </a:br>
            <a:r>
              <a:rPr lang="sv-SE" dirty="0"/>
              <a:t>(tabletter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77433788"/>
              </p:ext>
            </p:extLst>
          </p:nvPr>
        </p:nvGraphicFramePr>
        <p:xfrm>
          <a:off x="479425" y="2060575"/>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772142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574064CA-F8B9-C84C-B998-0AB0E90B24A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9E956D48-FAA1-474B-B9A7-AE2BA067CEE6}"/>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DB2F5B89-6A81-6446-811F-FB94E6F6750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26B44317-6DC9-2D44-9842-D99A89719827}"/>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292BC808-5F2F-4A4D-9A3D-26F26948081D}"/>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F3C36590-AF09-9149-BA7F-A3199B45BB74}"/>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17240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narkotika">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narkotika</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26086217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1DFD500-1E21-2D43-B4A1-C94893A86CC9}"/>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2BB9AC9B-796C-AA4E-8964-6B9BFCD88B78}"/>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3" action="ppaction://hlinksldjump"/>
            <a:extLst>
              <a:ext uri="{FF2B5EF4-FFF2-40B4-BE49-F238E27FC236}">
                <a16:creationId xmlns:a16="http://schemas.microsoft.com/office/drawing/2014/main" id="{529F5124-15C7-7642-A8E9-EA9C8D03130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3" action="ppaction://hlinksldjump"/>
            <a:extLst>
              <a:ext uri="{FF2B5EF4-FFF2-40B4-BE49-F238E27FC236}">
                <a16:creationId xmlns:a16="http://schemas.microsoft.com/office/drawing/2014/main" id="{E7C34D7E-EA61-274A-A9C4-709F5B040E9A}"/>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Lokal beslagsstatistik">
            <a:hlinkClick r:id="rId3" action="ppaction://hlinksldjump"/>
            <a:extLst>
              <a:ext uri="{FF2B5EF4-FFF2-40B4-BE49-F238E27FC236}">
                <a16:creationId xmlns:a16="http://schemas.microsoft.com/office/drawing/2014/main" id="{9E298B54-6FEE-844C-B83A-5A6CEC7EE7FF}"/>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Nord Total">
            <a:hlinkClick r:id="rId4" action="ppaction://hlinksldjump"/>
            <a:extLst>
              <a:ext uri="{FF2B5EF4-FFF2-40B4-BE49-F238E27FC236}">
                <a16:creationId xmlns:a16="http://schemas.microsoft.com/office/drawing/2014/main" id="{94290E9C-5635-2841-BA47-B7CA75A4816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36174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Dopnings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Dopningsmedel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950858" y="260648"/>
            <a:ext cx="6536129" cy="266924"/>
            <a:chOff x="5657627" y="177007"/>
            <a:chExt cx="6536129" cy="266924"/>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657627" y="220291"/>
              <a:ext cx="4927388" cy="2236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DA7FC585-01AE-4A44-B434-189091CB32D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AAC1D254-8802-E94C-961F-184A4635D21C}"/>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82A6D9A0-191B-754C-B923-D4C185A1CE97}"/>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53ECB803-AA80-3E46-96CB-C05B44F9226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70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flytande)">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(flytande)</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409014507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2243266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BCF0B75A-5709-0A4B-B78F-05F1EDF849A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0D767049-06FB-8B4F-B60E-D07CABFD346E}"/>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BFA404E2-90EF-F94B-B4FF-EBABFC8EA65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995E36B4-84BE-8749-BF2A-B261CF828206}"/>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D58499E3-84B0-4342-B50B-E5060F8E5693}"/>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04D9F1C6-63CA-3E4B-84C1-6BA610712086}"/>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529263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(tabletter, vialer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40369193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8946354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C0BBBDA5-86DB-4844-B782-FEE95F29272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9A06F6CD-1FA8-7543-9D6E-0FBA479240E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508D0DB6-DF92-5C4D-A3E3-608C00C82F59}"/>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287D800A-956C-1D46-858E-014B002C9192}"/>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9F6B86A2-C812-B349-A397-997DB43C92F9}"/>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67513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Dopningsmedel (tabletter, vial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Dopningsmedel (pulver kg)</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746469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52365393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21EEA16-36EB-6A47-A102-032E4C16AFDA}"/>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C0BBBDA5-86DB-4844-B782-FEE95F29272F}"/>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28FA7C18-F0C8-8946-9845-F5CF1EB019B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C6E27BEC-B9A3-5344-8AE4-CF88DBF8D5ED}"/>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C2FA8817-5540-FD4D-A530-3A86C93ED15F}"/>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6C70D9FF-1149-B14A-8177-EAAC0985DE9D}"/>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3973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Totalt antal beslag av dopningsmedel">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Totalt antal beslag av dopningsmedel</a:t>
            </a:r>
          </a:p>
        </p:txBody>
      </p:sp>
      <p:graphicFrame>
        <p:nvGraphicFramePr>
          <p:cNvPr id="14" name="Diagram 13" descr="Diagram antal besla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44455765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D2C9239F-5A80-7647-98FD-12B2D2CB5720}"/>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56DD6EF-2730-9D4D-B944-8B4F2DB4880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3" action="ppaction://hlinksldjump"/>
            <a:extLst>
              <a:ext uri="{FF2B5EF4-FFF2-40B4-BE49-F238E27FC236}">
                <a16:creationId xmlns:a16="http://schemas.microsoft.com/office/drawing/2014/main" id="{B601E2BE-BE44-F446-AE88-6C7EFC9A4DD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3" action="ppaction://hlinksldjump"/>
            <a:extLst>
              <a:ext uri="{FF2B5EF4-FFF2-40B4-BE49-F238E27FC236}">
                <a16:creationId xmlns:a16="http://schemas.microsoft.com/office/drawing/2014/main" id="{5789DAEA-4A22-1B4E-90D1-8759C56182DA}"/>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Lokal beslagsstatistik">
            <a:hlinkClick r:id="rId3" action="ppaction://hlinksldjump"/>
            <a:extLst>
              <a:ext uri="{FF2B5EF4-FFF2-40B4-BE49-F238E27FC236}">
                <a16:creationId xmlns:a16="http://schemas.microsoft.com/office/drawing/2014/main" id="{6AC377AD-403A-CB43-90F6-CA5285C028B3}"/>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Nord Total">
            <a:hlinkClick r:id="rId4" action="ppaction://hlinksldjump"/>
            <a:extLst>
              <a:ext uri="{FF2B5EF4-FFF2-40B4-BE49-F238E27FC236}">
                <a16:creationId xmlns:a16="http://schemas.microsoft.com/office/drawing/2014/main" id="{66667C92-0D9A-D047-AABC-D244A7F36CE6}"/>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87162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annabisharts">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Cannabisharts</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624776444"/>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314181533"/>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descr="Länk till Nationell Beslagsstatistik">
            <a:hlinkClick r:id="rId4"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 15">
            <a:extLst>
              <a:ext uri="{FF2B5EF4-FFF2-40B4-BE49-F238E27FC236}">
                <a16:creationId xmlns:a16="http://schemas.microsoft.com/office/drawing/2014/main" id="{04D7A529-1FDB-AB47-B57B-F53531999B0B}"/>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7" name="Ellips 16">
            <a:extLst>
              <a:ext uri="{FF2B5EF4-FFF2-40B4-BE49-F238E27FC236}">
                <a16:creationId xmlns:a16="http://schemas.microsoft.com/office/drawing/2014/main" id="{0E4DAC60-19B1-BD43-B71A-328BF3D640BE}"/>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descr="Piltecken till nästa sida">
            <a:hlinkClick r:id="" action="ppaction://hlinkshowjump?jump=nextslide"/>
            <a:extLst>
              <a:ext uri="{FF2B5EF4-FFF2-40B4-BE49-F238E27FC236}">
                <a16:creationId xmlns:a16="http://schemas.microsoft.com/office/drawing/2014/main" id="{C10B1DE9-30D0-9444-890F-587FC2B0A6BD}"/>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a:extLst>
              <a:ext uri="{FF2B5EF4-FFF2-40B4-BE49-F238E27FC236}">
                <a16:creationId xmlns:a16="http://schemas.microsoft.com/office/drawing/2014/main" id="{BBAC890E-D72C-8E41-A227-3174B65A1178}"/>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0" name="Ellips 19">
            <a:extLst>
              <a:ext uri="{FF2B5EF4-FFF2-40B4-BE49-F238E27FC236}">
                <a16:creationId xmlns:a16="http://schemas.microsoft.com/office/drawing/2014/main" id="{FDB966E1-8B00-5748-B1E0-5BCEFF8923F6}"/>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Piltecken till föregående sida">
            <a:hlinkClick r:id="" action="ppaction://hlinkshowjump?jump=previousslide"/>
            <a:extLst>
              <a:ext uri="{FF2B5EF4-FFF2-40B4-BE49-F238E27FC236}">
                <a16:creationId xmlns:a16="http://schemas.microsoft.com/office/drawing/2014/main" id="{18944CD2-9321-5F43-BC59-8C8762F116A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 Nationell beslagsstatistik">
            <a:hlinkClick r:id="rId4" action="ppaction://hlinksldjump"/>
            <a:extLst>
              <a:ext uri="{FF2B5EF4-FFF2-40B4-BE49-F238E27FC236}">
                <a16:creationId xmlns:a16="http://schemas.microsoft.com/office/drawing/2014/main" id="{B4E3EA65-32BD-AD40-8C7F-4C98E6F71ED4}"/>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73638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amhällsnytta vid narkotika- och dopningsprepara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Samhällsnytta vid narkotika- och dopningspreparat</a:t>
            </a:r>
          </a:p>
        </p:txBody>
      </p:sp>
      <p:graphicFrame>
        <p:nvGraphicFramePr>
          <p:cNvPr id="14" name="Diagram 13" descr="Diagram miljoner krono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38381789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9A44C4F6-948E-8546-ADF1-8C0A11DD23CC}"/>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3AB9BE1E-5B67-F54B-9351-963C565C1D7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3" action="ppaction://hlinksldjump"/>
            <a:extLst>
              <a:ext uri="{FF2B5EF4-FFF2-40B4-BE49-F238E27FC236}">
                <a16:creationId xmlns:a16="http://schemas.microsoft.com/office/drawing/2014/main" id="{7B31FC67-89CD-6043-92E5-DA520C30D55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3" action="ppaction://hlinksldjump"/>
            <a:extLst>
              <a:ext uri="{FF2B5EF4-FFF2-40B4-BE49-F238E27FC236}">
                <a16:creationId xmlns:a16="http://schemas.microsoft.com/office/drawing/2014/main" id="{FBEF2682-B2D1-284A-AB14-BD1FE4EBECB4}"/>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Lokal beslagsstatistik">
            <a:hlinkClick r:id="rId3" action="ppaction://hlinksldjump"/>
            <a:extLst>
              <a:ext uri="{FF2B5EF4-FFF2-40B4-BE49-F238E27FC236}">
                <a16:creationId xmlns:a16="http://schemas.microsoft.com/office/drawing/2014/main" id="{3FD12BAD-437E-2D48-B49A-8962A374F571}"/>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 Brottsbekämpningsområde Nord Total">
            <a:hlinkClick r:id="rId4" action="ppaction://hlinksldjump"/>
            <a:extLst>
              <a:ext uri="{FF2B5EF4-FFF2-40B4-BE49-F238E27FC236}">
                <a16:creationId xmlns:a16="http://schemas.microsoft.com/office/drawing/2014/main" id="{1B0E848A-9889-894E-9B11-DD5EE230200B}"/>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724835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Läkemede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Läkemedel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5663952" y="260648"/>
            <a:ext cx="6823035" cy="403292"/>
            <a:chOff x="5370721" y="177007"/>
            <a:chExt cx="6823035" cy="40329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370721" y="220291"/>
              <a:ext cx="5214293" cy="36000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E3214148-0EEC-2340-926D-A169DC0396C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7FB91419-77FD-D545-B9AC-16BC11D62F5B}"/>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26D54898-F62C-654C-94D6-CF8C36AB0037}"/>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65D4EE37-A0F0-0F49-8FA7-4C245388F463}"/>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3728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Läkemedel (tabletter och kapsla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Läkemedel (tabletter och kapslar)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53644300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49446574"/>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69AD2919-3BD2-BC45-8E71-14E6A71A3D0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730861CC-72C7-0840-8CEC-829E31EC3DA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5" action="ppaction://hlinksldjump"/>
            <a:extLst>
              <a:ext uri="{FF2B5EF4-FFF2-40B4-BE49-F238E27FC236}">
                <a16:creationId xmlns:a16="http://schemas.microsoft.com/office/drawing/2014/main" id="{49C48D55-9CD4-2146-938F-BF8BDB1F8F02}"/>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5" action="ppaction://hlinksldjump"/>
            <a:extLst>
              <a:ext uri="{FF2B5EF4-FFF2-40B4-BE49-F238E27FC236}">
                <a16:creationId xmlns:a16="http://schemas.microsoft.com/office/drawing/2014/main" id="{2284D34E-5EF7-E548-BDB3-CD81EDAC47FB}"/>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5" action="ppaction://hlinksldjump"/>
            <a:extLst>
              <a:ext uri="{FF2B5EF4-FFF2-40B4-BE49-F238E27FC236}">
                <a16:creationId xmlns:a16="http://schemas.microsoft.com/office/drawing/2014/main" id="{BFACF506-88A7-7346-BC2B-38501004931D}"/>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6" action="ppaction://hlinksldjump"/>
            <a:extLst>
              <a:ext uri="{FF2B5EF4-FFF2-40B4-BE49-F238E27FC236}">
                <a16:creationId xmlns:a16="http://schemas.microsoft.com/office/drawing/2014/main" id="{710C302B-D17B-0B46-83BC-F02B734D7B73}"/>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15654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Alkohol och tobak">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a:bodyPr>
          <a:lstStyle/>
          <a:p>
            <a:pPr algn="ctr"/>
            <a:r>
              <a:rPr lang="en-US" sz="7000" dirty="0" err="1"/>
              <a:t>Alkohol</a:t>
            </a:r>
            <a:r>
              <a:rPr lang="en-US" sz="7000" dirty="0"/>
              <a:t> </a:t>
            </a:r>
            <a:r>
              <a:rPr lang="en-US" sz="7000" dirty="0" err="1"/>
              <a:t>och</a:t>
            </a:r>
            <a:r>
              <a:rPr lang="en-US" sz="7000" dirty="0"/>
              <a:t> </a:t>
            </a:r>
            <a:r>
              <a:rPr lang="en-US" sz="7000" dirty="0" err="1"/>
              <a:t>tobak</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096000" y="260648"/>
            <a:ext cx="6390987" cy="323552"/>
            <a:chOff x="5802769" y="177007"/>
            <a:chExt cx="6390987" cy="32355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802769" y="220291"/>
              <a:ext cx="4782245" cy="2802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1B918447-B9A3-7141-A186-5DDE0F6019C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7F2BB87A-5366-BB4C-B824-8B49CAF6997F}"/>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27C8BA5C-DE6C-9D46-8116-FE8F3C73B671}"/>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9D3304B0-DAF2-F246-87CF-C28951F9CEE4}"/>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122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Sprit, över 22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Sprit, över 22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95060073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487721439"/>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E91CECC2-5E48-0D4E-A9B6-1E794F96BE5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80563F4B-7F9E-034D-AB6E-3F48992F8F2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97225E94-AEE1-DB4A-ADCA-1BB9D03F52E0}"/>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1FB25EAF-9025-4F44-8E44-C05739D2A22A}"/>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06B227C6-F59D-9242-9019-5947C648B2AB}"/>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9159BDB0-0F3E-5547-A057-2AFFCFFE1552}"/>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08549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descr="Rubrik Öl, över 3,5 volymprocent">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Öl, över 3,5 volymprocent</a:t>
            </a:r>
          </a:p>
        </p:txBody>
      </p:sp>
      <p:graphicFrame>
        <p:nvGraphicFramePr>
          <p:cNvPr id="14" name="Diagram 13" descr="Diagram mängd liter">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37569003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48296220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C598A9D3-C1FC-A240-8449-836AC5BF954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58D8F161-C75C-E148-953E-5996EAACDF4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8A98B1EC-856C-A84E-BA7E-9427BF1BD07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8E9C363F-2D8D-CA43-883F-4300070CC93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F3DCCD7D-3421-FE4F-AEA9-BDBC97EDDAB4}"/>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620D287C-1F0A-564A-A6B2-82FE4A758D9A}"/>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86062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Cigaretter, inkl. cigarrer och cigarille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Cigaretter, inkl. cigarrer och cigariller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25007213"/>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53719646"/>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1DF498F0-0E19-5946-83D5-94420600A136}"/>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9B8E265F-B331-7744-97A1-68B9CFC9011B}"/>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9D460C44-8005-4F4D-8CDB-B11A8635156E}"/>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233F22FF-BB5F-684B-84BB-DD74909E03F5}"/>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EB5F8720-06AD-BE4B-9969-504F53EE92B0}"/>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EE4FEA60-7E04-D246-852B-F0668E34DDF1}"/>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771120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Röktobak inkl. vattenpipstobak och råtobak">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Röktobak inkl. vattenpipstobak och råtobak</a:t>
            </a:r>
          </a:p>
        </p:txBody>
      </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19695445"/>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1896425535"/>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1E7C3C59-7A86-2244-AABF-66DBDF43990C}"/>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3E75415C-688C-C241-91F3-79C047FBB37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3E6CF2C6-5BD2-C941-96C8-68AA337A8E10}"/>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8DFA1F49-6BAD-6346-8022-4AFD03D5192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84D733DF-028A-F744-8B5D-AA80FE19D74C}"/>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835475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Rubrik Skjutvapen och farliga föremål">
            <a:extLst>
              <a:ext uri="{FF2B5EF4-FFF2-40B4-BE49-F238E27FC236}">
                <a16:creationId xmlns:a16="http://schemas.microsoft.com/office/drawing/2014/main" id="{13842D27-E4FC-6A4E-A0DA-6F1987777E72}"/>
              </a:ext>
            </a:extLst>
          </p:cNvPr>
          <p:cNvSpPr>
            <a:spLocks noGrp="1"/>
          </p:cNvSpPr>
          <p:nvPr>
            <p:ph type="title"/>
          </p:nvPr>
        </p:nvSpPr>
        <p:spPr>
          <a:xfrm>
            <a:off x="479425" y="2766219"/>
            <a:ext cx="11233150" cy="1325563"/>
          </a:xfrm>
        </p:spPr>
        <p:txBody>
          <a:bodyPr>
            <a:normAutofit fontScale="90000"/>
          </a:bodyPr>
          <a:lstStyle/>
          <a:p>
            <a:pPr algn="ctr"/>
            <a:r>
              <a:rPr lang="en-US" sz="7000" dirty="0" err="1"/>
              <a:t>Skjutvapen</a:t>
            </a:r>
            <a:r>
              <a:rPr lang="en-US" sz="7000" dirty="0"/>
              <a:t> </a:t>
            </a:r>
            <a:r>
              <a:rPr lang="en-US" sz="7000" dirty="0" err="1"/>
              <a:t>och</a:t>
            </a:r>
            <a:r>
              <a:rPr lang="en-US" sz="7000" dirty="0"/>
              <a:t> </a:t>
            </a:r>
            <a:br>
              <a:rPr lang="en-US" sz="7000" dirty="0"/>
            </a:br>
            <a:r>
              <a:rPr lang="en-US" sz="7000" dirty="0" err="1"/>
              <a:t>farliga</a:t>
            </a:r>
            <a:r>
              <a:rPr lang="en-US" sz="7000" dirty="0"/>
              <a:t> </a:t>
            </a:r>
            <a:r>
              <a:rPr lang="en-US" sz="7000" dirty="0" err="1"/>
              <a:t>föremål</a:t>
            </a:r>
            <a:endParaRPr lang="en-US" sz="7000" dirty="0"/>
          </a:p>
        </p:txBody>
      </p:sp>
      <p:grpSp>
        <p:nvGrpSpPr>
          <p:cNvPr id="3" name="Grupp 2">
            <a:extLst>
              <a:ext uri="{FF2B5EF4-FFF2-40B4-BE49-F238E27FC236}">
                <a16:creationId xmlns:a16="http://schemas.microsoft.com/office/drawing/2014/main" id="{A57E7B6A-C4C9-1647-A8CE-EF0C80F07179}"/>
              </a:ext>
            </a:extLst>
          </p:cNvPr>
          <p:cNvGrpSpPr/>
          <p:nvPr/>
        </p:nvGrpSpPr>
        <p:grpSpPr>
          <a:xfrm>
            <a:off x="6005348" y="260648"/>
            <a:ext cx="6481639" cy="250742"/>
            <a:chOff x="5712117" y="177007"/>
            <a:chExt cx="6481639" cy="250742"/>
          </a:xfrm>
        </p:grpSpPr>
        <p:sp>
          <p:nvSpPr>
            <p:cNvPr id="4" name="Rubrik 3">
              <a:extLst>
                <a:ext uri="{FF2B5EF4-FFF2-40B4-BE49-F238E27FC236}">
                  <a16:creationId xmlns:a16="http://schemas.microsoft.com/office/drawing/2014/main" id="{03ED0C73-0EBD-2D4B-BF33-1F9299858655}"/>
                </a:ext>
              </a:extLst>
            </p:cNvPr>
            <p:cNvSpPr txBox="1">
              <a:spLocks/>
            </p:cNvSpPr>
            <p:nvPr/>
          </p:nvSpPr>
          <p:spPr>
            <a:xfrm>
              <a:off x="5712117" y="220291"/>
              <a:ext cx="4872898" cy="2066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grpSp>
          <p:nvGrpSpPr>
            <p:cNvPr id="5" name="Grupp 4">
              <a:extLst>
                <a:ext uri="{FF2B5EF4-FFF2-40B4-BE49-F238E27FC236}">
                  <a16:creationId xmlns:a16="http://schemas.microsoft.com/office/drawing/2014/main" id="{EB65F178-E7A0-EC46-A85B-5A23A17F7DA9}"/>
                </a:ext>
              </a:extLst>
            </p:cNvPr>
            <p:cNvGrpSpPr/>
            <p:nvPr/>
          </p:nvGrpSpPr>
          <p:grpSpPr>
            <a:xfrm>
              <a:off x="11444896" y="177007"/>
              <a:ext cx="250742" cy="250742"/>
              <a:chOff x="487676" y="5291665"/>
              <a:chExt cx="356496" cy="356496"/>
            </a:xfrm>
          </p:grpSpPr>
          <p:cxnSp>
            <p:nvCxnSpPr>
              <p:cNvPr id="8" name="Rak pil 7">
                <a:extLst>
                  <a:ext uri="{FF2B5EF4-FFF2-40B4-BE49-F238E27FC236}">
                    <a16:creationId xmlns:a16="http://schemas.microsoft.com/office/drawing/2014/main" id="{F3B87E0C-2A24-FD4B-9F9E-0E73F755C74A}"/>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2034EE47-A66B-854F-A321-44F873427ED0}"/>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3">
              <a:extLst>
                <a:ext uri="{FF2B5EF4-FFF2-40B4-BE49-F238E27FC236}">
                  <a16:creationId xmlns:a16="http://schemas.microsoft.com/office/drawing/2014/main" id="{1A533F04-95E9-7E4C-AAD3-0C7EB9730096}"/>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7" name="Rak 6">
              <a:extLst>
                <a:ext uri="{FF2B5EF4-FFF2-40B4-BE49-F238E27FC236}">
                  <a16:creationId xmlns:a16="http://schemas.microsoft.com/office/drawing/2014/main" id="{E74CC239-129C-0041-B72F-8E377DE4C1F5}"/>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Rak pil 10">
            <a:extLst>
              <a:ext uri="{FF2B5EF4-FFF2-40B4-BE49-F238E27FC236}">
                <a16:creationId xmlns:a16="http://schemas.microsoft.com/office/drawing/2014/main" id="{C3818C5C-FCF9-524A-B11F-2A7647772B66}"/>
              </a:ext>
            </a:extLst>
          </p:cNvPr>
          <p:cNvCxnSpPr>
            <a:cxnSpLocks/>
          </p:cNvCxnSpPr>
          <p:nvPr/>
        </p:nvCxnSpPr>
        <p:spPr>
          <a:xfrm rot="5400000">
            <a:off x="6243904"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1336D882-7548-B94B-9767-34F944188B00}"/>
              </a:ext>
            </a:extLst>
          </p:cNvPr>
          <p:cNvSpPr/>
          <p:nvPr/>
        </p:nvSpPr>
        <p:spPr>
          <a:xfrm rot="5400000">
            <a:off x="6186653"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Piltecken till nästa sida">
            <a:hlinkClick r:id="" action="ppaction://hlinkshowjump?jump=nextslide"/>
            <a:extLst>
              <a:ext uri="{FF2B5EF4-FFF2-40B4-BE49-F238E27FC236}">
                <a16:creationId xmlns:a16="http://schemas.microsoft.com/office/drawing/2014/main" id="{86B9FDFF-BE64-E543-A7A1-9979D28DC369}"/>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a:extLst>
              <a:ext uri="{FF2B5EF4-FFF2-40B4-BE49-F238E27FC236}">
                <a16:creationId xmlns:a16="http://schemas.microsoft.com/office/drawing/2014/main" id="{EB789B89-D047-6C4D-A7A2-F1053A5E59D9}"/>
              </a:ext>
            </a:extLst>
          </p:cNvPr>
          <p:cNvCxnSpPr>
            <a:cxnSpLocks/>
          </p:cNvCxnSpPr>
          <p:nvPr/>
        </p:nvCxnSpPr>
        <p:spPr>
          <a:xfrm rot="16200000">
            <a:off x="5811856" y="6543989"/>
            <a:ext cx="138723" cy="0"/>
          </a:xfrm>
          <a:prstGeom prst="straightConnector1">
            <a:avLst/>
          </a:prstGeom>
          <a:ln w="3175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A19C33F9-B223-724E-A5F5-D500CC4F0798}"/>
              </a:ext>
            </a:extLst>
          </p:cNvPr>
          <p:cNvSpPr/>
          <p:nvPr/>
        </p:nvSpPr>
        <p:spPr>
          <a:xfrm rot="16200000">
            <a:off x="5754605" y="6418618"/>
            <a:ext cx="250742" cy="25074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descr="Piltecken till föregående sida">
            <a:hlinkClick r:id="" action="ppaction://hlinkshowjump?jump=previousslide"/>
            <a:extLst>
              <a:ext uri="{FF2B5EF4-FFF2-40B4-BE49-F238E27FC236}">
                <a16:creationId xmlns:a16="http://schemas.microsoft.com/office/drawing/2014/main" id="{8BCB240C-364C-784E-B89E-4C23A6261FB5}"/>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descr="Länk tillbaka till Brottsbekämpningsområde Nord">
            <a:hlinkClick r:id="rId2" action="ppaction://hlinksldjump"/>
            <a:extLst>
              <a:ext uri="{FF2B5EF4-FFF2-40B4-BE49-F238E27FC236}">
                <a16:creationId xmlns:a16="http://schemas.microsoft.com/office/drawing/2014/main" id="{5467C038-F1EE-E349-A86A-D0612CEE2E88}"/>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Brottsbekämpningsområde Nord">
            <a:hlinkClick r:id="rId2" action="ppaction://hlinksldjump"/>
            <a:extLst>
              <a:ext uri="{FF2B5EF4-FFF2-40B4-BE49-F238E27FC236}">
                <a16:creationId xmlns:a16="http://schemas.microsoft.com/office/drawing/2014/main" id="{F80747CC-87A6-964D-8247-76DAE008CA26}"/>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Länk tillbaka till Lokal beslagsstatistik">
            <a:hlinkClick r:id="rId2" action="ppaction://hlinksldjump"/>
            <a:extLst>
              <a:ext uri="{FF2B5EF4-FFF2-40B4-BE49-F238E27FC236}">
                <a16:creationId xmlns:a16="http://schemas.microsoft.com/office/drawing/2014/main" id="{1C8AE8B6-C755-4444-BFFA-3A2E8A4A5053}"/>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descr="Länk till Brottsbekämpningsområde Nord Total">
            <a:hlinkClick r:id="rId3" action="ppaction://hlinksldjump"/>
            <a:extLst>
              <a:ext uri="{FF2B5EF4-FFF2-40B4-BE49-F238E27FC236}">
                <a16:creationId xmlns:a16="http://schemas.microsoft.com/office/drawing/2014/main" id="{A23E150B-921F-EC4D-92E0-9BD6BB807716}"/>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495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Skjut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Skjutvapen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2291004472"/>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34874729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2A23ADC8-24FC-6D41-872B-85AD11F3717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0" name="Rektangel 19" descr="Piltecken till föregående sida">
            <a:hlinkClick r:id="" action="ppaction://hlinkshowjump?jump=previousslide"/>
            <a:extLst>
              <a:ext uri="{FF2B5EF4-FFF2-40B4-BE49-F238E27FC236}">
                <a16:creationId xmlns:a16="http://schemas.microsoft.com/office/drawing/2014/main" id="{9AAF708A-A28C-C84E-B03D-04EC0352BD0D}"/>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29EDE841-6964-474F-ACDB-0BED56D7A9FB}"/>
              </a:ext>
            </a:extLst>
          </p:cNvPr>
          <p:cNvSpPr txBox="1"/>
          <p:nvPr/>
        </p:nvSpPr>
        <p:spPr>
          <a:xfrm>
            <a:off x="400833" y="6463431"/>
            <a:ext cx="4100803" cy="215444"/>
          </a:xfrm>
          <a:prstGeom prst="rect">
            <a:avLst/>
          </a:prstGeom>
          <a:noFill/>
        </p:spPr>
        <p:txBody>
          <a:bodyPr wrap="none" rtlCol="0">
            <a:spAutoFit/>
          </a:bodyPr>
          <a:lstStyle/>
          <a:p>
            <a:r>
              <a:rPr lang="sv-SE" sz="800" i="1" dirty="0"/>
              <a:t>2020 - Exklusive hävda (återlämnade) beslag är utfallet 5 beslag och 12 </a:t>
            </a:r>
            <a:r>
              <a:rPr lang="sv-SE" sz="800" i="1" dirty="0" err="1"/>
              <a:t>st</a:t>
            </a:r>
            <a:r>
              <a:rPr lang="sv-SE" sz="800" i="1" dirty="0"/>
              <a:t> skjutvapen.</a:t>
            </a:r>
          </a:p>
        </p:txBody>
      </p:sp>
      <p:sp>
        <p:nvSpPr>
          <p:cNvPr id="27" name="Rektangel 26" descr="Länk tillbaka till Brottsbekämpningsområde Nord">
            <a:hlinkClick r:id="rId4" action="ppaction://hlinksldjump"/>
            <a:extLst>
              <a:ext uri="{FF2B5EF4-FFF2-40B4-BE49-F238E27FC236}">
                <a16:creationId xmlns:a16="http://schemas.microsoft.com/office/drawing/2014/main" id="{BB242F91-2D8C-674A-A1AD-929405945DA6}"/>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985CDD82-ED8D-F745-8AD2-938CB0E829CE}"/>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119BD89A-F585-F04E-AAC1-F85C44E583F0}"/>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AFF50E6F-3D31-F142-8539-7D3A5658BE45}"/>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260933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Amfetami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Amfetamin</a:t>
            </a:r>
          </a:p>
        </p:txBody>
      </p:sp>
      <p:grpSp>
        <p:nvGrpSpPr>
          <p:cNvPr id="13" name="Grupp 12">
            <a:extLst>
              <a:ext uri="{FF2B5EF4-FFF2-40B4-BE49-F238E27FC236}">
                <a16:creationId xmlns:a16="http://schemas.microsoft.com/office/drawing/2014/main" id="{D3F315FF-7B4F-D742-91F8-3786CC3C8E31}"/>
              </a:ext>
              <a:ext uri="{C183D7F6-B498-43B3-948B-1728B52AA6E4}">
                <adec:decorative xmlns:adec="http://schemas.microsoft.com/office/drawing/2017/decorative" val="1"/>
              </a:ext>
            </a:extLst>
          </p:cNvPr>
          <p:cNvGrpSpPr/>
          <p:nvPr/>
        </p:nvGrpSpPr>
        <p:grpSpPr>
          <a:xfrm>
            <a:off x="9144000" y="260648"/>
            <a:ext cx="3342987" cy="250742"/>
            <a:chOff x="8850769" y="177007"/>
            <a:chExt cx="3342987" cy="250742"/>
          </a:xfrm>
        </p:grpSpPr>
        <p:sp>
          <p:nvSpPr>
            <p:cNvPr id="5" name="Rubrik 3">
              <a:extLst>
                <a:ext uri="{FF2B5EF4-FFF2-40B4-BE49-F238E27FC236}">
                  <a16:creationId xmlns:a16="http://schemas.microsoft.com/office/drawing/2014/main" id="{4D460935-B896-B247-90A7-06DEA3B813E0}"/>
                </a:ext>
              </a:extLst>
            </p:cNvPr>
            <p:cNvSpPr txBox="1">
              <a:spLocks/>
            </p:cNvSpPr>
            <p:nvPr/>
          </p:nvSpPr>
          <p:spPr>
            <a:xfrm>
              <a:off x="8850769" y="220291"/>
              <a:ext cx="1734245"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Nationell beslagsstatistik</a:t>
              </a:r>
            </a:p>
          </p:txBody>
        </p:sp>
        <p:grpSp>
          <p:nvGrpSpPr>
            <p:cNvPr id="6" name="Grupp 5">
              <a:extLst>
                <a:ext uri="{FF2B5EF4-FFF2-40B4-BE49-F238E27FC236}">
                  <a16:creationId xmlns:a16="http://schemas.microsoft.com/office/drawing/2014/main" id="{5FD4DABF-632E-B140-82C4-D1F013C379D6}"/>
                </a:ext>
              </a:extLst>
            </p:cNvPr>
            <p:cNvGrpSpPr/>
            <p:nvPr/>
          </p:nvGrpSpPr>
          <p:grpSpPr>
            <a:xfrm>
              <a:off x="11444896" y="177007"/>
              <a:ext cx="250742" cy="250742"/>
              <a:chOff x="487676" y="5291665"/>
              <a:chExt cx="356496" cy="356496"/>
            </a:xfrm>
          </p:grpSpPr>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569073" y="5469913"/>
                <a:ext cx="197231"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ubrik 3">
              <a:extLst>
                <a:ext uri="{FF2B5EF4-FFF2-40B4-BE49-F238E27FC236}">
                  <a16:creationId xmlns:a16="http://schemas.microsoft.com/office/drawing/2014/main" id="{3513D8DA-CD39-5C41-91FB-E77BED676530}"/>
                </a:ext>
              </a:extLst>
            </p:cNvPr>
            <p:cNvSpPr txBox="1">
              <a:spLocks/>
            </p:cNvSpPr>
            <p:nvPr/>
          </p:nvSpPr>
          <p:spPr>
            <a:xfrm>
              <a:off x="10810537" y="220291"/>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687125" y="204999"/>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14" name="Diagram 13" descr="Diagram mängd kg">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1659481688"/>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98821422"/>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ktangel 11" descr="Länk till Nationell Beslagsstatistik">
            <a:hlinkClick r:id="rId5" action="ppaction://hlinksldjump"/>
            <a:extLst>
              <a:ext uri="{FF2B5EF4-FFF2-40B4-BE49-F238E27FC236}">
                <a16:creationId xmlns:a16="http://schemas.microsoft.com/office/drawing/2014/main" id="{A9F19B33-8D15-CC48-AC1C-299DFC889733}"/>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a:extLst>
              <a:ext uri="{FF2B5EF4-FFF2-40B4-BE49-F238E27FC236}">
                <a16:creationId xmlns:a16="http://schemas.microsoft.com/office/drawing/2014/main" id="{59DBF855-12D1-D048-952E-D93FB1C5C6D5}"/>
              </a:ext>
              <a:ext uri="{C183D7F6-B498-43B3-948B-1728B52AA6E4}">
                <adec:decorative xmlns:adec="http://schemas.microsoft.com/office/drawing/2017/decorative" val="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D4FC2E2A-ECE2-CE44-A1D7-9182C904F443}"/>
              </a:ext>
              <a:ext uri="{C183D7F6-B498-43B3-948B-1728B52AA6E4}">
                <adec:decorative xmlns:adec="http://schemas.microsoft.com/office/drawing/2017/decorative" val="1"/>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Piltecken till nästa sida">
            <a:hlinkClick r:id="" action="ppaction://hlinkshowjump?jump=nextslide"/>
            <a:extLst>
              <a:ext uri="{FF2B5EF4-FFF2-40B4-BE49-F238E27FC236}">
                <a16:creationId xmlns:a16="http://schemas.microsoft.com/office/drawing/2014/main" id="{E679BDBA-0896-814B-9A57-4CBF19A0A762}"/>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351377DF-1002-134C-9A7A-43568050B1D5}"/>
              </a:ext>
              <a:ext uri="{C183D7F6-B498-43B3-948B-1728B52AA6E4}">
                <adec:decorative xmlns:adec="http://schemas.microsoft.com/office/drawing/2017/decorative" val="1"/>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6B75761E-67B1-1541-B3B5-AADABB1EA692}"/>
              </a:ext>
              <a:ext uri="{C183D7F6-B498-43B3-948B-1728B52AA6E4}">
                <adec:decorative xmlns:adec="http://schemas.microsoft.com/office/drawing/2017/decorative" val="1"/>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 action="ppaction://hlinkshowjump?jump=previousslide"/>
            <a:extLst>
              <a:ext uri="{FF2B5EF4-FFF2-40B4-BE49-F238E27FC236}">
                <a16:creationId xmlns:a16="http://schemas.microsoft.com/office/drawing/2014/main" id="{3FB5C63E-367D-BD45-B953-2646575C4BA0}"/>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descr="Länk till Nationell beslagsstatistik">
            <a:hlinkClick r:id="rId5" action="ppaction://hlinksldjump"/>
            <a:extLst>
              <a:ext uri="{FF2B5EF4-FFF2-40B4-BE49-F238E27FC236}">
                <a16:creationId xmlns:a16="http://schemas.microsoft.com/office/drawing/2014/main" id="{C374AE6A-BD66-ED45-A985-0CF9A192350F}"/>
              </a:ext>
            </a:extLst>
          </p:cNvPr>
          <p:cNvSpPr/>
          <p:nvPr/>
        </p:nvSpPr>
        <p:spPr>
          <a:xfrm>
            <a:off x="9194808" y="180238"/>
            <a:ext cx="1683437" cy="4039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07226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arliga föremål och andra vape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Farliga föremål och andra vapen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814752647"/>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684094087"/>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007E0A21-317C-704D-ABD6-AF548FC20D22}"/>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05963667-E7F3-FA4B-9A54-7F6C26793507}"/>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2DC58B2A-D184-B840-B9EB-C0D208EDFECA}"/>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49482399-C17F-7846-BD42-51D95228E083}"/>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FFD7ED58-58C0-F34B-8054-9B1EFA2F34E8}"/>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C6ACA310-040F-1342-90D4-FE64FA50082F}"/>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87656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Explosiva varor">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Explosiva varor</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569351116"/>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3046943791"/>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3">
            <a:extLst>
              <a:ext uri="{FF2B5EF4-FFF2-40B4-BE49-F238E27FC236}">
                <a16:creationId xmlns:a16="http://schemas.microsoft.com/office/drawing/2014/main" id="{AE6BD95D-3EFD-8F44-9318-6C93E079DB45}"/>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17" name="Rektangel 16" descr="Piltecken till föregående sida">
            <a:hlinkClick r:id="" action="ppaction://hlinkshowjump?jump=previousslide"/>
            <a:extLst>
              <a:ext uri="{FF2B5EF4-FFF2-40B4-BE49-F238E27FC236}">
                <a16:creationId xmlns:a16="http://schemas.microsoft.com/office/drawing/2014/main" id="{ABB5B973-9476-C94C-B0D0-353066392211}"/>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Länk tillbaka till Brottsbekämpningsområde Nord">
            <a:hlinkClick r:id="rId4" action="ppaction://hlinksldjump"/>
            <a:extLst>
              <a:ext uri="{FF2B5EF4-FFF2-40B4-BE49-F238E27FC236}">
                <a16:creationId xmlns:a16="http://schemas.microsoft.com/office/drawing/2014/main" id="{0339CC0D-C364-D948-8499-A30065DAF63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baka till Brottsbekämpningsområde Nord">
            <a:hlinkClick r:id="rId4" action="ppaction://hlinksldjump"/>
            <a:extLst>
              <a:ext uri="{FF2B5EF4-FFF2-40B4-BE49-F238E27FC236}">
                <a16:creationId xmlns:a16="http://schemas.microsoft.com/office/drawing/2014/main" id="{E0A30974-2A45-C94A-B17B-5355365CA67B}"/>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3908AB63-3DD4-D543-A9D1-70E2F5910875}"/>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35DBA278-A247-4045-B573-458C5F68C703}"/>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1303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Ammunitio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Ammunition</a:t>
            </a:r>
          </a:p>
        </p:txBody>
      </p:sp>
      <p:graphicFrame>
        <p:nvGraphicFramePr>
          <p:cNvPr id="14" name="Diagram 13" descr="Diagram mängd st">
            <a:extLst>
              <a:ext uri="{FF2B5EF4-FFF2-40B4-BE49-F238E27FC236}">
                <a16:creationId xmlns:a16="http://schemas.microsoft.com/office/drawing/2014/main" id="{1BA0DCFB-2E41-DC4C-AE2A-60BD659551AD}"/>
              </a:ext>
            </a:extLst>
          </p:cNvPr>
          <p:cNvGraphicFramePr/>
          <p:nvPr>
            <p:extLst>
              <p:ext uri="{D42A27DB-BD31-4B8C-83A1-F6EECF244321}">
                <p14:modId xmlns:p14="http://schemas.microsoft.com/office/powerpoint/2010/main" val="3988002819"/>
              </p:ext>
            </p:extLst>
          </p:nvPr>
        </p:nvGraphicFramePr>
        <p:xfrm>
          <a:off x="479425" y="2060574"/>
          <a:ext cx="4968503" cy="4248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descr="Diagram antal beslag">
            <a:extLst>
              <a:ext uri="{FF2B5EF4-FFF2-40B4-BE49-F238E27FC236}">
                <a16:creationId xmlns:a16="http://schemas.microsoft.com/office/drawing/2014/main" id="{367B26D6-BD6B-B24B-B227-84FFB01C498D}"/>
              </a:ext>
            </a:extLst>
          </p:cNvPr>
          <p:cNvGraphicFramePr/>
          <p:nvPr>
            <p:extLst>
              <p:ext uri="{D42A27DB-BD31-4B8C-83A1-F6EECF244321}">
                <p14:modId xmlns:p14="http://schemas.microsoft.com/office/powerpoint/2010/main" val="2544154958"/>
              </p:ext>
            </p:extLst>
          </p:nvPr>
        </p:nvGraphicFramePr>
        <p:xfrm>
          <a:off x="6744038" y="2060574"/>
          <a:ext cx="4968503" cy="42481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88510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pil 18">
            <a:extLst>
              <a:ext uri="{FF2B5EF4-FFF2-40B4-BE49-F238E27FC236}">
                <a16:creationId xmlns:a16="http://schemas.microsoft.com/office/drawing/2014/main" id="{AE28DCF9-8D0C-D24A-ADF2-F2F1B38B75E1}"/>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6BC39C1D-342B-B244-9BAC-81F681CA7F6A}"/>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descr="Piltecken till nästa sida">
            <a:hlinkClick r:id="" action="ppaction://hlinkshowjump?jump=nextslide"/>
            <a:extLst>
              <a:ext uri="{FF2B5EF4-FFF2-40B4-BE49-F238E27FC236}">
                <a16:creationId xmlns:a16="http://schemas.microsoft.com/office/drawing/2014/main" id="{8239E972-DB39-D545-973D-592DEA6F25F3}"/>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Rak pil 24">
            <a:extLst>
              <a:ext uri="{FF2B5EF4-FFF2-40B4-BE49-F238E27FC236}">
                <a16:creationId xmlns:a16="http://schemas.microsoft.com/office/drawing/2014/main" id="{2EFF56EB-E5CC-F14B-9303-7C594ADCAAC2}"/>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Ellips 25">
            <a:extLst>
              <a:ext uri="{FF2B5EF4-FFF2-40B4-BE49-F238E27FC236}">
                <a16:creationId xmlns:a16="http://schemas.microsoft.com/office/drawing/2014/main" id="{B160F0A0-8FC3-1C4E-9518-478A6FF7C066}"/>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Piltecken till föregående sida">
            <a:hlinkClick r:id="" action="ppaction://hlinkshowjump?jump=previousslide"/>
            <a:extLst>
              <a:ext uri="{FF2B5EF4-FFF2-40B4-BE49-F238E27FC236}">
                <a16:creationId xmlns:a16="http://schemas.microsoft.com/office/drawing/2014/main" id="{A20B70F8-A12C-8645-BA45-07F09AAAFC49}"/>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3">
            <a:extLst>
              <a:ext uri="{FF2B5EF4-FFF2-40B4-BE49-F238E27FC236}">
                <a16:creationId xmlns:a16="http://schemas.microsoft.com/office/drawing/2014/main" id="{91ABEEE0-9B30-FB41-8D13-DFBCBDFFCECD}"/>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Total</a:t>
            </a:r>
          </a:p>
        </p:txBody>
      </p:sp>
      <p:sp>
        <p:nvSpPr>
          <p:cNvPr id="21" name="Rektangel 20" descr="Länk tillbaka till Brottsbekämpningsområde Nord">
            <a:hlinkClick r:id="rId4" action="ppaction://hlinksldjump"/>
            <a:extLst>
              <a:ext uri="{FF2B5EF4-FFF2-40B4-BE49-F238E27FC236}">
                <a16:creationId xmlns:a16="http://schemas.microsoft.com/office/drawing/2014/main" id="{4340346C-6089-B641-854C-36F9332D7187}"/>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descr="Länk tillbaka till Brottsbekämpningsområde Nord">
            <a:hlinkClick r:id="rId4" action="ppaction://hlinksldjump"/>
            <a:extLst>
              <a:ext uri="{FF2B5EF4-FFF2-40B4-BE49-F238E27FC236}">
                <a16:creationId xmlns:a16="http://schemas.microsoft.com/office/drawing/2014/main" id="{031D240D-58E4-F34A-8C49-97D381550E77}"/>
              </a:ext>
            </a:extLst>
          </p:cNvPr>
          <p:cNvSpPr/>
          <p:nvPr/>
        </p:nvSpPr>
        <p:spPr>
          <a:xfrm>
            <a:off x="9320645"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descr="Länk tillbaka till Lokal beslagsstatistik">
            <a:hlinkClick r:id="rId4" action="ppaction://hlinksldjump"/>
            <a:extLst>
              <a:ext uri="{FF2B5EF4-FFF2-40B4-BE49-F238E27FC236}">
                <a16:creationId xmlns:a16="http://schemas.microsoft.com/office/drawing/2014/main" id="{E2C5802C-1D4C-5E48-AF65-A8B7FB406BB2}"/>
              </a:ext>
            </a:extLst>
          </p:cNvPr>
          <p:cNvSpPr/>
          <p:nvPr/>
        </p:nvSpPr>
        <p:spPr>
          <a:xfrm>
            <a:off x="7653692"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descr="Länk till Brottsbekämpningsområde Nord Total">
            <a:hlinkClick r:id="rId5" action="ppaction://hlinksldjump"/>
            <a:extLst>
              <a:ext uri="{FF2B5EF4-FFF2-40B4-BE49-F238E27FC236}">
                <a16:creationId xmlns:a16="http://schemas.microsoft.com/office/drawing/2014/main" id="{66AD32BC-233B-B247-A991-508036B29392}"/>
              </a:ext>
            </a:extLst>
          </p:cNvPr>
          <p:cNvSpPr/>
          <p:nvPr/>
        </p:nvSpPr>
        <p:spPr>
          <a:xfrm>
            <a:off x="10523707" y="252200"/>
            <a:ext cx="401880"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70182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descr="Rubrik Slut på beslagsstatistik Brottsbekämpningsområde Nord total">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a:t>
            </a:r>
            <a:br>
              <a:rPr lang="sv-SE" dirty="0"/>
            </a:br>
            <a:r>
              <a:rPr lang="sv-SE" dirty="0"/>
              <a:t>område Nord total</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5700836"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8" y="3501008"/>
            <a:ext cx="435311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379565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Gävlebor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Gävleborgs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6" name="Tabell 25" descr="Tabell Gävleborgs län">
            <a:extLst>
              <a:ext uri="{FF2B5EF4-FFF2-40B4-BE49-F238E27FC236}">
                <a16:creationId xmlns:a16="http://schemas.microsoft.com/office/drawing/2014/main" id="{4F3C9FD3-63C0-4240-BA96-92D8C5A004EE}"/>
              </a:ext>
            </a:extLst>
          </p:cNvPr>
          <p:cNvGraphicFramePr>
            <a:graphicFrameLocks noGrp="1"/>
          </p:cNvGraphicFramePr>
          <p:nvPr>
            <p:extLst>
              <p:ext uri="{D42A27DB-BD31-4B8C-83A1-F6EECF244321}">
                <p14:modId xmlns:p14="http://schemas.microsoft.com/office/powerpoint/2010/main" val="3173528605"/>
              </p:ext>
            </p:extLst>
          </p:nvPr>
        </p:nvGraphicFramePr>
        <p:xfrm>
          <a:off x="479425" y="1891950"/>
          <a:ext cx="11233151" cy="381000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0,03</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0,3</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182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4102694008"/>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0,009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0,006</a:t>
                      </a:r>
                    </a:p>
                  </a:txBody>
                  <a:tcPr anchor="b"/>
                </a:tc>
                <a:extLst>
                  <a:ext uri="{0D108BD9-81ED-4DB2-BD59-A6C34878D82A}">
                    <a16:rowId xmlns:a16="http://schemas.microsoft.com/office/drawing/2014/main" val="2465837619"/>
                  </a:ext>
                </a:extLst>
              </a:tr>
              <a:tr h="220839">
                <a:tc>
                  <a:txBody>
                    <a:bodyPr/>
                    <a:lstStyle/>
                    <a:p>
                      <a:pPr algn="l" fontAlgn="b"/>
                      <a:r>
                        <a:rPr lang="sv-SE" sz="1000" b="0" i="0" u="none" strike="noStrike">
                          <a:solidFill>
                            <a:srgbClr val="000000"/>
                          </a:solidFill>
                          <a:effectLst/>
                          <a:latin typeface="+mn-lt"/>
                        </a:rPr>
                        <a:t>Dopningsmedel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105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90</a:t>
                      </a: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a:solidFill>
                            <a:srgbClr val="000000"/>
                          </a:solidFill>
                          <a:effectLst/>
                          <a:latin typeface="+mn-lt"/>
                        </a:rPr>
                        <a:t>Farliga föremål och andra vapen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10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1219403276"/>
                  </a:ext>
                </a:extLst>
              </a:tr>
              <a:tr h="220839">
                <a:tc>
                  <a:txBody>
                    <a:bodyPr/>
                    <a:lstStyle/>
                    <a:p>
                      <a:pPr algn="l" fontAlgn="b"/>
                      <a:r>
                        <a:rPr lang="sv-SE" sz="1000" b="0" i="0" u="none" strike="noStrike" dirty="0">
                          <a:solidFill>
                            <a:srgbClr val="000000"/>
                          </a:solidFill>
                          <a:effectLst/>
                          <a:latin typeface="+mn-lt"/>
                        </a:rPr>
                        <a:t>LSD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endParaRPr lang="sv-SE" sz="1000" b="0" i="0" u="none" strike="noStrike">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3</a:t>
                      </a:r>
                    </a:p>
                  </a:txBody>
                  <a:tcPr/>
                </a:tc>
                <a:extLst>
                  <a:ext uri="{0D108BD9-81ED-4DB2-BD59-A6C34878D82A}">
                    <a16:rowId xmlns:a16="http://schemas.microsoft.com/office/drawing/2014/main" val="3644811822"/>
                  </a:ext>
                </a:extLst>
              </a:tr>
              <a:tr h="118725">
                <a:tc>
                  <a:txBody>
                    <a:bodyPr/>
                    <a:lstStyle/>
                    <a:p>
                      <a:pPr algn="l" fontAlgn="b"/>
                      <a:r>
                        <a:rPr lang="sv-SE" sz="1000" b="0" i="0" u="none" strike="noStrike">
                          <a:solidFill>
                            <a:srgbClr val="000000"/>
                          </a:solidFill>
                          <a:effectLst/>
                          <a:latin typeface="+mn-lt"/>
                        </a:rPr>
                        <a:t>Läkemedel (tabletter och kapslar,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432</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26201837"/>
                  </a:ext>
                </a:extLst>
              </a:tr>
              <a:tr h="118725">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16</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1288695442"/>
                  </a:ext>
                </a:extLst>
              </a:tr>
              <a:tr h="118725">
                <a:tc>
                  <a:txBody>
                    <a:bodyPr/>
                    <a:lstStyle/>
                    <a:p>
                      <a:pPr algn="l" fontAlgn="b"/>
                      <a:r>
                        <a:rPr lang="sv-SE" sz="1000" b="0" i="0" u="none" strike="noStrike" dirty="0" err="1">
                          <a:solidFill>
                            <a:srgbClr val="000000"/>
                          </a:solidFill>
                          <a:effectLst/>
                          <a:latin typeface="+mn-lt"/>
                        </a:rPr>
                        <a:t>Tramadol</a:t>
                      </a:r>
                      <a:r>
                        <a:rPr lang="sv-SE" sz="1000" b="0" i="0" u="none" strike="noStrike" dirty="0">
                          <a:solidFill>
                            <a:srgbClr val="000000"/>
                          </a:solidFill>
                          <a:effectLst/>
                          <a:latin typeface="+mn-lt"/>
                        </a:rPr>
                        <a:t> (tabletter,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978822014"/>
                  </a:ext>
                </a:extLst>
              </a:tr>
              <a:tr h="118725">
                <a:tc>
                  <a:txBody>
                    <a:bodyPr/>
                    <a:lstStyle/>
                    <a:p>
                      <a:pPr algn="l" fontAlgn="b"/>
                      <a:r>
                        <a:rPr lang="sv-SE" sz="1000" b="0" i="0" u="none" strike="noStrike" dirty="0">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586218610"/>
                  </a:ext>
                </a:extLst>
              </a:tr>
              <a:tr h="118725">
                <a:tc>
                  <a:txBody>
                    <a:bodyPr/>
                    <a:lstStyle/>
                    <a:p>
                      <a:pPr algn="l" fontAlgn="b"/>
                      <a:r>
                        <a:rPr lang="sv-SE" sz="1000" b="0" i="0" u="none" strike="noStrike" dirty="0">
                          <a:solidFill>
                            <a:srgbClr val="000000"/>
                          </a:solidFill>
                          <a:effectLst/>
                          <a:latin typeface="+mn-lt"/>
                        </a:rPr>
                        <a:t>Övrig narkotika och narkotiska läkemedel (pulver,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0,06</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0,03</a:t>
                      </a:r>
                    </a:p>
                  </a:txBody>
                  <a:tcPr anchor="b"/>
                </a:tc>
                <a:extLst>
                  <a:ext uri="{0D108BD9-81ED-4DB2-BD59-A6C34878D82A}">
                    <a16:rowId xmlns:a16="http://schemas.microsoft.com/office/drawing/2014/main" val="594737508"/>
                  </a:ext>
                </a:extLst>
              </a:tr>
              <a:tr h="118725">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6</a:t>
                      </a:r>
                    </a:p>
                  </a:txBody>
                  <a:tcPr/>
                </a:tc>
                <a:tc>
                  <a:txBody>
                    <a:bodyPr/>
                    <a:lstStyle/>
                    <a:p>
                      <a:pPr algn="l" fontAlgn="b"/>
                      <a:r>
                        <a:rPr lang="sv-SE" sz="1000" b="0" i="0" u="none" strike="noStrike" dirty="0">
                          <a:solidFill>
                            <a:srgbClr val="000000"/>
                          </a:solidFill>
                          <a:effectLst/>
                          <a:latin typeface="+mn-lt"/>
                        </a:rPr>
                        <a:t>655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tc>
                <a:tc>
                  <a:txBody>
                    <a:bodyPr/>
                    <a:lstStyle/>
                    <a:p>
                      <a:pPr algn="l" fontAlgn="b"/>
                      <a:r>
                        <a:rPr lang="sv-SE" sz="1000" b="0" i="0" u="none" strike="noStrike" dirty="0">
                          <a:solidFill>
                            <a:srgbClr val="000000"/>
                          </a:solidFill>
                          <a:effectLst/>
                          <a:latin typeface="+mn-lt"/>
                        </a:rPr>
                        <a:t>33</a:t>
                      </a:r>
                    </a:p>
                  </a:txBody>
                  <a:tcPr/>
                </a:tc>
                <a:extLst>
                  <a:ext uri="{0D108BD9-81ED-4DB2-BD59-A6C34878D82A}">
                    <a16:rowId xmlns:a16="http://schemas.microsoft.com/office/drawing/2014/main" val="3037470322"/>
                  </a:ext>
                </a:extLst>
              </a:tr>
              <a:tr h="118725">
                <a:tc>
                  <a:txBody>
                    <a:bodyPr/>
                    <a:lstStyle/>
                    <a:p>
                      <a:pPr algn="l" fontAlgn="b"/>
                      <a:r>
                        <a:rPr lang="sv-SE" sz="1000" b="1" i="0" u="none" strike="noStrike" dirty="0">
                          <a:solidFill>
                            <a:schemeClr val="bg1"/>
                          </a:solidFill>
                          <a:effectLst/>
                          <a:latin typeface="+mn-lt"/>
                        </a:rPr>
                        <a:t>Totalsumma</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r>
                        <a:rPr lang="sv-SE" sz="1000" b="1" i="0" u="none" strike="noStrike" dirty="0">
                          <a:solidFill>
                            <a:schemeClr val="bg1"/>
                          </a:solidFill>
                          <a:effectLst/>
                          <a:latin typeface="+mn-lt"/>
                        </a:rPr>
                        <a:t>39</a:t>
                      </a:r>
                      <a:endParaRPr lang="sv-SE" sz="1000" b="1" dirty="0">
                        <a:solidFill>
                          <a:schemeClr val="bg1"/>
                        </a:solidFill>
                        <a:latin typeface="+mn-lt"/>
                      </a:endParaRPr>
                    </a:p>
                  </a:txBody>
                  <a:tcPr>
                    <a:solidFill>
                      <a:schemeClr val="tx2"/>
                    </a:solidFill>
                  </a:tcPr>
                </a:tc>
                <a:tc>
                  <a:txBody>
                    <a:bodyPr/>
                    <a:lstStyle/>
                    <a:p>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1" i="0" u="none" strike="noStrike" dirty="0">
                          <a:solidFill>
                            <a:schemeClr val="bg1"/>
                          </a:solidFill>
                          <a:effectLst/>
                          <a:latin typeface="+mn-lt"/>
                        </a:rPr>
                        <a:t>12</a:t>
                      </a:r>
                      <a:endParaRPr lang="sv-SE" sz="1000" b="1" dirty="0">
                        <a:solidFill>
                          <a:schemeClr val="bg1"/>
                        </a:solidFill>
                        <a:latin typeface="+mn-lt"/>
                      </a:endParaRPr>
                    </a:p>
                  </a:txBody>
                  <a:tcPr>
                    <a:solidFill>
                      <a:schemeClr val="tx2"/>
                    </a:solidFill>
                  </a:tcPr>
                </a:tc>
                <a:tc>
                  <a:txBody>
                    <a:bodyPr/>
                    <a:lstStyle/>
                    <a:p>
                      <a:pPr algn="r"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3159373141"/>
                  </a:ext>
                </a:extLst>
              </a:tr>
            </a:tbl>
          </a:graphicData>
        </a:graphic>
      </p:graphicFrame>
      <p:sp>
        <p:nvSpPr>
          <p:cNvPr id="27" name="Rubrik 3" descr="Text Forts. nästa sida...">
            <a:extLst>
              <a:ext uri="{FF2B5EF4-FFF2-40B4-BE49-F238E27FC236}">
                <a16:creationId xmlns:a16="http://schemas.microsoft.com/office/drawing/2014/main" id="{C4437ECA-2172-DE4C-B73C-A681BCF422B7}"/>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6EFBF998-1DD3-F046-ACE2-EFD10BD3DB2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Gävleborgs län</a:t>
            </a:r>
          </a:p>
        </p:txBody>
      </p:sp>
      <p:sp>
        <p:nvSpPr>
          <p:cNvPr id="28" name="Rektangel 27" descr="Länk tillbaka till Lokal beslagsstatistik">
            <a:hlinkClick r:id="rId2" action="ppaction://hlinksldjump"/>
            <a:extLst>
              <a:ext uri="{FF2B5EF4-FFF2-40B4-BE49-F238E27FC236}">
                <a16:creationId xmlns:a16="http://schemas.microsoft.com/office/drawing/2014/main" id="{17407027-946A-4948-929B-A985F1F9218B}"/>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A95BD499-8F1F-1E49-904E-BF0D428C762A}"/>
              </a:ext>
            </a:extLst>
          </p:cNvPr>
          <p:cNvSpPr txBox="1"/>
          <p:nvPr/>
        </p:nvSpPr>
        <p:spPr>
          <a:xfrm>
            <a:off x="400833" y="6463431"/>
            <a:ext cx="4129657" cy="338554"/>
          </a:xfrm>
          <a:prstGeom prst="rect">
            <a:avLst/>
          </a:prstGeom>
          <a:noFill/>
        </p:spPr>
        <p:txBody>
          <a:bodyPr wrap="none" rtlCol="0">
            <a:spAutoFit/>
          </a:bodyPr>
          <a:lstStyle/>
          <a:p>
            <a:r>
              <a:rPr lang="sv-SE" sz="800" i="1" dirty="0"/>
              <a:t>2020 - Exklusive hävda (återlämnade) beslag är utfallet 4 beslag och 11 </a:t>
            </a:r>
            <a:r>
              <a:rPr lang="sv-SE" sz="800" i="1" dirty="0" err="1"/>
              <a:t>st</a:t>
            </a:r>
            <a:r>
              <a:rPr lang="sv-SE" sz="800" i="1" dirty="0"/>
              <a:t> skjutvapen.</a:t>
            </a:r>
          </a:p>
          <a:p>
            <a:endParaRPr lang="sv-SE" sz="800" i="1" dirty="0"/>
          </a:p>
        </p:txBody>
      </p:sp>
      <p:sp>
        <p:nvSpPr>
          <p:cNvPr id="31" name="Rektangel 30" descr="Länk tillbaka till Brottsbekämpningsområde Nord">
            <a:hlinkClick r:id="rId2" action="ppaction://hlinksldjump"/>
            <a:extLst>
              <a:ext uri="{FF2B5EF4-FFF2-40B4-BE49-F238E27FC236}">
                <a16:creationId xmlns:a16="http://schemas.microsoft.com/office/drawing/2014/main" id="{70882AFE-EBE9-1242-9C2C-BA4874EFAD24}"/>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descr="Länk tillbaka till Brottsbekämpningsområde Nord">
            <a:hlinkClick r:id="rId2" action="ppaction://hlinksldjump"/>
            <a:extLst>
              <a:ext uri="{FF2B5EF4-FFF2-40B4-BE49-F238E27FC236}">
                <a16:creationId xmlns:a16="http://schemas.microsoft.com/office/drawing/2014/main" id="{004FE280-6C85-8043-BFAD-E6BE1BDC3DC9}"/>
              </a:ext>
            </a:extLst>
          </p:cNvPr>
          <p:cNvSpPr/>
          <p:nvPr/>
        </p:nvSpPr>
        <p:spPr>
          <a:xfrm>
            <a:off x="8614063" y="252200"/>
            <a:ext cx="10613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descr="Länk tillbaka till Lokal beslagsstatistik">
            <a:hlinkClick r:id="rId2" action="ppaction://hlinksldjump"/>
            <a:extLst>
              <a:ext uri="{FF2B5EF4-FFF2-40B4-BE49-F238E27FC236}">
                <a16:creationId xmlns:a16="http://schemas.microsoft.com/office/drawing/2014/main" id="{DD8D9F53-472F-174B-9791-1EC5CBC4677F}"/>
              </a:ext>
            </a:extLst>
          </p:cNvPr>
          <p:cNvSpPr/>
          <p:nvPr/>
        </p:nvSpPr>
        <p:spPr>
          <a:xfrm>
            <a:off x="679471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descr="Länk till Brottsbekämpningsområde Nord Total">
            <a:hlinkClick r:id="rId3" action="ppaction://hlinksldjump"/>
            <a:extLst>
              <a:ext uri="{FF2B5EF4-FFF2-40B4-BE49-F238E27FC236}">
                <a16:creationId xmlns:a16="http://schemas.microsoft.com/office/drawing/2014/main" id="{53D550AB-F3DE-A943-8548-BD33BFB01AC2}"/>
              </a:ext>
            </a:extLst>
          </p:cNvPr>
          <p:cNvSpPr/>
          <p:nvPr/>
        </p:nvSpPr>
        <p:spPr>
          <a:xfrm>
            <a:off x="9809018" y="252199"/>
            <a:ext cx="1116569" cy="34354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37263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Gävleborgs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5333443"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4287131"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092358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Jämtland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Jämtlands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Jämtland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1923017780"/>
              </p:ext>
            </p:extLst>
          </p:nvPr>
        </p:nvGraphicFramePr>
        <p:xfrm>
          <a:off x="479425" y="1891950"/>
          <a:ext cx="7344743" cy="234696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Ammunition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78</a:t>
                      </a:r>
                    </a:p>
                  </a:txBody>
                  <a:tcPr anchor="b"/>
                </a:tc>
                <a:extLst>
                  <a:ext uri="{0D108BD9-81ED-4DB2-BD59-A6C34878D82A}">
                    <a16:rowId xmlns:a16="http://schemas.microsoft.com/office/drawing/2014/main" val="2556986729"/>
                  </a:ext>
                </a:extLst>
              </a:tr>
              <a:tr h="220839">
                <a:tc>
                  <a:txBody>
                    <a:bodyPr/>
                    <a:lstStyle/>
                    <a:p>
                      <a:pPr algn="l" fontAlgn="b"/>
                      <a:r>
                        <a:rPr lang="sv-SE" sz="1000" b="0" i="0" u="none" strike="noStrike" dirty="0">
                          <a:solidFill>
                            <a:srgbClr val="000000"/>
                          </a:solidFill>
                          <a:effectLst/>
                          <a:latin typeface="+mn-lt"/>
                        </a:rPr>
                        <a:t>Cannabis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2303927347"/>
                  </a:ext>
                </a:extLst>
              </a:tr>
              <a:tr h="220839">
                <a:tc>
                  <a:txBody>
                    <a:bodyPr/>
                    <a:lstStyle/>
                    <a:p>
                      <a:pPr algn="l" fontAlgn="b"/>
                      <a:r>
                        <a:rPr lang="sv-SE" sz="1000" b="0" i="0" u="none" strike="noStrike" dirty="0">
                          <a:solidFill>
                            <a:srgbClr val="000000"/>
                          </a:solidFill>
                          <a:effectLst/>
                          <a:latin typeface="+mn-lt"/>
                        </a:rPr>
                        <a:t>Dopningsmedel (tabletter, vialer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tc>
                <a:extLst>
                  <a:ext uri="{0D108BD9-81ED-4DB2-BD59-A6C34878D82A}">
                    <a16:rowId xmlns:a16="http://schemas.microsoft.com/office/drawing/2014/main" val="1855150486"/>
                  </a:ext>
                </a:extLst>
              </a:tr>
              <a:tr h="220839">
                <a:tc>
                  <a:txBody>
                    <a:bodyPr/>
                    <a:lstStyle/>
                    <a:p>
                      <a:pPr algn="l" fontAlgn="b"/>
                      <a:r>
                        <a:rPr lang="sv-SE" sz="1000" b="0" i="0" u="none" strike="noStrike">
                          <a:solidFill>
                            <a:srgbClr val="000000"/>
                          </a:solidFill>
                          <a:effectLst/>
                          <a:latin typeface="+mn-lt"/>
                        </a:rPr>
                        <a:t>Kokain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546457595"/>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1592763667"/>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tc>
                <a:tc>
                  <a:txBody>
                    <a:bodyPr/>
                    <a:lstStyle/>
                    <a:p>
                      <a:pPr algn="l" fontAlgn="b"/>
                      <a:endParaRPr lang="sv-SE" sz="1000" b="0" i="0" u="none" strike="noStrike" dirty="0">
                        <a:solidFill>
                          <a:srgbClr val="000000"/>
                        </a:solidFill>
                        <a:effectLst/>
                        <a:latin typeface="+mn-lt"/>
                      </a:endParaRPr>
                    </a:p>
                  </a:txBody>
                  <a:tcPr/>
                </a:tc>
                <a:extLst>
                  <a:ext uri="{0D108BD9-81ED-4DB2-BD59-A6C34878D82A}">
                    <a16:rowId xmlns:a16="http://schemas.microsoft.com/office/drawing/2014/main" val="3164729196"/>
                  </a:ext>
                </a:extLst>
              </a:tr>
              <a:tr h="220839">
                <a:tc>
                  <a:txBody>
                    <a:bodyPr/>
                    <a:lstStyle/>
                    <a:p>
                      <a:pPr algn="l"/>
                      <a:r>
                        <a:rPr lang="sv-SE" sz="1000" b="1" dirty="0">
                          <a:solidFill>
                            <a:schemeClr val="bg1"/>
                          </a:solidFill>
                          <a:latin typeface="+mn-lt"/>
                        </a:rPr>
                        <a:t>Totalsumma</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algn="l"/>
                      <a:r>
                        <a:rPr lang="sv-SE" sz="1000" b="1" dirty="0">
                          <a:solidFill>
                            <a:schemeClr val="bg1"/>
                          </a:solidFill>
                          <a:latin typeface="+mn-lt"/>
                        </a:rPr>
                        <a:t>2</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extLst>
                  <a:ext uri="{0D108BD9-81ED-4DB2-BD59-A6C34878D82A}">
                    <a16:rowId xmlns:a16="http://schemas.microsoft.com/office/drawing/2014/main" val="3644811822"/>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3">
            <a:extLst>
              <a:ext uri="{FF2B5EF4-FFF2-40B4-BE49-F238E27FC236}">
                <a16:creationId xmlns:a16="http://schemas.microsoft.com/office/drawing/2014/main" id="{CEB4AEFC-96A8-CF4D-BC17-A4074449D471}"/>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Jämtlands län</a:t>
            </a:r>
          </a:p>
        </p:txBody>
      </p:sp>
      <p:sp>
        <p:nvSpPr>
          <p:cNvPr id="20" name="Rektangel 19" descr="Länk tillbaka till Brottsbekämpningsområde Nord">
            <a:hlinkClick r:id="rId2" action="ppaction://hlinksldjump"/>
            <a:extLst>
              <a:ext uri="{FF2B5EF4-FFF2-40B4-BE49-F238E27FC236}">
                <a16:creationId xmlns:a16="http://schemas.microsoft.com/office/drawing/2014/main" id="{6B6D4B26-A9C9-B84D-B535-F2BEC1B1210D}"/>
              </a:ext>
            </a:extLst>
          </p:cNvPr>
          <p:cNvSpPr/>
          <p:nvPr/>
        </p:nvSpPr>
        <p:spPr>
          <a:xfrm>
            <a:off x="6377419"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2" action="ppaction://hlinksldjump"/>
            <a:extLst>
              <a:ext uri="{FF2B5EF4-FFF2-40B4-BE49-F238E27FC236}">
                <a16:creationId xmlns:a16="http://schemas.microsoft.com/office/drawing/2014/main" id="{7210636A-B2C3-5F44-A07C-43DBCB3A1FB9}"/>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Jämtlands län">
            <a:hlinkClick r:id="rId3" action="ppaction://hlinksldjump"/>
            <a:extLst>
              <a:ext uri="{FF2B5EF4-FFF2-40B4-BE49-F238E27FC236}">
                <a16:creationId xmlns:a16="http://schemas.microsoft.com/office/drawing/2014/main" id="{560C0B39-CAAB-5A49-8141-D1709580B7FE}"/>
              </a:ext>
            </a:extLst>
          </p:cNvPr>
          <p:cNvSpPr/>
          <p:nvPr/>
        </p:nvSpPr>
        <p:spPr>
          <a:xfrm>
            <a:off x="9854595" y="252200"/>
            <a:ext cx="107099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111F6A17-5BC2-F34C-A11C-3ACB35F81D48}"/>
              </a:ext>
            </a:extLst>
          </p:cNvPr>
          <p:cNvSpPr txBox="1"/>
          <p:nvPr/>
        </p:nvSpPr>
        <p:spPr>
          <a:xfrm>
            <a:off x="400833" y="6463431"/>
            <a:ext cx="2385589" cy="338554"/>
          </a:xfrm>
          <a:prstGeom prst="rect">
            <a:avLst/>
          </a:prstGeom>
          <a:noFill/>
        </p:spPr>
        <p:txBody>
          <a:bodyPr wrap="none" rtlCol="0">
            <a:spAutoFit/>
          </a:bodyPr>
          <a:lstStyle/>
          <a:p>
            <a:r>
              <a:rPr lang="sv-SE" sz="800" i="1" dirty="0"/>
              <a:t>Inga beslag gjordes i Jämtlands län under 2021.</a:t>
            </a:r>
          </a:p>
          <a:p>
            <a:endParaRPr lang="sv-SE" sz="800" i="1" dirty="0"/>
          </a:p>
        </p:txBody>
      </p:sp>
    </p:spTree>
    <p:extLst>
      <p:ext uri="{BB962C8B-B14F-4D97-AF65-F5344CB8AC3E}">
        <p14:creationId xmlns:p14="http://schemas.microsoft.com/office/powerpoint/2010/main" val="13468948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5513DD-8B92-EE4C-B6E0-7C45111C1E26}"/>
              </a:ext>
            </a:extLst>
          </p:cNvPr>
          <p:cNvSpPr>
            <a:spLocks noGrp="1"/>
          </p:cNvSpPr>
          <p:nvPr>
            <p:ph type="title"/>
          </p:nvPr>
        </p:nvSpPr>
        <p:spPr/>
        <p:txBody>
          <a:bodyPr/>
          <a:lstStyle/>
          <a:p>
            <a:r>
              <a:rPr lang="sv-SE" dirty="0"/>
              <a:t>Slut på beslagsstatistik Jämtlands län</a:t>
            </a:r>
          </a:p>
        </p:txBody>
      </p:sp>
      <p:sp>
        <p:nvSpPr>
          <p:cNvPr id="64" name="Rubrik 1">
            <a:extLst>
              <a:ext uri="{FF2B5EF4-FFF2-40B4-BE49-F238E27FC236}">
                <a16:creationId xmlns:a16="http://schemas.microsoft.com/office/drawing/2014/main" id="{3A27AB40-EF48-A14B-BA6C-86A8BA2F772A}"/>
              </a:ext>
            </a:extLst>
          </p:cNvPr>
          <p:cNvSpPr txBox="1">
            <a:spLocks/>
          </p:cNvSpPr>
          <p:nvPr/>
        </p:nvSpPr>
        <p:spPr>
          <a:xfrm>
            <a:off x="1287793" y="3709066"/>
            <a:ext cx="6280500"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Tillbaka till översikt område Nord</a:t>
            </a:r>
          </a:p>
        </p:txBody>
      </p:sp>
      <p:grpSp>
        <p:nvGrpSpPr>
          <p:cNvPr id="65" name="Grupp 64">
            <a:extLst>
              <a:ext uri="{FF2B5EF4-FFF2-40B4-BE49-F238E27FC236}">
                <a16:creationId xmlns:a16="http://schemas.microsoft.com/office/drawing/2014/main" id="{95205425-45E0-CC4A-B290-C8C55A127A55}"/>
              </a:ext>
            </a:extLst>
          </p:cNvPr>
          <p:cNvGrpSpPr/>
          <p:nvPr/>
        </p:nvGrpSpPr>
        <p:grpSpPr>
          <a:xfrm>
            <a:off x="750921" y="3644970"/>
            <a:ext cx="356496" cy="356496"/>
            <a:chOff x="487676" y="5291665"/>
            <a:chExt cx="356496" cy="356496"/>
          </a:xfrm>
        </p:grpSpPr>
        <p:cxnSp>
          <p:nvCxnSpPr>
            <p:cNvPr id="66" name="Rak pil 65">
              <a:extLst>
                <a:ext uri="{FF2B5EF4-FFF2-40B4-BE49-F238E27FC236}">
                  <a16:creationId xmlns:a16="http://schemas.microsoft.com/office/drawing/2014/main" id="{7BAEC76D-8B84-E046-A698-8134DC072AE7}"/>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Ellips 66">
              <a:extLst>
                <a:ext uri="{FF2B5EF4-FFF2-40B4-BE49-F238E27FC236}">
                  <a16:creationId xmlns:a16="http://schemas.microsoft.com/office/drawing/2014/main" id="{C330ADB7-4F62-7645-A521-08152FBA6A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ektangel 3" descr="Länk tillbaka till översikt Brottsbekämpningsområde Nord">
            <a:hlinkClick r:id="rId3" action="ppaction://hlinksldjump"/>
            <a:extLst>
              <a:ext uri="{FF2B5EF4-FFF2-40B4-BE49-F238E27FC236}">
                <a16:creationId xmlns:a16="http://schemas.microsoft.com/office/drawing/2014/main" id="{59FF914D-E67F-4940-A317-000C6F6B4E18}"/>
              </a:ext>
            </a:extLst>
          </p:cNvPr>
          <p:cNvSpPr/>
          <p:nvPr/>
        </p:nvSpPr>
        <p:spPr>
          <a:xfrm>
            <a:off x="407417" y="3501008"/>
            <a:ext cx="239674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A03E350F-A860-834F-B935-4CA2EDCCCA42}"/>
              </a:ext>
            </a:extLst>
          </p:cNvPr>
          <p:cNvSpPr txBox="1">
            <a:spLocks/>
          </p:cNvSpPr>
          <p:nvPr/>
        </p:nvSpPr>
        <p:spPr>
          <a:xfrm>
            <a:off x="1287793" y="2971129"/>
            <a:ext cx="4039821" cy="27278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accent2"/>
                </a:solidFill>
                <a:latin typeface="+mj-lt"/>
                <a:ea typeface="+mj-ea"/>
                <a:cs typeface="+mj-cs"/>
              </a:defRPr>
            </a:lvl1pPr>
          </a:lstStyle>
          <a:p>
            <a:pPr>
              <a:lnSpc>
                <a:spcPct val="100000"/>
              </a:lnSpc>
            </a:pPr>
            <a:r>
              <a:rPr lang="sv-SE" sz="1600" dirty="0"/>
              <a:t>Föregående sida</a:t>
            </a:r>
          </a:p>
        </p:txBody>
      </p:sp>
      <p:grpSp>
        <p:nvGrpSpPr>
          <p:cNvPr id="20" name="Grupp 19">
            <a:extLst>
              <a:ext uri="{FF2B5EF4-FFF2-40B4-BE49-F238E27FC236}">
                <a16:creationId xmlns:a16="http://schemas.microsoft.com/office/drawing/2014/main" id="{927B8CB1-7DC9-FC46-9D31-227DFF6960B9}"/>
              </a:ext>
            </a:extLst>
          </p:cNvPr>
          <p:cNvGrpSpPr/>
          <p:nvPr/>
        </p:nvGrpSpPr>
        <p:grpSpPr>
          <a:xfrm rot="10800000">
            <a:off x="750921" y="2907033"/>
            <a:ext cx="356496" cy="356496"/>
            <a:chOff x="487676" y="5291665"/>
            <a:chExt cx="356496" cy="356496"/>
          </a:xfrm>
        </p:grpSpPr>
        <p:cxnSp>
          <p:nvCxnSpPr>
            <p:cNvPr id="21" name="Rak pil 20">
              <a:extLst>
                <a:ext uri="{FF2B5EF4-FFF2-40B4-BE49-F238E27FC236}">
                  <a16:creationId xmlns:a16="http://schemas.microsoft.com/office/drawing/2014/main" id="{11B68641-D94C-D047-AC04-B66C1D1EE749}"/>
                </a:ext>
              </a:extLst>
            </p:cNvPr>
            <p:cNvCxnSpPr>
              <a:cxnSpLocks/>
            </p:cNvCxnSpPr>
            <p:nvPr/>
          </p:nvCxnSpPr>
          <p:spPr>
            <a:xfrm>
              <a:off x="564543" y="5469913"/>
              <a:ext cx="197231" cy="0"/>
            </a:xfrm>
            <a:prstGeom prst="straightConnector1">
              <a:avLst/>
            </a:prstGeom>
            <a:ln w="317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08467D78-22B0-8B42-A123-0CE29B7F2641}"/>
                </a:ext>
              </a:extLst>
            </p:cNvPr>
            <p:cNvSpPr/>
            <p:nvPr/>
          </p:nvSpPr>
          <p:spPr>
            <a:xfrm>
              <a:off x="487676" y="5291665"/>
              <a:ext cx="356496" cy="356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Rektangel 22" descr="Länk till föregående sida">
            <a:hlinkClick r:id="" action="ppaction://hlinkshowjump?jump=previousslide"/>
            <a:extLst>
              <a:ext uri="{FF2B5EF4-FFF2-40B4-BE49-F238E27FC236}">
                <a16:creationId xmlns:a16="http://schemas.microsoft.com/office/drawing/2014/main" id="{D1880C46-8754-E048-89B6-C10A611A386C}"/>
              </a:ext>
            </a:extLst>
          </p:cNvPr>
          <p:cNvSpPr/>
          <p:nvPr/>
        </p:nvSpPr>
        <p:spPr>
          <a:xfrm>
            <a:off x="479425" y="2691063"/>
            <a:ext cx="4752528" cy="737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023789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Norrbotten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Norrbottens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Norrbotten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783323648"/>
              </p:ext>
            </p:extLst>
          </p:nvPr>
        </p:nvGraphicFramePr>
        <p:xfrm>
          <a:off x="479425" y="1891950"/>
          <a:ext cx="11233151" cy="316992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Amfetamin (kg)</a:t>
                      </a:r>
                    </a:p>
                  </a:txBody>
                  <a:tcPr anchor="b"/>
                </a:tc>
                <a:tc>
                  <a:txBody>
                    <a:bodyPr/>
                    <a:lstStyle/>
                    <a:p>
                      <a:pPr algn="l"/>
                      <a:r>
                        <a:rPr lang="sv-SE" sz="1000" dirty="0">
                          <a:latin typeface="+mn-lt"/>
                        </a:rPr>
                        <a:t>2020</a:t>
                      </a:r>
                    </a:p>
                  </a:txBody>
                  <a:tcPr/>
                </a:tc>
                <a:tc>
                  <a:txBody>
                    <a:bodyPr/>
                    <a:lstStyle/>
                    <a:p>
                      <a:pPr algn="l" fontAlgn="b"/>
                      <a:r>
                        <a:rPr lang="sv-SE" sz="1000" b="0" i="0" u="none" strike="noStrike" dirty="0">
                          <a:solidFill>
                            <a:srgbClr val="000000"/>
                          </a:solidFill>
                          <a:effectLst/>
                          <a:latin typeface="+mn-lt"/>
                        </a:rPr>
                        <a:t>9</a:t>
                      </a:r>
                    </a:p>
                  </a:txBody>
                  <a:tcPr anchor="b"/>
                </a:tc>
                <a:tc>
                  <a:txBody>
                    <a:bodyPr/>
                    <a:lstStyle/>
                    <a:p>
                      <a:pPr algn="l" fontAlgn="b"/>
                      <a:r>
                        <a:rPr lang="sv-SE" sz="1000" b="0" i="0" u="none" strike="noStrike" dirty="0">
                          <a:solidFill>
                            <a:srgbClr val="000000"/>
                          </a:solidFill>
                          <a:effectLst/>
                          <a:latin typeface="+mn-lt"/>
                        </a:rPr>
                        <a:t>2</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13</a:t>
                      </a:r>
                    </a:p>
                  </a:txBody>
                  <a:tcPr anchor="b"/>
                </a:tc>
                <a:tc>
                  <a:txBody>
                    <a:bodyPr/>
                    <a:lstStyle/>
                    <a:p>
                      <a:pPr algn="l" fontAlgn="b"/>
                      <a:r>
                        <a:rPr lang="sv-SE" sz="1000" b="0" i="0" u="none" strike="noStrike" dirty="0">
                          <a:solidFill>
                            <a:srgbClr val="000000"/>
                          </a:solidFill>
                          <a:effectLst/>
                          <a:latin typeface="+mn-lt"/>
                        </a:rPr>
                        <a:t>0,8</a:t>
                      </a:r>
                    </a:p>
                  </a:txBody>
                  <a:tcPr anchor="b"/>
                </a:tc>
                <a:extLst>
                  <a:ext uri="{0D108BD9-81ED-4DB2-BD59-A6C34878D82A}">
                    <a16:rowId xmlns:a16="http://schemas.microsoft.com/office/drawing/2014/main" val="2303927347"/>
                  </a:ext>
                </a:extLst>
              </a:tr>
              <a:tr h="220839">
                <a:tc>
                  <a:txBody>
                    <a:bodyPr/>
                    <a:lstStyle/>
                    <a:p>
                      <a:pPr algn="l" fontAlgn="b"/>
                      <a:r>
                        <a:rPr lang="sv-SE" sz="1000" b="0" i="0" u="none" strike="noStrike">
                          <a:solidFill>
                            <a:srgbClr val="000000"/>
                          </a:solidFill>
                          <a:effectLst/>
                          <a:latin typeface="+mn-lt"/>
                        </a:rPr>
                        <a:t>Ammunition (st)</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23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407</a:t>
                      </a:r>
                    </a:p>
                  </a:txBody>
                  <a:tcPr anchor="b"/>
                </a:tc>
                <a:extLst>
                  <a:ext uri="{0D108BD9-81ED-4DB2-BD59-A6C34878D82A}">
                    <a16:rowId xmlns:a16="http://schemas.microsoft.com/office/drawing/2014/main" val="1372492683"/>
                  </a:ext>
                </a:extLst>
              </a:tr>
              <a:tr h="220839">
                <a:tc>
                  <a:txBody>
                    <a:bodyPr/>
                    <a:lstStyle/>
                    <a:p>
                      <a:pPr algn="l" fontAlgn="b"/>
                      <a:r>
                        <a:rPr lang="sv-SE" sz="1000" b="0" i="0" u="none" strike="noStrike">
                          <a:solidFill>
                            <a:srgbClr val="000000"/>
                          </a:solidFill>
                          <a:effectLst/>
                          <a:latin typeface="+mn-lt"/>
                        </a:rPr>
                        <a:t>Cannabis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a:solidFill>
                            <a:srgbClr val="000000"/>
                          </a:solidFill>
                          <a:effectLst/>
                          <a:latin typeface="+mn-lt"/>
                        </a:rPr>
                        <a:t>20</a:t>
                      </a:r>
                    </a:p>
                  </a:txBody>
                  <a:tcPr anchor="b"/>
                </a:tc>
                <a:tc>
                  <a:txBody>
                    <a:bodyPr/>
                    <a:lstStyle/>
                    <a:p>
                      <a:pPr algn="l" fontAlgn="b"/>
                      <a:r>
                        <a:rPr lang="sv-SE" sz="1000" b="0" i="0" u="none" strike="noStrike" dirty="0">
                          <a:solidFill>
                            <a:srgbClr val="000000"/>
                          </a:solidFill>
                          <a:effectLst/>
                          <a:latin typeface="+mn-lt"/>
                        </a:rPr>
                        <a:t>1,3</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0,02</a:t>
                      </a:r>
                    </a:p>
                  </a:txBody>
                  <a:tcPr anchor="b"/>
                </a:tc>
                <a:extLst>
                  <a:ext uri="{0D108BD9-81ED-4DB2-BD59-A6C34878D82A}">
                    <a16:rowId xmlns:a16="http://schemas.microsoft.com/office/drawing/2014/main" val="4043762927"/>
                  </a:ext>
                </a:extLst>
              </a:tr>
              <a:tr h="220839">
                <a:tc>
                  <a:txBody>
                    <a:bodyPr/>
                    <a:lstStyle/>
                    <a:p>
                      <a:pPr algn="l" fontAlgn="b"/>
                      <a:r>
                        <a:rPr lang="sv-SE" sz="1000" b="0" i="0" u="none" strike="noStrike">
                          <a:solidFill>
                            <a:srgbClr val="000000"/>
                          </a:solidFill>
                          <a:effectLst/>
                          <a:latin typeface="+mn-lt"/>
                        </a:rPr>
                        <a:t>Cannabisharts (kg)</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16</a:t>
                      </a:r>
                    </a:p>
                  </a:txBody>
                  <a:tcPr anchor="b"/>
                </a:tc>
                <a:tc>
                  <a:txBody>
                    <a:bodyPr/>
                    <a:lstStyle/>
                    <a:p>
                      <a:pPr algn="l" fontAlgn="b"/>
                      <a:r>
                        <a:rPr lang="sv-SE" sz="1000" b="0" i="0" u="none" strike="noStrike" dirty="0">
                          <a:solidFill>
                            <a:srgbClr val="000000"/>
                          </a:solidFill>
                          <a:effectLst/>
                          <a:latin typeface="+mn-lt"/>
                        </a:rPr>
                        <a:t>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14</a:t>
                      </a:r>
                    </a:p>
                  </a:txBody>
                  <a:tcPr anchor="b"/>
                </a:tc>
                <a:tc>
                  <a:txBody>
                    <a:bodyPr/>
                    <a:lstStyle/>
                    <a:p>
                      <a:pPr algn="l" fontAlgn="b"/>
                      <a:r>
                        <a:rPr lang="sv-SE" sz="1000" b="0" i="0" u="none" strike="noStrike" dirty="0">
                          <a:solidFill>
                            <a:srgbClr val="000000"/>
                          </a:solidFill>
                          <a:effectLst/>
                          <a:latin typeface="+mn-lt"/>
                        </a:rPr>
                        <a:t>0,7</a:t>
                      </a:r>
                    </a:p>
                  </a:txBody>
                  <a:tcPr anchor="b"/>
                </a:tc>
                <a:extLst>
                  <a:ext uri="{0D108BD9-81ED-4DB2-BD59-A6C34878D82A}">
                    <a16:rowId xmlns:a16="http://schemas.microsoft.com/office/drawing/2014/main" val="1715083598"/>
                  </a:ext>
                </a:extLst>
              </a:tr>
              <a:tr h="220839">
                <a:tc>
                  <a:txBody>
                    <a:bodyPr/>
                    <a:lstStyle/>
                    <a:p>
                      <a:pPr algn="l" fontAlgn="b"/>
                      <a:r>
                        <a:rPr lang="sv-SE" sz="1000" b="0" i="0" u="none" strike="noStrike" dirty="0">
                          <a:solidFill>
                            <a:srgbClr val="000000"/>
                          </a:solidFill>
                          <a:effectLst/>
                          <a:latin typeface="+mn-lt"/>
                        </a:rPr>
                        <a:t>Dopningsmedel (flytande, liter)</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1889030423"/>
                  </a:ext>
                </a:extLst>
              </a:tr>
              <a:tr h="220839">
                <a:tc>
                  <a:txBody>
                    <a:bodyPr/>
                    <a:lstStyle/>
                    <a:p>
                      <a:pPr algn="l" fontAlgn="b"/>
                      <a:r>
                        <a:rPr lang="sv-SE" sz="1000" b="0" i="0" u="none" strike="noStrike">
                          <a:solidFill>
                            <a:srgbClr val="000000"/>
                          </a:solidFill>
                          <a:effectLst/>
                          <a:latin typeface="+mn-lt"/>
                        </a:rPr>
                        <a:t>Dopningsmedel (tabletter, vialer och kapslar, st)</a:t>
                      </a:r>
                    </a:p>
                  </a:txBody>
                  <a:tcPr anchor="b"/>
                </a:tc>
                <a:tc>
                  <a:txBody>
                    <a:bodyPr/>
                    <a:lstStyle/>
                    <a:p>
                      <a:pPr algn="l"/>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5</a:t>
                      </a:r>
                    </a:p>
                  </a:txBody>
                  <a:tcPr anchor="b"/>
                </a:tc>
                <a:tc>
                  <a:txBody>
                    <a:bodyPr/>
                    <a:lstStyle/>
                    <a:p>
                      <a:pPr algn="l" fontAlgn="b"/>
                      <a:r>
                        <a:rPr lang="sv-SE" sz="1000" b="0" i="0" u="none" strike="noStrike" dirty="0">
                          <a:solidFill>
                            <a:srgbClr val="000000"/>
                          </a:solidFill>
                          <a:effectLst/>
                          <a:latin typeface="+mn-lt"/>
                        </a:rPr>
                        <a:t>215</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70</a:t>
                      </a:r>
                    </a:p>
                  </a:txBody>
                  <a:tcPr anchor="b"/>
                </a:tc>
                <a:extLst>
                  <a:ext uri="{0D108BD9-81ED-4DB2-BD59-A6C34878D82A}">
                    <a16:rowId xmlns:a16="http://schemas.microsoft.com/office/drawing/2014/main" val="1731707577"/>
                  </a:ext>
                </a:extLst>
              </a:tr>
              <a:tr h="220839">
                <a:tc>
                  <a:txBody>
                    <a:bodyPr/>
                    <a:lstStyle/>
                    <a:p>
                      <a:pPr algn="l" fontAlgn="b"/>
                      <a:r>
                        <a:rPr lang="sv-SE" sz="1000" b="0" i="0" u="none" strike="noStrike" dirty="0">
                          <a:solidFill>
                            <a:srgbClr val="000000"/>
                          </a:solidFill>
                          <a:effectLst/>
                          <a:latin typeface="+mn-lt"/>
                        </a:rPr>
                        <a:t>Ecstacy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0,02</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0,01</a:t>
                      </a:r>
                    </a:p>
                  </a:txBody>
                  <a:tcPr anchor="b"/>
                </a:tc>
                <a:extLst>
                  <a:ext uri="{0D108BD9-81ED-4DB2-BD59-A6C34878D82A}">
                    <a16:rowId xmlns:a16="http://schemas.microsoft.com/office/drawing/2014/main" val="1094802281"/>
                  </a:ext>
                </a:extLst>
              </a:tr>
              <a:tr h="220839">
                <a:tc>
                  <a:txBody>
                    <a:bodyPr/>
                    <a:lstStyle/>
                    <a:p>
                      <a:pPr algn="l" fontAlgn="b"/>
                      <a:r>
                        <a:rPr lang="sv-SE" sz="1000" b="0" i="0" u="none" strike="noStrike">
                          <a:solidFill>
                            <a:srgbClr val="000000"/>
                          </a:solidFill>
                          <a:effectLst/>
                          <a:latin typeface="+mn-lt"/>
                        </a:rPr>
                        <a:t>Ecstasy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6</a:t>
                      </a:r>
                    </a:p>
                  </a:txBody>
                  <a:tcPr anchor="b"/>
                </a:tc>
                <a:tc>
                  <a:txBody>
                    <a:bodyPr/>
                    <a:lstStyle/>
                    <a:p>
                      <a:pPr algn="l" fontAlgn="b"/>
                      <a:r>
                        <a:rPr lang="sv-SE" sz="1000" b="0" i="0" u="none" strike="noStrike">
                          <a:solidFill>
                            <a:srgbClr val="000000"/>
                          </a:solidFill>
                          <a:effectLst/>
                          <a:latin typeface="+mn-lt"/>
                        </a:rPr>
                        <a:t>35</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2</a:t>
                      </a:r>
                    </a:p>
                  </a:txBody>
                  <a:tcPr anchor="b"/>
                </a:tc>
                <a:extLst>
                  <a:ext uri="{0D108BD9-81ED-4DB2-BD59-A6C34878D82A}">
                    <a16:rowId xmlns:a16="http://schemas.microsoft.com/office/drawing/2014/main" val="655371136"/>
                  </a:ext>
                </a:extLst>
              </a:tr>
              <a:tr h="220839">
                <a:tc>
                  <a:txBody>
                    <a:bodyPr/>
                    <a:lstStyle/>
                    <a:p>
                      <a:pPr algn="l" fontAlgn="b"/>
                      <a:r>
                        <a:rPr lang="sv-SE" sz="1000" b="0" i="0" u="none" strike="noStrike" dirty="0">
                          <a:solidFill>
                            <a:srgbClr val="000000"/>
                          </a:solidFill>
                          <a:effectLst/>
                          <a:latin typeface="+mn-lt"/>
                        </a:rPr>
                        <a:t>Farliga föremål och andra 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6</a:t>
                      </a:r>
                    </a:p>
                  </a:txBody>
                  <a:tcPr anchor="b"/>
                </a:tc>
                <a:tc>
                  <a:txBody>
                    <a:bodyPr/>
                    <a:lstStyle/>
                    <a:p>
                      <a:pPr algn="l" fontAlgn="b"/>
                      <a:r>
                        <a:rPr lang="sv-SE" sz="1000" b="0" i="0" u="none" strike="noStrike" dirty="0">
                          <a:solidFill>
                            <a:srgbClr val="000000"/>
                          </a:solidFill>
                          <a:effectLst/>
                          <a:latin typeface="+mn-lt"/>
                        </a:rPr>
                        <a:t>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7</a:t>
                      </a:r>
                    </a:p>
                  </a:txBody>
                  <a:tcPr anchor="b"/>
                </a:tc>
                <a:tc>
                  <a:txBody>
                    <a:bodyPr/>
                    <a:lstStyle/>
                    <a:p>
                      <a:pPr algn="l" fontAlgn="b"/>
                      <a:r>
                        <a:rPr lang="sv-SE" sz="1000" b="0" i="0" u="none" strike="noStrike" dirty="0">
                          <a:solidFill>
                            <a:srgbClr val="000000"/>
                          </a:solidFill>
                          <a:effectLst/>
                          <a:latin typeface="+mn-lt"/>
                        </a:rPr>
                        <a:t>10</a:t>
                      </a:r>
                    </a:p>
                  </a:txBody>
                  <a:tcPr anchor="b"/>
                </a:tc>
                <a:extLst>
                  <a:ext uri="{0D108BD9-81ED-4DB2-BD59-A6C34878D82A}">
                    <a16:rowId xmlns:a16="http://schemas.microsoft.com/office/drawing/2014/main" val="781004515"/>
                  </a:ext>
                </a:extLst>
              </a:tr>
              <a:tr h="220839">
                <a:tc>
                  <a:txBody>
                    <a:bodyPr/>
                    <a:lstStyle/>
                    <a:p>
                      <a:pPr algn="l" fontAlgn="b"/>
                      <a:r>
                        <a:rPr lang="sv-SE" sz="1000" b="0" i="0" u="none" strike="noStrike">
                          <a:solidFill>
                            <a:srgbClr val="000000"/>
                          </a:solidFill>
                          <a:effectLst/>
                          <a:latin typeface="+mn-lt"/>
                        </a:rPr>
                        <a:t>Kokain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0,04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0,2</a:t>
                      </a:r>
                    </a:p>
                  </a:txBody>
                  <a:tcPr anchor="b"/>
                </a:tc>
                <a:extLst>
                  <a:ext uri="{0D108BD9-81ED-4DB2-BD59-A6C34878D82A}">
                    <a16:rowId xmlns:a16="http://schemas.microsoft.com/office/drawing/2014/main" val="322020205"/>
                  </a:ext>
                </a:extLst>
              </a:tr>
              <a:tr h="220839">
                <a:tc>
                  <a:txBody>
                    <a:bodyPr/>
                    <a:lstStyle/>
                    <a:p>
                      <a:pPr algn="l" fontAlgn="b"/>
                      <a:r>
                        <a:rPr lang="sv-SE" sz="1000" b="0" i="0" u="none" strike="noStrike" dirty="0">
                          <a:solidFill>
                            <a:srgbClr val="000000"/>
                          </a:solidFill>
                          <a:effectLst/>
                          <a:latin typeface="+mn-lt"/>
                        </a:rPr>
                        <a:t>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a:solidFill>
                            <a:srgbClr val="000000"/>
                          </a:solidFill>
                          <a:effectLst/>
                          <a:latin typeface="+mn-lt"/>
                        </a:rPr>
                        <a:t>1</a:t>
                      </a:r>
                    </a:p>
                  </a:txBody>
                  <a:tcPr anchor="b"/>
                </a:tc>
                <a:tc>
                  <a:txBody>
                    <a:bodyPr/>
                    <a:lstStyle/>
                    <a:p>
                      <a:pPr algn="l" fontAlgn="b"/>
                      <a:r>
                        <a:rPr lang="sv-SE" sz="1000" b="0" i="0" u="none" strike="noStrike" dirty="0">
                          <a:solidFill>
                            <a:srgbClr val="000000"/>
                          </a:solidFill>
                          <a:effectLst/>
                          <a:latin typeface="+mn-lt"/>
                        </a:rPr>
                        <a:t>0,04</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endParaRPr lang="sv-SE" sz="1000" b="0" i="0" u="none" strike="noStrike" dirty="0">
                        <a:solidFill>
                          <a:srgbClr val="000000"/>
                        </a:solidFill>
                        <a:effectLst/>
                        <a:latin typeface="+mn-lt"/>
                      </a:endParaRPr>
                    </a:p>
                  </a:txBody>
                  <a:tcPr anchor="b"/>
                </a:tc>
                <a:tc>
                  <a:txBody>
                    <a:bodyPr/>
                    <a:lstStyle/>
                    <a:p>
                      <a:pPr algn="l" fontAlgn="b"/>
                      <a:endParaRPr lang="sv-SE" sz="1000" b="0" i="0" u="none" strike="noStrike" dirty="0">
                        <a:solidFill>
                          <a:srgbClr val="000000"/>
                        </a:solidFill>
                        <a:effectLst/>
                        <a:latin typeface="+mn-lt"/>
                      </a:endParaRPr>
                    </a:p>
                  </a:txBody>
                  <a:tcPr anchor="b"/>
                </a:tc>
                <a:extLst>
                  <a:ext uri="{0D108BD9-81ED-4DB2-BD59-A6C34878D82A}">
                    <a16:rowId xmlns:a16="http://schemas.microsoft.com/office/drawing/2014/main" val="3164729196"/>
                  </a:ext>
                </a:extLst>
              </a:tr>
              <a:tr h="220839">
                <a:tc>
                  <a:txBody>
                    <a:bodyPr/>
                    <a:lstStyle/>
                    <a:p>
                      <a:pPr algn="l" fontAlgn="b"/>
                      <a:r>
                        <a:rPr lang="sv-SE" sz="1000" b="0" i="0" u="none" strike="noStrike" dirty="0">
                          <a:solidFill>
                            <a:srgbClr val="000000"/>
                          </a:solidFill>
                          <a:effectLst/>
                          <a:latin typeface="+mn-lt"/>
                        </a:rPr>
                        <a:t>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115</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14</a:t>
                      </a:r>
                    </a:p>
                  </a:txBody>
                  <a:tcPr anchor="b"/>
                </a:tc>
                <a:extLst>
                  <a:ext uri="{0D108BD9-81ED-4DB2-BD59-A6C34878D82A}">
                    <a16:rowId xmlns:a16="http://schemas.microsoft.com/office/drawing/2014/main" val="94940202"/>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descr="Piltecken till föregående sida">
            <a:hlinkClick r:id="rId2" action="ppaction://hlinksldjump"/>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ubrik 3" descr="Text Forts. nästa sida...">
            <a:extLst>
              <a:ext uri="{FF2B5EF4-FFF2-40B4-BE49-F238E27FC236}">
                <a16:creationId xmlns:a16="http://schemas.microsoft.com/office/drawing/2014/main" id="{4B5265AA-1B84-D14A-A916-32277F773471}"/>
              </a:ext>
            </a:extLst>
          </p:cNvPr>
          <p:cNvSpPr txBox="1">
            <a:spLocks/>
          </p:cNvSpPr>
          <p:nvPr/>
        </p:nvSpPr>
        <p:spPr>
          <a:xfrm>
            <a:off x="5850060" y="6137804"/>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tx2"/>
                </a:solidFill>
              </a:rPr>
              <a:t>Forts. nästa sida...</a:t>
            </a:r>
          </a:p>
        </p:txBody>
      </p:sp>
      <p:sp>
        <p:nvSpPr>
          <p:cNvPr id="20" name="Rubrik 3">
            <a:extLst>
              <a:ext uri="{FF2B5EF4-FFF2-40B4-BE49-F238E27FC236}">
                <a16:creationId xmlns:a16="http://schemas.microsoft.com/office/drawing/2014/main" id="{601B2289-BA53-A643-9693-BA81D906FAF8}"/>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Norrbottens län</a:t>
            </a:r>
          </a:p>
        </p:txBody>
      </p:sp>
      <p:sp>
        <p:nvSpPr>
          <p:cNvPr id="21" name="Rektangel 20" descr="Länk tillbaka till Brottsbekämpningsområde Nord">
            <a:hlinkClick r:id="rId2" action="ppaction://hlinksldjump"/>
            <a:extLst>
              <a:ext uri="{FF2B5EF4-FFF2-40B4-BE49-F238E27FC236}">
                <a16:creationId xmlns:a16="http://schemas.microsoft.com/office/drawing/2014/main" id="{F4717494-8474-8E49-BA75-E989A88F4B99}"/>
              </a:ext>
            </a:extLst>
          </p:cNvPr>
          <p:cNvSpPr/>
          <p:nvPr/>
        </p:nvSpPr>
        <p:spPr>
          <a:xfrm>
            <a:off x="6266583"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baka till Lokal beslagsstatistik">
            <a:hlinkClick r:id="rId2" action="ppaction://hlinksldjump"/>
            <a:extLst>
              <a:ext uri="{FF2B5EF4-FFF2-40B4-BE49-F238E27FC236}">
                <a16:creationId xmlns:a16="http://schemas.microsoft.com/office/drawing/2014/main" id="{93CF2B85-7C2D-A847-99B4-7F108681585A}"/>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descr="Länk till Norrbottens län">
            <a:hlinkClick r:id="rId3" action="ppaction://hlinksldjump"/>
            <a:extLst>
              <a:ext uri="{FF2B5EF4-FFF2-40B4-BE49-F238E27FC236}">
                <a16:creationId xmlns:a16="http://schemas.microsoft.com/office/drawing/2014/main" id="{8E629B96-9AB2-FF4C-922B-E5A64906E804}"/>
              </a:ext>
            </a:extLst>
          </p:cNvPr>
          <p:cNvSpPr/>
          <p:nvPr/>
        </p:nvSpPr>
        <p:spPr>
          <a:xfrm>
            <a:off x="9854595" y="252200"/>
            <a:ext cx="107099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8708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10" name="Rubrik 9" descr="Rubrik fortsättning Norbottens län">
            <a:extLst>
              <a:ext uri="{FF2B5EF4-FFF2-40B4-BE49-F238E27FC236}">
                <a16:creationId xmlns:a16="http://schemas.microsoft.com/office/drawing/2014/main" id="{DAD1C246-B93E-1D42-944C-70DD8D5F21E9}"/>
              </a:ext>
            </a:extLst>
          </p:cNvPr>
          <p:cNvSpPr>
            <a:spLocks noGrp="1"/>
          </p:cNvSpPr>
          <p:nvPr>
            <p:ph type="title"/>
          </p:nvPr>
        </p:nvSpPr>
        <p:spPr/>
        <p:txBody>
          <a:bodyPr/>
          <a:lstStyle/>
          <a:p>
            <a:r>
              <a:rPr lang="sv-SE" dirty="0"/>
              <a:t>Norrbottens län</a:t>
            </a:r>
          </a:p>
        </p:txBody>
      </p:sp>
      <p:cxnSp>
        <p:nvCxnSpPr>
          <p:cNvPr id="7" name="Rak pil 6">
            <a:extLst>
              <a:ext uri="{FF2B5EF4-FFF2-40B4-BE49-F238E27FC236}">
                <a16:creationId xmlns:a16="http://schemas.microsoft.com/office/drawing/2014/main" id="{8B897994-12C1-B743-A1C5-257D52C53281}"/>
              </a:ext>
            </a:extLst>
          </p:cNvPr>
          <p:cNvCxnSpPr>
            <a:cxnSpLocks/>
          </p:cNvCxnSpPr>
          <p:nvPr/>
        </p:nvCxnSpPr>
        <p:spPr>
          <a:xfrm>
            <a:off x="11795378" y="386019"/>
            <a:ext cx="138723" cy="0"/>
          </a:xfrm>
          <a:prstGeom prst="straightConnector1">
            <a:avLst/>
          </a:prstGeom>
          <a:ln w="31750">
            <a:solidFill>
              <a:schemeClr val="accent2"/>
            </a:solidFill>
            <a:tailEnd type="triangle" w="med" len="sm"/>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37C82FF8-89A2-384F-82F9-995F16CFE2AD}"/>
              </a:ext>
            </a:extLst>
          </p:cNvPr>
          <p:cNvSpPr/>
          <p:nvPr/>
        </p:nvSpPr>
        <p:spPr>
          <a:xfrm>
            <a:off x="11738127" y="260648"/>
            <a:ext cx="250742" cy="2507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3">
            <a:extLst>
              <a:ext uri="{FF2B5EF4-FFF2-40B4-BE49-F238E27FC236}">
                <a16:creationId xmlns:a16="http://schemas.microsoft.com/office/drawing/2014/main" id="{3513D8DA-CD39-5C41-91FB-E77BED676530}"/>
              </a:ext>
            </a:extLst>
          </p:cNvPr>
          <p:cNvSpPr txBox="1">
            <a:spLocks/>
          </p:cNvSpPr>
          <p:nvPr/>
        </p:nvSpPr>
        <p:spPr>
          <a:xfrm>
            <a:off x="11103768" y="303932"/>
            <a:ext cx="1383219"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r>
              <a:rPr lang="sv-SE" sz="1200" dirty="0">
                <a:solidFill>
                  <a:schemeClr val="accent2"/>
                </a:solidFill>
              </a:rPr>
              <a:t>Tillbaka</a:t>
            </a:r>
          </a:p>
        </p:txBody>
      </p:sp>
      <p:cxnSp>
        <p:nvCxnSpPr>
          <p:cNvPr id="11" name="Rak 10">
            <a:extLst>
              <a:ext uri="{FF2B5EF4-FFF2-40B4-BE49-F238E27FC236}">
                <a16:creationId xmlns:a16="http://schemas.microsoft.com/office/drawing/2014/main" id="{43BFDC36-3328-5944-B3D8-27128A50CBC3}"/>
              </a:ext>
            </a:extLst>
          </p:cNvPr>
          <p:cNvCxnSpPr>
            <a:cxnSpLocks/>
          </p:cNvCxnSpPr>
          <p:nvPr/>
        </p:nvCxnSpPr>
        <p:spPr>
          <a:xfrm>
            <a:off x="10980356" y="288640"/>
            <a:ext cx="0" cy="2066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ktangel 21" descr="Länk tillbaka till Brottsbekämpningsområde Nord">
            <a:hlinkClick r:id="rId2" action="ppaction://hlinksldjump"/>
            <a:extLst>
              <a:ext uri="{FF2B5EF4-FFF2-40B4-BE49-F238E27FC236}">
                <a16:creationId xmlns:a16="http://schemas.microsoft.com/office/drawing/2014/main" id="{77D8A11D-AC87-7242-9E5D-8D33E2FC8E9C}"/>
              </a:ext>
            </a:extLst>
          </p:cNvPr>
          <p:cNvSpPr/>
          <p:nvPr/>
        </p:nvSpPr>
        <p:spPr>
          <a:xfrm>
            <a:off x="11001657" y="180238"/>
            <a:ext cx="1070992"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 name="Tabell 1" descr="Tabell Norrbottens län">
            <a:extLst>
              <a:ext uri="{FF2B5EF4-FFF2-40B4-BE49-F238E27FC236}">
                <a16:creationId xmlns:a16="http://schemas.microsoft.com/office/drawing/2014/main" id="{DF84A5F7-379D-A843-AB8C-714650D08589}"/>
              </a:ext>
            </a:extLst>
          </p:cNvPr>
          <p:cNvGraphicFramePr>
            <a:graphicFrameLocks noGrp="1"/>
          </p:cNvGraphicFramePr>
          <p:nvPr>
            <p:extLst>
              <p:ext uri="{D42A27DB-BD31-4B8C-83A1-F6EECF244321}">
                <p14:modId xmlns:p14="http://schemas.microsoft.com/office/powerpoint/2010/main" val="3563181691"/>
              </p:ext>
            </p:extLst>
          </p:nvPr>
        </p:nvGraphicFramePr>
        <p:xfrm>
          <a:off x="479425" y="1891950"/>
          <a:ext cx="11233151" cy="1859280"/>
        </p:xfrm>
        <a:graphic>
          <a:graphicData uri="http://schemas.openxmlformats.org/drawingml/2006/table">
            <a:tbl>
              <a:tblPr firstRow="1" bandRow="1">
                <a:tableStyleId>{5C22544A-7EE6-4342-B048-85BDC9FD1C3A}</a:tableStyleId>
              </a:tblPr>
              <a:tblGrid>
                <a:gridCol w="3456335">
                  <a:extLst>
                    <a:ext uri="{9D8B030D-6E8A-4147-A177-3AD203B41FA5}">
                      <a16:colId xmlns:a16="http://schemas.microsoft.com/office/drawing/2014/main" val="2096705735"/>
                    </a:ext>
                  </a:extLst>
                </a:gridCol>
                <a:gridCol w="1296136">
                  <a:extLst>
                    <a:ext uri="{9D8B030D-6E8A-4147-A177-3AD203B41FA5}">
                      <a16:colId xmlns:a16="http://schemas.microsoft.com/office/drawing/2014/main" val="939502560"/>
                    </a:ext>
                  </a:extLst>
                </a:gridCol>
                <a:gridCol w="1296136">
                  <a:extLst>
                    <a:ext uri="{9D8B030D-6E8A-4147-A177-3AD203B41FA5}">
                      <a16:colId xmlns:a16="http://schemas.microsoft.com/office/drawing/2014/main" val="995141234"/>
                    </a:ext>
                  </a:extLst>
                </a:gridCol>
                <a:gridCol w="1296136">
                  <a:extLst>
                    <a:ext uri="{9D8B030D-6E8A-4147-A177-3AD203B41FA5}">
                      <a16:colId xmlns:a16="http://schemas.microsoft.com/office/drawing/2014/main" val="468640172"/>
                    </a:ext>
                  </a:extLst>
                </a:gridCol>
                <a:gridCol w="1296136">
                  <a:extLst>
                    <a:ext uri="{9D8B030D-6E8A-4147-A177-3AD203B41FA5}">
                      <a16:colId xmlns:a16="http://schemas.microsoft.com/office/drawing/2014/main" val="1205532836"/>
                    </a:ext>
                  </a:extLst>
                </a:gridCol>
                <a:gridCol w="1296136">
                  <a:extLst>
                    <a:ext uri="{9D8B030D-6E8A-4147-A177-3AD203B41FA5}">
                      <a16:colId xmlns:a16="http://schemas.microsoft.com/office/drawing/2014/main" val="62912275"/>
                    </a:ext>
                  </a:extLst>
                </a:gridCol>
                <a:gridCol w="1296136">
                  <a:extLst>
                    <a:ext uri="{9D8B030D-6E8A-4147-A177-3AD203B41FA5}">
                      <a16:colId xmlns:a16="http://schemas.microsoft.com/office/drawing/2014/main" val="1247784224"/>
                    </a:ext>
                  </a:extLst>
                </a:gridCol>
              </a:tblGrid>
              <a:tr h="220839">
                <a:tc>
                  <a:txBody>
                    <a:bodyPr/>
                    <a:lstStyle/>
                    <a:p>
                      <a:pPr algn="l"/>
                      <a:r>
                        <a:rPr lang="sv-SE" sz="1000" dirty="0">
                          <a:latin typeface="+mn-lt"/>
                        </a:rPr>
                        <a:t>Ämne</a:t>
                      </a:r>
                    </a:p>
                  </a:txBody>
                  <a:tcPr>
                    <a:solidFill>
                      <a:schemeClr val="tx2"/>
                    </a:solidFill>
                  </a:tcPr>
                </a:tc>
                <a:tc>
                  <a:txBody>
                    <a:bodyPr/>
                    <a:lstStyle/>
                    <a:p>
                      <a:pPr algn="l"/>
                      <a:r>
                        <a:rPr lang="sv-SE" sz="1000" dirty="0">
                          <a:latin typeface="+mn-lt"/>
                        </a:rPr>
                        <a:t>År</a:t>
                      </a:r>
                    </a:p>
                  </a:txBody>
                  <a:tcPr>
                    <a:solidFill>
                      <a:schemeClr val="tx2"/>
                    </a:solidFill>
                  </a:tcPr>
                </a:tc>
                <a:tc>
                  <a:txBody>
                    <a:bodyPr/>
                    <a:lstStyle/>
                    <a:p>
                      <a:pPr algn="l"/>
                      <a:r>
                        <a:rPr lang="sv-SE" sz="1000" dirty="0">
                          <a:latin typeface="+mn-lt"/>
                        </a:rPr>
                        <a:t>Beslag</a:t>
                      </a:r>
                    </a:p>
                  </a:txBody>
                  <a:tcPr>
                    <a:solidFill>
                      <a:schemeClr val="tx2"/>
                    </a:solidFill>
                  </a:tcPr>
                </a:tc>
                <a:tc>
                  <a:txBody>
                    <a:bodyPr/>
                    <a:lstStyle/>
                    <a:p>
                      <a:pPr algn="l"/>
                      <a:r>
                        <a:rPr lang="sv-SE" sz="1000" dirty="0">
                          <a:latin typeface="+mn-lt"/>
                        </a:rPr>
                        <a:t>Mängd</a:t>
                      </a:r>
                    </a:p>
                  </a:txBody>
                  <a:tcPr>
                    <a:solidFill>
                      <a:schemeClr val="tx2"/>
                    </a:solidFill>
                  </a:tcPr>
                </a:tc>
                <a:tc>
                  <a:txBody>
                    <a:bodyPr/>
                    <a:lstStyle/>
                    <a:p>
                      <a:pPr algn="l"/>
                      <a:r>
                        <a:rPr lang="sv-SE" sz="1000" dirty="0">
                          <a:solidFill>
                            <a:schemeClr val="tx2"/>
                          </a:solidFill>
                          <a:latin typeface="+mn-lt"/>
                        </a:rPr>
                        <a:t>År</a:t>
                      </a:r>
                    </a:p>
                  </a:txBody>
                  <a:tcPr>
                    <a:solidFill>
                      <a:schemeClr val="accent2"/>
                    </a:solidFill>
                  </a:tcPr>
                </a:tc>
                <a:tc>
                  <a:txBody>
                    <a:bodyPr/>
                    <a:lstStyle/>
                    <a:p>
                      <a:pPr algn="l"/>
                      <a:r>
                        <a:rPr lang="sv-SE" sz="1000" dirty="0">
                          <a:solidFill>
                            <a:schemeClr val="tx2"/>
                          </a:solidFill>
                          <a:latin typeface="+mn-lt"/>
                        </a:rPr>
                        <a:t>Beslag</a:t>
                      </a:r>
                    </a:p>
                  </a:txBody>
                  <a:tcPr>
                    <a:solidFill>
                      <a:schemeClr val="accent2"/>
                    </a:solidFill>
                  </a:tcPr>
                </a:tc>
                <a:tc>
                  <a:txBody>
                    <a:bodyPr/>
                    <a:lstStyle/>
                    <a:p>
                      <a:pPr algn="l"/>
                      <a:r>
                        <a:rPr lang="sv-SE" sz="1000" dirty="0">
                          <a:solidFill>
                            <a:schemeClr val="tx2"/>
                          </a:solidFill>
                          <a:latin typeface="+mn-lt"/>
                        </a:rPr>
                        <a:t>Mängd</a:t>
                      </a:r>
                    </a:p>
                  </a:txBody>
                  <a:tcPr>
                    <a:solidFill>
                      <a:schemeClr val="accent2"/>
                    </a:solidFill>
                  </a:tcPr>
                </a:tc>
                <a:extLst>
                  <a:ext uri="{0D108BD9-81ED-4DB2-BD59-A6C34878D82A}">
                    <a16:rowId xmlns:a16="http://schemas.microsoft.com/office/drawing/2014/main" val="830071322"/>
                  </a:ext>
                </a:extLst>
              </a:tr>
              <a:tr h="220839">
                <a:tc>
                  <a:txBody>
                    <a:bodyPr/>
                    <a:lstStyle/>
                    <a:p>
                      <a:pPr algn="l" fontAlgn="b"/>
                      <a:r>
                        <a:rPr lang="sv-SE" sz="1000" b="0" i="0" u="none" strike="noStrike" dirty="0">
                          <a:solidFill>
                            <a:srgbClr val="000000"/>
                          </a:solidFill>
                          <a:effectLst/>
                          <a:latin typeface="+mn-lt"/>
                        </a:rPr>
                        <a:t>Skjutvapen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nchor="b"/>
                </a:tc>
                <a:tc>
                  <a:txBody>
                    <a:bodyPr/>
                    <a:lstStyle/>
                    <a:p>
                      <a:pPr algn="l"/>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1</a:t>
                      </a:r>
                    </a:p>
                  </a:txBody>
                  <a:tcPr/>
                </a:tc>
                <a:tc>
                  <a:txBody>
                    <a:bodyPr/>
                    <a:lstStyle/>
                    <a:p>
                      <a:pPr algn="l" fontAlgn="b"/>
                      <a:r>
                        <a:rPr lang="sv-SE" sz="1000" b="0" i="0" u="none" strike="noStrike" dirty="0">
                          <a:solidFill>
                            <a:srgbClr val="000000"/>
                          </a:solidFill>
                          <a:effectLst/>
                          <a:latin typeface="+mn-lt"/>
                        </a:rPr>
                        <a:t>1</a:t>
                      </a:r>
                    </a:p>
                  </a:txBody>
                  <a:tcPr anchor="b"/>
                </a:tc>
                <a:extLst>
                  <a:ext uri="{0D108BD9-81ED-4DB2-BD59-A6C34878D82A}">
                    <a16:rowId xmlns:a16="http://schemas.microsoft.com/office/drawing/2014/main" val="3368235544"/>
                  </a:ext>
                </a:extLst>
              </a:tr>
              <a:tr h="220839">
                <a:tc>
                  <a:txBody>
                    <a:bodyPr/>
                    <a:lstStyle/>
                    <a:p>
                      <a:pPr algn="l" fontAlgn="b"/>
                      <a:r>
                        <a:rPr lang="sv-SE" sz="1000" b="0" i="0" u="none" strike="noStrike">
                          <a:solidFill>
                            <a:srgbClr val="000000"/>
                          </a:solidFill>
                          <a:effectLst/>
                          <a:latin typeface="+mn-lt"/>
                        </a:rPr>
                        <a:t>Tramadol (tabletter, st)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3</a:t>
                      </a:r>
                    </a:p>
                  </a:txBody>
                  <a:tcPr anchor="b"/>
                </a:tc>
                <a:tc>
                  <a:txBody>
                    <a:bodyPr/>
                    <a:lstStyle/>
                    <a:p>
                      <a:pPr algn="l" fontAlgn="b"/>
                      <a:r>
                        <a:rPr lang="sv-SE" sz="1000" b="0" i="0" u="none" strike="noStrike" dirty="0">
                          <a:solidFill>
                            <a:srgbClr val="000000"/>
                          </a:solidFill>
                          <a:effectLst/>
                          <a:latin typeface="+mn-lt"/>
                        </a:rPr>
                        <a:t>87</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289</a:t>
                      </a:r>
                    </a:p>
                  </a:txBody>
                  <a:tcPr anchor="b"/>
                </a:tc>
                <a:extLst>
                  <a:ext uri="{0D108BD9-81ED-4DB2-BD59-A6C34878D82A}">
                    <a16:rowId xmlns:a16="http://schemas.microsoft.com/office/drawing/2014/main" val="661946196"/>
                  </a:ext>
                </a:extLst>
              </a:tr>
              <a:tr h="220839">
                <a:tc>
                  <a:txBody>
                    <a:bodyPr/>
                    <a:lstStyle/>
                    <a:p>
                      <a:pPr algn="l" fontAlgn="b"/>
                      <a:r>
                        <a:rPr lang="sv-SE" sz="1000" b="0" i="0" u="none" strike="noStrike">
                          <a:solidFill>
                            <a:srgbClr val="000000"/>
                          </a:solidFill>
                          <a:effectLst/>
                          <a:latin typeface="+mn-lt"/>
                        </a:rPr>
                        <a:t>Övrig narkotika och narkotiska läkemedel (flytande, liter)</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a:solidFill>
                            <a:srgbClr val="000000"/>
                          </a:solidFill>
                          <a:effectLst/>
                          <a:latin typeface="+mn-lt"/>
                        </a:rPr>
                        <a:t>0,1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4</a:t>
                      </a:r>
                    </a:p>
                  </a:txBody>
                  <a:tcPr anchor="b"/>
                </a:tc>
                <a:tc>
                  <a:txBody>
                    <a:bodyPr/>
                    <a:lstStyle/>
                    <a:p>
                      <a:pPr algn="l" fontAlgn="b"/>
                      <a:r>
                        <a:rPr lang="sv-SE" sz="1000" b="0" i="0" u="none" strike="noStrike" dirty="0">
                          <a:solidFill>
                            <a:srgbClr val="000000"/>
                          </a:solidFill>
                          <a:effectLst/>
                          <a:latin typeface="+mn-lt"/>
                        </a:rPr>
                        <a:t>0,2</a:t>
                      </a:r>
                    </a:p>
                  </a:txBody>
                  <a:tcPr anchor="b"/>
                </a:tc>
                <a:extLst>
                  <a:ext uri="{0D108BD9-81ED-4DB2-BD59-A6C34878D82A}">
                    <a16:rowId xmlns:a16="http://schemas.microsoft.com/office/drawing/2014/main" val="4218277221"/>
                  </a:ext>
                </a:extLst>
              </a:tr>
              <a:tr h="220839">
                <a:tc>
                  <a:txBody>
                    <a:bodyPr/>
                    <a:lstStyle/>
                    <a:p>
                      <a:pPr algn="l" fontAlgn="b"/>
                      <a:r>
                        <a:rPr lang="sv-SE" sz="1000" b="0" i="0" u="none" strike="noStrike">
                          <a:solidFill>
                            <a:srgbClr val="000000"/>
                          </a:solidFill>
                          <a:effectLst/>
                          <a:latin typeface="+mn-lt"/>
                        </a:rPr>
                        <a:t>Övrig narkotika och narkotiska läkemedel (pulver, kg)</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2020</a:t>
                      </a:r>
                      <a:endParaRPr kumimoji="0" lang="sv-SE" sz="1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0,002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a:t>
                      </a:r>
                    </a:p>
                  </a:txBody>
                  <a:tcPr anchor="b"/>
                </a:tc>
                <a:tc>
                  <a:txBody>
                    <a:bodyPr/>
                    <a:lstStyle/>
                    <a:p>
                      <a:pPr algn="l" fontAlgn="b"/>
                      <a:r>
                        <a:rPr lang="sv-SE" sz="1000" b="0" i="0" u="none" strike="noStrike" dirty="0">
                          <a:solidFill>
                            <a:srgbClr val="000000"/>
                          </a:solidFill>
                          <a:effectLst/>
                          <a:latin typeface="+mn-lt"/>
                        </a:rPr>
                        <a:t>0,4</a:t>
                      </a:r>
                    </a:p>
                  </a:txBody>
                  <a:tcPr anchor="b"/>
                </a:tc>
                <a:extLst>
                  <a:ext uri="{0D108BD9-81ED-4DB2-BD59-A6C34878D82A}">
                    <a16:rowId xmlns:a16="http://schemas.microsoft.com/office/drawing/2014/main" val="1359102139"/>
                  </a:ext>
                </a:extLst>
              </a:tr>
              <a:tr h="220839">
                <a:tc>
                  <a:txBody>
                    <a:bodyPr/>
                    <a:lstStyle/>
                    <a:p>
                      <a:pPr algn="l" fontAlgn="b"/>
                      <a:r>
                        <a:rPr lang="sv-SE" sz="1000" b="0" i="0" u="none" strike="noStrike" dirty="0">
                          <a:solidFill>
                            <a:srgbClr val="000000"/>
                          </a:solidFill>
                          <a:effectLst/>
                          <a:latin typeface="+mn-lt"/>
                        </a:rPr>
                        <a:t>Övrig narkotika och narkotiska läkemedel (tabletter och kapslar, </a:t>
                      </a:r>
                      <a:r>
                        <a:rPr lang="sv-SE" sz="1000" b="0" i="0" u="none" strike="noStrike" dirty="0" err="1">
                          <a:solidFill>
                            <a:srgbClr val="000000"/>
                          </a:solidFill>
                          <a:effectLst/>
                          <a:latin typeface="+mn-lt"/>
                        </a:rPr>
                        <a:t>st</a:t>
                      </a:r>
                      <a:r>
                        <a:rPr lang="sv-SE" sz="1000" b="0" i="0" u="none" strike="noStrike" dirty="0">
                          <a:solidFill>
                            <a:srgbClr val="000000"/>
                          </a:solidFill>
                          <a:effectLst/>
                          <a:latin typeface="+mn-lt"/>
                        </a:rPr>
                        <a:t>)</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2020</a:t>
                      </a:r>
                    </a:p>
                  </a:txBody>
                  <a:tcPr/>
                </a:tc>
                <a:tc>
                  <a:txBody>
                    <a:bodyPr/>
                    <a:lstStyle/>
                    <a:p>
                      <a:pPr algn="l" fontAlgn="b"/>
                      <a:r>
                        <a:rPr lang="sv-SE" sz="1000" b="0" i="0" u="none" strike="noStrike" dirty="0">
                          <a:solidFill>
                            <a:srgbClr val="000000"/>
                          </a:solidFill>
                          <a:effectLst/>
                          <a:latin typeface="+mn-lt"/>
                        </a:rPr>
                        <a:t>21</a:t>
                      </a:r>
                    </a:p>
                  </a:txBody>
                  <a:tcPr/>
                </a:tc>
                <a:tc>
                  <a:txBody>
                    <a:bodyPr/>
                    <a:lstStyle/>
                    <a:p>
                      <a:pPr algn="l" fontAlgn="b"/>
                      <a:r>
                        <a:rPr lang="sv-SE" sz="1000" b="0" i="0" u="none" strike="noStrike" dirty="0">
                          <a:solidFill>
                            <a:srgbClr val="000000"/>
                          </a:solidFill>
                          <a:effectLst/>
                          <a:latin typeface="+mn-lt"/>
                        </a:rPr>
                        <a:t>15 374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2021</a:t>
                      </a:r>
                      <a:endParaRPr lang="sv-SE" sz="1000" dirty="0">
                        <a:latin typeface="+mn-lt"/>
                      </a:endParaRPr>
                    </a:p>
                  </a:txBody>
                  <a:tcPr/>
                </a:tc>
                <a:tc>
                  <a:txBody>
                    <a:bodyPr/>
                    <a:lstStyle/>
                    <a:p>
                      <a:pPr algn="l" fontAlgn="b"/>
                      <a:r>
                        <a:rPr lang="sv-SE" sz="1000" b="0" i="0" u="none" strike="noStrike" dirty="0">
                          <a:solidFill>
                            <a:srgbClr val="000000"/>
                          </a:solidFill>
                          <a:effectLst/>
                          <a:latin typeface="+mn-lt"/>
                        </a:rPr>
                        <a:t>22</a:t>
                      </a:r>
                    </a:p>
                  </a:txBody>
                  <a:tcPr/>
                </a:tc>
                <a:tc>
                  <a:txBody>
                    <a:bodyPr/>
                    <a:lstStyle/>
                    <a:p>
                      <a:pPr algn="l" fontAlgn="b"/>
                      <a:r>
                        <a:rPr lang="sv-SE" sz="1000" b="0" i="0" u="none" strike="noStrike" dirty="0">
                          <a:solidFill>
                            <a:srgbClr val="000000"/>
                          </a:solidFill>
                          <a:effectLst/>
                          <a:latin typeface="+mn-lt"/>
                        </a:rPr>
                        <a:t>507</a:t>
                      </a:r>
                    </a:p>
                  </a:txBody>
                  <a:tcPr/>
                </a:tc>
                <a:extLst>
                  <a:ext uri="{0D108BD9-81ED-4DB2-BD59-A6C34878D82A}">
                    <a16:rowId xmlns:a16="http://schemas.microsoft.com/office/drawing/2014/main" val="3253473326"/>
                  </a:ext>
                </a:extLst>
              </a:tr>
              <a:tr h="220839">
                <a:tc>
                  <a:txBody>
                    <a:bodyPr/>
                    <a:lstStyle/>
                    <a:p>
                      <a:pPr algn="l" fontAlgn="b"/>
                      <a:r>
                        <a:rPr lang="sv-SE" sz="1000" b="1" i="0" u="none" strike="noStrike" dirty="0">
                          <a:solidFill>
                            <a:schemeClr val="bg1"/>
                          </a:solidFill>
                          <a:effectLst/>
                          <a:latin typeface="+mn-lt"/>
                        </a:rPr>
                        <a:t>Total</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algn="l"/>
                      <a:r>
                        <a:rPr lang="sv-SE" sz="1000" b="1" dirty="0">
                          <a:solidFill>
                            <a:schemeClr val="bg1"/>
                          </a:solidFill>
                          <a:latin typeface="+mn-lt"/>
                        </a:rPr>
                        <a:t>106</a:t>
                      </a:r>
                    </a:p>
                  </a:txBody>
                  <a:tcPr>
                    <a:solidFill>
                      <a:schemeClr val="tx2"/>
                    </a:solidFill>
                  </a:tcPr>
                </a:tc>
                <a:tc>
                  <a:txBody>
                    <a:bodyPr/>
                    <a:lstStyle/>
                    <a:p>
                      <a:pPr algn="l"/>
                      <a:endParaRPr lang="sv-SE" sz="1000" b="1" dirty="0">
                        <a:solidFill>
                          <a:schemeClr val="bg1"/>
                        </a:solidFill>
                        <a:latin typeface="+mn-lt"/>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a:solidFill>
                      <a:schemeClr val="tx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1" dirty="0">
                          <a:solidFill>
                            <a:schemeClr val="bg1"/>
                          </a:solidFill>
                          <a:latin typeface="+mn-lt"/>
                        </a:rPr>
                        <a:t>83</a:t>
                      </a:r>
                    </a:p>
                  </a:txBody>
                  <a:tcPr>
                    <a:solidFill>
                      <a:schemeClr val="tx2"/>
                    </a:solidFill>
                  </a:tcPr>
                </a:tc>
                <a:tc>
                  <a:txBody>
                    <a:bodyPr/>
                    <a:lstStyle/>
                    <a:p>
                      <a:pPr algn="l" fontAlgn="b"/>
                      <a:endParaRPr lang="sv-SE" sz="1000" b="1" i="0" u="none" strike="noStrike" dirty="0">
                        <a:solidFill>
                          <a:schemeClr val="bg1"/>
                        </a:solidFill>
                        <a:effectLst/>
                        <a:latin typeface="+mn-lt"/>
                      </a:endParaRPr>
                    </a:p>
                  </a:txBody>
                  <a:tcPr>
                    <a:solidFill>
                      <a:schemeClr val="tx2"/>
                    </a:solidFill>
                  </a:tcPr>
                </a:tc>
                <a:extLst>
                  <a:ext uri="{0D108BD9-81ED-4DB2-BD59-A6C34878D82A}">
                    <a16:rowId xmlns:a16="http://schemas.microsoft.com/office/drawing/2014/main" val="767620695"/>
                  </a:ext>
                </a:extLst>
              </a:tr>
            </a:tbl>
          </a:graphicData>
        </a:graphic>
      </p:graphicFrame>
      <p:cxnSp>
        <p:nvCxnSpPr>
          <p:cNvPr id="17" name="Rak pil 16">
            <a:extLst>
              <a:ext uri="{FF2B5EF4-FFF2-40B4-BE49-F238E27FC236}">
                <a16:creationId xmlns:a16="http://schemas.microsoft.com/office/drawing/2014/main" id="{093DE81E-4F65-9A46-B3CD-175376A0311E}"/>
              </a:ext>
            </a:extLst>
          </p:cNvPr>
          <p:cNvCxnSpPr>
            <a:cxnSpLocks/>
          </p:cNvCxnSpPr>
          <p:nvPr/>
        </p:nvCxnSpPr>
        <p:spPr>
          <a:xfrm rot="5400000">
            <a:off x="6243904"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Ellips 17">
            <a:extLst>
              <a:ext uri="{FF2B5EF4-FFF2-40B4-BE49-F238E27FC236}">
                <a16:creationId xmlns:a16="http://schemas.microsoft.com/office/drawing/2014/main" id="{655D719B-303E-784C-AB73-647ED82A4614}"/>
              </a:ext>
            </a:extLst>
          </p:cNvPr>
          <p:cNvSpPr/>
          <p:nvPr/>
        </p:nvSpPr>
        <p:spPr>
          <a:xfrm rot="5400000">
            <a:off x="6186653"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hlinkshowjump?jump=nextslide"/>
            <a:extLst>
              <a:ext uri="{FF2B5EF4-FFF2-40B4-BE49-F238E27FC236}">
                <a16:creationId xmlns:a16="http://schemas.microsoft.com/office/drawing/2014/main" id="{F529E1A2-2F6D-B543-8B6E-AF4F36D881BA}"/>
              </a:ext>
            </a:extLst>
          </p:cNvPr>
          <p:cNvSpPr/>
          <p:nvPr/>
        </p:nvSpPr>
        <p:spPr>
          <a:xfrm>
            <a:off x="6096000"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pil 22">
            <a:extLst>
              <a:ext uri="{FF2B5EF4-FFF2-40B4-BE49-F238E27FC236}">
                <a16:creationId xmlns:a16="http://schemas.microsoft.com/office/drawing/2014/main" id="{4606D037-8B35-6047-95E8-3C98EC724EDA}"/>
              </a:ext>
            </a:extLst>
          </p:cNvPr>
          <p:cNvCxnSpPr>
            <a:cxnSpLocks/>
          </p:cNvCxnSpPr>
          <p:nvPr/>
        </p:nvCxnSpPr>
        <p:spPr>
          <a:xfrm rot="16200000">
            <a:off x="5811856" y="6543989"/>
            <a:ext cx="138723" cy="0"/>
          </a:xfrm>
          <a:prstGeom prst="straightConnector1">
            <a:avLst/>
          </a:prstGeom>
          <a:ln w="31750">
            <a:solidFill>
              <a:schemeClr val="tx2"/>
            </a:solidFill>
            <a:tailEnd type="triangle" w="med" len="sm"/>
          </a:ln>
        </p:spPr>
        <p:style>
          <a:lnRef idx="1">
            <a:schemeClr val="accent1"/>
          </a:lnRef>
          <a:fillRef idx="0">
            <a:schemeClr val="accent1"/>
          </a:fillRef>
          <a:effectRef idx="0">
            <a:schemeClr val="accent1"/>
          </a:effectRef>
          <a:fontRef idx="minor">
            <a:schemeClr val="tx1"/>
          </a:fontRef>
        </p:style>
      </p:cxnSp>
      <p:sp>
        <p:nvSpPr>
          <p:cNvPr id="24" name="Ellips 23">
            <a:extLst>
              <a:ext uri="{FF2B5EF4-FFF2-40B4-BE49-F238E27FC236}">
                <a16:creationId xmlns:a16="http://schemas.microsoft.com/office/drawing/2014/main" id="{93182431-6ADC-AA42-9470-715A81B363CF}"/>
              </a:ext>
            </a:extLst>
          </p:cNvPr>
          <p:cNvSpPr/>
          <p:nvPr/>
        </p:nvSpPr>
        <p:spPr>
          <a:xfrm rot="16200000">
            <a:off x="5754605" y="6418618"/>
            <a:ext cx="250742" cy="25074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hlinkClick r:id="" action="ppaction://hlinkshowjump?jump=previousslide"/>
            <a:extLst>
              <a:ext uri="{FF2B5EF4-FFF2-40B4-BE49-F238E27FC236}">
                <a16:creationId xmlns:a16="http://schemas.microsoft.com/office/drawing/2014/main" id="{F109AB21-B6F7-FD4C-AD5C-6D85194B10B4}"/>
              </a:ext>
            </a:extLst>
          </p:cNvPr>
          <p:cNvSpPr/>
          <p:nvPr/>
        </p:nvSpPr>
        <p:spPr>
          <a:xfrm>
            <a:off x="5663952" y="6330429"/>
            <a:ext cx="432048" cy="40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3">
            <a:extLst>
              <a:ext uri="{FF2B5EF4-FFF2-40B4-BE49-F238E27FC236}">
                <a16:creationId xmlns:a16="http://schemas.microsoft.com/office/drawing/2014/main" id="{2C08BED9-67B0-2343-999A-A27910D3BA93}"/>
              </a:ext>
            </a:extLst>
          </p:cNvPr>
          <p:cNvSpPr txBox="1">
            <a:spLocks/>
          </p:cNvSpPr>
          <p:nvPr/>
        </p:nvSpPr>
        <p:spPr>
          <a:xfrm>
            <a:off x="5024874" y="303932"/>
            <a:ext cx="5853371" cy="17284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0" kern="1200">
                <a:solidFill>
                  <a:schemeClr val="tx1">
                    <a:lumMod val="75000"/>
                    <a:lumOff val="25000"/>
                  </a:schemeClr>
                </a:solidFill>
                <a:latin typeface="+mj-lt"/>
                <a:ea typeface="+mj-ea"/>
                <a:cs typeface="+mj-cs"/>
              </a:defRPr>
            </a:lvl1pPr>
          </a:lstStyle>
          <a:p>
            <a:pPr algn="r"/>
            <a:r>
              <a:rPr lang="sv-SE" sz="1200" dirty="0">
                <a:solidFill>
                  <a:schemeClr val="accent2"/>
                </a:solidFill>
              </a:rPr>
              <a:t>Lokal beslagsstatistik ➝  Område Nord ➝ Norrbottens län</a:t>
            </a:r>
          </a:p>
        </p:txBody>
      </p:sp>
      <p:sp>
        <p:nvSpPr>
          <p:cNvPr id="20" name="Rektangel 19" descr="Länk tillbaka till Brottsbekämpningsområde Nord">
            <a:hlinkClick r:id="rId2" action="ppaction://hlinksldjump"/>
            <a:extLst>
              <a:ext uri="{FF2B5EF4-FFF2-40B4-BE49-F238E27FC236}">
                <a16:creationId xmlns:a16="http://schemas.microsoft.com/office/drawing/2014/main" id="{81C6683F-8407-9B46-9B1D-E7E3D1A8FE5E}"/>
              </a:ext>
            </a:extLst>
          </p:cNvPr>
          <p:cNvSpPr/>
          <p:nvPr/>
        </p:nvSpPr>
        <p:spPr>
          <a:xfrm>
            <a:off x="6238873" y="252200"/>
            <a:ext cx="2191657"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descr="Länk tillbaka till Lokal beslagsstatistik">
            <a:hlinkClick r:id="rId2" action="ppaction://hlinksldjump"/>
            <a:extLst>
              <a:ext uri="{FF2B5EF4-FFF2-40B4-BE49-F238E27FC236}">
                <a16:creationId xmlns:a16="http://schemas.microsoft.com/office/drawing/2014/main" id="{97D4C4E4-2DED-9D42-BAD9-D1C3404116BB}"/>
              </a:ext>
            </a:extLst>
          </p:cNvPr>
          <p:cNvSpPr/>
          <p:nvPr/>
        </p:nvSpPr>
        <p:spPr>
          <a:xfrm>
            <a:off x="5587920" y="252200"/>
            <a:ext cx="1610685"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descr="Länk till Norrbottens län">
            <a:hlinkClick r:id="rId3" action="ppaction://hlinksldjump"/>
            <a:extLst>
              <a:ext uri="{FF2B5EF4-FFF2-40B4-BE49-F238E27FC236}">
                <a16:creationId xmlns:a16="http://schemas.microsoft.com/office/drawing/2014/main" id="{EF376B61-73C4-E14D-AF27-88EC635F0A2A}"/>
              </a:ext>
            </a:extLst>
          </p:cNvPr>
          <p:cNvSpPr/>
          <p:nvPr/>
        </p:nvSpPr>
        <p:spPr>
          <a:xfrm>
            <a:off x="9854595" y="252200"/>
            <a:ext cx="1070992" cy="3235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294979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Tullverket">
  <a:themeElements>
    <a:clrScheme name="Anpassat 12">
      <a:dk1>
        <a:sysClr val="windowText" lastClr="000000"/>
      </a:dk1>
      <a:lt1>
        <a:sysClr val="window" lastClr="FFFFFF"/>
      </a:lt1>
      <a:dk2>
        <a:srgbClr val="003057"/>
      </a:dk2>
      <a:lt2>
        <a:srgbClr val="E2E0CF"/>
      </a:lt2>
      <a:accent1>
        <a:srgbClr val="0057B8"/>
      </a:accent1>
      <a:accent2>
        <a:srgbClr val="F9D616"/>
      </a:accent2>
      <a:accent3>
        <a:srgbClr val="E4002B"/>
      </a:accent3>
      <a:accent4>
        <a:srgbClr val="009639"/>
      </a:accent4>
      <a:accent5>
        <a:srgbClr val="4C2C92"/>
      </a:accent5>
      <a:accent6>
        <a:srgbClr val="EEA236"/>
      </a:accent6>
      <a:hlink>
        <a:srgbClr val="0057B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ll-PPT" id="{3D6ECBFF-083F-468C-83CF-A60CCA3E09F5}" vid="{6F77CD70-B841-4BEC-ACC9-EFA26FB94A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D61AB8A77A0E47A66CCD7406471ACE" ma:contentTypeVersion="7" ma:contentTypeDescription="Skapa ett nytt dokument." ma:contentTypeScope="" ma:versionID="79746b3c867f7a395d3513a2b4b10996">
  <xsd:schema xmlns:xsd="http://www.w3.org/2001/XMLSchema" xmlns:xs="http://www.w3.org/2001/XMLSchema" xmlns:p="http://schemas.microsoft.com/office/2006/metadata/properties" xmlns:ns2="a2c8835c-d3d0-4b69-b07f-f6fe9a9179bf" targetNamespace="http://schemas.microsoft.com/office/2006/metadata/properties" ma:root="true" ma:fieldsID="86ea7b5c9f841d6847e3da44943f3e5a" ns2:_="">
    <xsd:import namespace="a2c8835c-d3d0-4b69-b07f-f6fe9a9179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8835c-d3d0-4b69-b07f-f6fe9a9179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1E0B72-9BA4-41FF-BEA0-AEBBCC22F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8835c-d3d0-4b69-b07f-f6fe9a917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19355-96FC-4F95-802A-D30073075A7E}">
  <ds:schemaRefs>
    <ds:schemaRef ds:uri="http://schemas.microsoft.com/sharepoint/v3/contenttype/forms"/>
  </ds:schemaRefs>
</ds:datastoreItem>
</file>

<file path=customXml/itemProps3.xml><?xml version="1.0" encoding="utf-8"?>
<ds:datastoreItem xmlns:ds="http://schemas.openxmlformats.org/officeDocument/2006/customXml" ds:itemID="{7E614D76-3E95-4305-9708-7807801C5D35}">
  <ds:schemaRef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a2c8835c-d3d0-4b69-b07f-f6fe9a9179b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Tull-PPT</Template>
  <TotalTime>14408</TotalTime>
  <Words>12051</Words>
  <Application>Microsoft Office PowerPoint</Application>
  <PresentationFormat>Bredbild</PresentationFormat>
  <Paragraphs>4942</Paragraphs>
  <Slides>293</Slides>
  <Notes>44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293</vt:i4>
      </vt:variant>
    </vt:vector>
  </HeadingPairs>
  <TitlesOfParts>
    <vt:vector size="296" baseType="lpstr">
      <vt:lpstr>Arial</vt:lpstr>
      <vt:lpstr>Calibri</vt:lpstr>
      <vt:lpstr>Tullverket</vt:lpstr>
      <vt:lpstr>PowerPoint-presentation</vt:lpstr>
      <vt:lpstr>Information</vt:lpstr>
      <vt:lpstr>Information</vt:lpstr>
      <vt:lpstr>Nationell beslagsstatistik</vt:lpstr>
      <vt:lpstr>Nationell beslagsstatistik</vt:lpstr>
      <vt:lpstr>Narkotika</vt:lpstr>
      <vt:lpstr>Cannabis/marijuana</vt:lpstr>
      <vt:lpstr>Cannabisharts</vt:lpstr>
      <vt:lpstr>Amfetamin</vt:lpstr>
      <vt:lpstr>Metamfetamin</vt:lpstr>
      <vt:lpstr>Kokain</vt:lpstr>
      <vt:lpstr>Kat, färsk</vt:lpstr>
      <vt:lpstr>Kat, torkad</vt:lpstr>
      <vt:lpstr>Ecstasy (tabletter)</vt:lpstr>
      <vt:lpstr>Ecstasy (pulver)</vt:lpstr>
      <vt:lpstr>LSD</vt:lpstr>
      <vt:lpstr>Heroin</vt:lpstr>
      <vt:lpstr>Opium</vt:lpstr>
      <vt:lpstr>Fentanyl</vt:lpstr>
      <vt:lpstr>Fentanyl</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Totalt antal beslag av narkotika i post- och kurirflödet</vt:lpstr>
      <vt:lpstr>Dopningsmedel</vt:lpstr>
      <vt:lpstr>Dopningsmedel (flytande)</vt:lpstr>
      <vt:lpstr>Dopningsmedel (pulver)</vt:lpstr>
      <vt:lpstr>Dopningsmedel (tabletter, vialer och kapslar)</vt:lpstr>
      <vt:lpstr>Totalt antal beslag av dopningsmedel</vt:lpstr>
      <vt:lpstr>Totalt antal beslag av dopningsmedel i post- och kurirflödet</vt:lpstr>
      <vt:lpstr>Samhällsnytta vid narkotika- och dopningsbeslag</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vt:lpstr>
      <vt:lpstr>Öl, över 3,5 volymprocent</vt:lpstr>
      <vt:lpstr>Cigaretter, inkl. cigarrer och cigariller</vt:lpstr>
      <vt:lpstr>Röktobak inkl. vattenpipstobak och råtobak samt nikotinhaltiga produkter </vt:lpstr>
      <vt:lpstr>Snus</vt:lpstr>
      <vt:lpstr>Skattebortfall vid alkohol- och tobaksbeslag</vt:lpstr>
      <vt:lpstr>Skjutvapen och  farliga föremål</vt:lpstr>
      <vt:lpstr>Skjutvapen</vt:lpstr>
      <vt:lpstr>Start- och gasvapen</vt:lpstr>
      <vt:lpstr>Farliga föremål och andra vapen</vt:lpstr>
      <vt:lpstr>Explosiva varor</vt:lpstr>
      <vt:lpstr>Ammunition</vt:lpstr>
      <vt:lpstr>Omhändertaganden av alkohol och tobak</vt:lpstr>
      <vt:lpstr>Cigaretter</vt:lpstr>
      <vt:lpstr>Tobak</vt:lpstr>
      <vt:lpstr>Alkohol</vt:lpstr>
      <vt:lpstr>Totalt antal omhändertaganden</vt:lpstr>
      <vt:lpstr>Slut på nationell beslagsstatistik</vt:lpstr>
      <vt:lpstr>Vi verkar i hela landet</vt:lpstr>
      <vt:lpstr>Beslagsstatistik område Nord totalt </vt:lpstr>
      <vt:lpstr>Narkotika</vt:lpstr>
      <vt:lpstr>Cannabis/marijuana</vt:lpstr>
      <vt:lpstr>Cannabisharts</vt:lpstr>
      <vt:lpstr>Amfetamin</vt:lpstr>
      <vt:lpstr>Metamfetamin</vt:lpstr>
      <vt:lpstr>Kokain</vt:lpstr>
      <vt:lpstr>Kat torkad</vt:lpstr>
      <vt:lpstr>Ecstacy (tabletter)</vt:lpstr>
      <vt:lpstr>Ecstacy (pulver)</vt:lpstr>
      <vt:lpstr>LSD</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(tabletter, vialer och kapslar)</vt:lpstr>
      <vt:lpstr>Dopningsmedel (pulver kg)</vt:lpstr>
      <vt:lpstr>Totalt antal beslag av dopningsmedel</vt:lpstr>
      <vt:lpstr>Samhällsnytta vid narkotika- och dopningspreparat</vt:lpstr>
      <vt:lpstr>Läkemedel</vt:lpstr>
      <vt:lpstr>Läkemedel (tabletter och kapslar)</vt:lpstr>
      <vt:lpstr>Alkohol och tobak</vt:lpstr>
      <vt:lpstr>Sprit, över 22 volymprocent</vt:lpstr>
      <vt:lpstr>Öl, över 3,5 volymprocent</vt:lpstr>
      <vt:lpstr>Cigaretter, inkl. cigarrer och cigariller</vt:lpstr>
      <vt:lpstr>Röktobak inkl. vattenpipstobak och råtobak</vt:lpstr>
      <vt:lpstr>Skjutvapen och  farliga föremål</vt:lpstr>
      <vt:lpstr>Skjutvapen</vt:lpstr>
      <vt:lpstr>Farliga föremål och andra vapen</vt:lpstr>
      <vt:lpstr>Explosiva varor</vt:lpstr>
      <vt:lpstr>Ammunition</vt:lpstr>
      <vt:lpstr>Slut på beslagsstatistik  område Nord total</vt:lpstr>
      <vt:lpstr>Gävleborgs län</vt:lpstr>
      <vt:lpstr>Slut på beslagsstatistik Gävleborgs län</vt:lpstr>
      <vt:lpstr>Jämtlands län</vt:lpstr>
      <vt:lpstr>Slut på beslagsstatistik Jämtlands län</vt:lpstr>
      <vt:lpstr>Norrbottens län</vt:lpstr>
      <vt:lpstr>Norrbottens län</vt:lpstr>
      <vt:lpstr>Slut på beslagsstatistik Norrbottens län</vt:lpstr>
      <vt:lpstr>Västerbottens län</vt:lpstr>
      <vt:lpstr>Slut på beslagsstatistik Västerbottens län</vt:lpstr>
      <vt:lpstr>Västernorrlands län</vt:lpstr>
      <vt:lpstr>Västernorrlands län</vt:lpstr>
      <vt:lpstr>Slut på beslagsstatistik Västernorrlands län</vt:lpstr>
      <vt:lpstr>Dalarnas län</vt:lpstr>
      <vt:lpstr>Dalarnas län</vt:lpstr>
      <vt:lpstr>Slut på beslagsstatistik Dalarnas län</vt:lpstr>
      <vt:lpstr>Värmlands län</vt:lpstr>
      <vt:lpstr>Värmlands län</vt:lpstr>
      <vt:lpstr>Slut på beslagsstatistik Värmlands län</vt:lpstr>
      <vt:lpstr>Svinesund</vt:lpstr>
      <vt:lpstr>Slut på beslagsstatistik Svinesund</vt:lpstr>
      <vt:lpstr>Beslagsstatistik område Väst totalt </vt:lpstr>
      <vt:lpstr>Narkotika</vt:lpstr>
      <vt:lpstr>Cannabis/marijuana</vt:lpstr>
      <vt:lpstr>Cannabisharts</vt:lpstr>
      <vt:lpstr>Amfetamin</vt:lpstr>
      <vt:lpstr>Metamfetamin</vt:lpstr>
      <vt:lpstr>Kokain</vt:lpstr>
      <vt:lpstr>Kat färsk</vt:lpstr>
      <vt:lpstr>Kat torkad</vt:lpstr>
      <vt:lpstr>Ecstacy (tabletter)</vt:lpstr>
      <vt:lpstr>Ecstacy (pulver)</vt:lpstr>
      <vt:lpstr>LSD</vt:lpstr>
      <vt:lpstr>Heroin</vt:lpstr>
      <vt:lpstr>Opium</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(pulver)</vt:lpstr>
      <vt:lpstr>Dopningsmedel (tabletter, vialer och kapslar)</vt:lpstr>
      <vt:lpstr>Totalt antal beslag av dopningsmedel</vt:lpstr>
      <vt:lpstr>Samhällsnytta vid narkotika- och dopningspreparat</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 </vt:lpstr>
      <vt:lpstr>Öl, över 3,5 volymprocent</vt:lpstr>
      <vt:lpstr>Cigaretter, inkl. cigarrer och cigariller</vt:lpstr>
      <vt:lpstr>Röktobak inkl. vattenpipstobak och råtobak</vt:lpstr>
      <vt:lpstr>Skjutvapen och  farliga föremål</vt:lpstr>
      <vt:lpstr>Skjutvapen</vt:lpstr>
      <vt:lpstr>Farliga föremål och andra vapen</vt:lpstr>
      <vt:lpstr>Explosiva varor</vt:lpstr>
      <vt:lpstr>Ammunition</vt:lpstr>
      <vt:lpstr>Slut på beslagsstatistik  område Väst</vt:lpstr>
      <vt:lpstr>Hallands län</vt:lpstr>
      <vt:lpstr>Hallands län</vt:lpstr>
      <vt:lpstr>Slut på beslagsstatistik Hallands län</vt:lpstr>
      <vt:lpstr>Jönköpings län</vt:lpstr>
      <vt:lpstr>Jönköpings län</vt:lpstr>
      <vt:lpstr>Slut på beslagsstatistik Jönköpings län</vt:lpstr>
      <vt:lpstr>Västra Götalands län</vt:lpstr>
      <vt:lpstr>Västra Götalands län</vt:lpstr>
      <vt:lpstr>Västra Götalands län</vt:lpstr>
      <vt:lpstr>Slut på beslagsstatistik Västra Götalands län</vt:lpstr>
      <vt:lpstr>Område Öst</vt:lpstr>
      <vt:lpstr>Narkotika</vt:lpstr>
      <vt:lpstr>Cannabis/marijuana</vt:lpstr>
      <vt:lpstr>Cannabisharts</vt:lpstr>
      <vt:lpstr>Amfetamin</vt:lpstr>
      <vt:lpstr>Metamfetamin</vt:lpstr>
      <vt:lpstr>Kokain</vt:lpstr>
      <vt:lpstr>Kat färsk</vt:lpstr>
      <vt:lpstr>Kat torkad</vt:lpstr>
      <vt:lpstr>Ecstacy (tabletter)</vt:lpstr>
      <vt:lpstr>Ecstacy (pulver)</vt:lpstr>
      <vt:lpstr>LSD</vt:lpstr>
      <vt:lpstr>Heroin</vt:lpstr>
      <vt:lpstr>Opium</vt:lpstr>
      <vt:lpstr>Fentanyl </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(pulver)</vt:lpstr>
      <vt:lpstr>Dopningsmedel (tabletter, vialer och kapslar)</vt:lpstr>
      <vt:lpstr>Totalt antal beslag av dopningsmedel</vt:lpstr>
      <vt:lpstr>Samhällsnytta vid narkotika- och dopningspreparat</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vt:lpstr>
      <vt:lpstr>Öl, över 3,5 volymprocent</vt:lpstr>
      <vt:lpstr>Cigaretter, inkl. cigarrer och cigariller</vt:lpstr>
      <vt:lpstr>Röktobak inkl. vattenpipstobak och råtobak</vt:lpstr>
      <vt:lpstr>Snus</vt:lpstr>
      <vt:lpstr>Skjutvapen och  farliga föremål</vt:lpstr>
      <vt:lpstr>Skjutvapen</vt:lpstr>
      <vt:lpstr>Farliga föremål och andra vapen</vt:lpstr>
      <vt:lpstr>Explosiva varor</vt:lpstr>
      <vt:lpstr>Ammunition</vt:lpstr>
      <vt:lpstr>Slut på beslagsstatistik område Öst</vt:lpstr>
      <vt:lpstr>Arlanda</vt:lpstr>
      <vt:lpstr>Arlanda</vt:lpstr>
      <vt:lpstr>Arlanda</vt:lpstr>
      <vt:lpstr>Slut på beslagsstatistik Arlanda</vt:lpstr>
      <vt:lpstr>Skavsta</vt:lpstr>
      <vt:lpstr>Slut på beslagsstatistik Skavsta</vt:lpstr>
      <vt:lpstr>Kapellskär</vt:lpstr>
      <vt:lpstr>Slut på beslagsstatistik Kapellskär</vt:lpstr>
      <vt:lpstr>Nynäshamn</vt:lpstr>
      <vt:lpstr>Nynäshamn</vt:lpstr>
      <vt:lpstr>Slut på beslagsstatistik Nynäshamn</vt:lpstr>
      <vt:lpstr>Stockholms hamnar</vt:lpstr>
      <vt:lpstr>Stockholms hamnar</vt:lpstr>
      <vt:lpstr>Slut på beslagsstatistik Stockholms hamnar</vt:lpstr>
      <vt:lpstr>Stockholms län</vt:lpstr>
      <vt:lpstr>Stockholms län</vt:lpstr>
      <vt:lpstr>Stockholms län</vt:lpstr>
      <vt:lpstr>Slut på beslagsstatistik Stockholms län</vt:lpstr>
      <vt:lpstr>Västmanlands län</vt:lpstr>
      <vt:lpstr>Västmanlands län</vt:lpstr>
      <vt:lpstr>Slut på beslagsstatistik Västmanlands län</vt:lpstr>
      <vt:lpstr>Örebro län</vt:lpstr>
      <vt:lpstr>Örebro län</vt:lpstr>
      <vt:lpstr>Slut på beslagsstatistik Örebro län</vt:lpstr>
      <vt:lpstr>Norvik</vt:lpstr>
      <vt:lpstr>Norvik</vt:lpstr>
      <vt:lpstr>Slut på beslagsstatistik Norvik</vt:lpstr>
      <vt:lpstr>Område Syd</vt:lpstr>
      <vt:lpstr>Narkotika</vt:lpstr>
      <vt:lpstr>Cannabis/marijuana</vt:lpstr>
      <vt:lpstr>Cannabisharts</vt:lpstr>
      <vt:lpstr>Amfetamin</vt:lpstr>
      <vt:lpstr>Metamfetamin</vt:lpstr>
      <vt:lpstr>Kokain</vt:lpstr>
      <vt:lpstr>Kat färsk</vt:lpstr>
      <vt:lpstr>Kat torkad</vt:lpstr>
      <vt:lpstr>Ecstacy (tabletter)</vt:lpstr>
      <vt:lpstr>Ecstacy (pulver)</vt:lpstr>
      <vt:lpstr>LSD</vt:lpstr>
      <vt:lpstr>Heroin</vt:lpstr>
      <vt:lpstr>Opium</vt:lpstr>
      <vt:lpstr>Fentanyl </vt:lpstr>
      <vt:lpstr>Fentanyl </vt:lpstr>
      <vt:lpstr>Tramadol (tabletter och kapslar)</vt:lpstr>
      <vt:lpstr>Övrig narkotika och narkotiska läkemedel (flytande)</vt:lpstr>
      <vt:lpstr>Övrig narkotika och narkotiska läkemedel (pulver)</vt:lpstr>
      <vt:lpstr>Övrig narkotika och narkotiska läkemedel  (tabletter och kapslar)</vt:lpstr>
      <vt:lpstr>Totalt antal beslag av narkotika</vt:lpstr>
      <vt:lpstr>Dopningsmedel</vt:lpstr>
      <vt:lpstr>Dopningsmedel (flytande)</vt:lpstr>
      <vt:lpstr>Dopningsmedel (pulver)</vt:lpstr>
      <vt:lpstr>Dopningsmedel (tabletter, vialer och kapslar)</vt:lpstr>
      <vt:lpstr>Totalt antal beslag av dopningsmedel</vt:lpstr>
      <vt:lpstr>Samhällsnytta vid narkotika- och dopningspreparat</vt:lpstr>
      <vt:lpstr>Läkemedel</vt:lpstr>
      <vt:lpstr>Läkemedel (flytande)</vt:lpstr>
      <vt:lpstr>Läkemedel (pulver)</vt:lpstr>
      <vt:lpstr>Läkemedel (tabletter och kapslar)</vt:lpstr>
      <vt:lpstr>Alkohol och tobak</vt:lpstr>
      <vt:lpstr>Sprit, över 22 volymprocent</vt:lpstr>
      <vt:lpstr>Starkvin, över 15 men under 22 volymprocent, samt vin,  cider och alkoläsk, över 3,5 men under 15 volymprocent</vt:lpstr>
      <vt:lpstr>Öl, över 3,5 volymprocent</vt:lpstr>
      <vt:lpstr>Cigaretter, inkl. cigarrer och cigariller</vt:lpstr>
      <vt:lpstr>Röktobak inkl. vattenpipstobak och råtobak</vt:lpstr>
      <vt:lpstr>Skjutvapen och farliga föremål</vt:lpstr>
      <vt:lpstr>Skjutvapen</vt:lpstr>
      <vt:lpstr>Farliga föremål och andra vapen</vt:lpstr>
      <vt:lpstr>Explosiva varor</vt:lpstr>
      <vt:lpstr>Ammunition</vt:lpstr>
      <vt:lpstr>Slut på beslagsstatistik område Syd total</vt:lpstr>
      <vt:lpstr>Blekinge län</vt:lpstr>
      <vt:lpstr>Blekinge län</vt:lpstr>
      <vt:lpstr>Slut på beslagsstatistik Blekinge län</vt:lpstr>
      <vt:lpstr>Helsingborg</vt:lpstr>
      <vt:lpstr>Helsingborg</vt:lpstr>
      <vt:lpstr>Slut på beslagsstatistik Helsingborg</vt:lpstr>
      <vt:lpstr>Malmö (bl.a. Norra hamnen,Toftanäs), Öresundsbron</vt:lpstr>
      <vt:lpstr>Malmö (bl.a. Norra hamnen,Toftanäs), Öresundsbron</vt:lpstr>
      <vt:lpstr>Malmö (bl.a. Norra hamnen,Toftanäs), Öresundsbron</vt:lpstr>
      <vt:lpstr>Slut på beslagsstatistik Malmö (bl.a. Norra hamnen,Toftanäs), Öresundsbron </vt:lpstr>
      <vt:lpstr>Trelleborg</vt:lpstr>
      <vt:lpstr>Trelleborg</vt:lpstr>
      <vt:lpstr>Slut på beslagsstatistik Trelleborg</vt:lpstr>
      <vt:lpstr>Ystad</vt:lpstr>
      <vt:lpstr>Ystad</vt:lpstr>
      <vt:lpstr>Slut på beslagsstatistik Ystad</vt:lpstr>
    </vt:vector>
  </TitlesOfParts>
  <Company>Tullverket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Tullverkets mall och dess layouter – radera när du läst</dc:title>
  <dc:creator>Eklöv Helena</dc:creator>
  <cp:keywords>Tull-PPT</cp:keywords>
  <cp:lastModifiedBy>Höglund Martin TM</cp:lastModifiedBy>
  <cp:revision>635</cp:revision>
  <dcterms:created xsi:type="dcterms:W3CDTF">2019-10-31T08:10:33Z</dcterms:created>
  <dcterms:modified xsi:type="dcterms:W3CDTF">2022-02-17T08:01:44Z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0x01010009D61AB8A77A0E47A66CCD7406471ACE</vt:lpwstr>
  </property>
</Properties>
</file>