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82" r:id="rId5"/>
    <p:sldId id="257" r:id="rId6"/>
    <p:sldId id="258" r:id="rId7"/>
    <p:sldId id="259" r:id="rId8"/>
    <p:sldId id="416" r:id="rId9"/>
    <p:sldId id="261" r:id="rId10"/>
    <p:sldId id="406" r:id="rId11"/>
    <p:sldId id="419" r:id="rId12"/>
    <p:sldId id="262" r:id="rId13"/>
    <p:sldId id="263" r:id="rId14"/>
    <p:sldId id="264" r:id="rId15"/>
    <p:sldId id="265" r:id="rId16"/>
    <p:sldId id="269" r:id="rId17"/>
    <p:sldId id="401" r:id="rId18"/>
    <p:sldId id="402" r:id="rId19"/>
    <p:sldId id="391" r:id="rId20"/>
    <p:sldId id="392" r:id="rId21"/>
    <p:sldId id="393" r:id="rId22"/>
    <p:sldId id="417" r:id="rId23"/>
    <p:sldId id="395" r:id="rId24"/>
    <p:sldId id="396" r:id="rId25"/>
    <p:sldId id="397" r:id="rId26"/>
    <p:sldId id="398" r:id="rId27"/>
    <p:sldId id="399" r:id="rId28"/>
    <p:sldId id="290" r:id="rId29"/>
    <p:sldId id="418" r:id="rId30"/>
    <p:sldId id="279" r:id="rId31"/>
    <p:sldId id="280" r:id="rId32"/>
    <p:sldId id="273" r:id="rId33"/>
    <p:sldId id="2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35F3219C-CDA8-4DA5-B285-2F5CC8B99CEE}">
          <p14:sldIdLst/>
        </p14:section>
        <p14:section name="Figurbibliotek" id="{3131AE88-C4DE-4063-968A-6651A6572B0D}">
          <p14:sldIdLst/>
        </p14:section>
        <p14:section name="Presentation" id="{B7A46B3C-188B-4464-A230-236D02D55166}">
          <p14:sldIdLst>
            <p14:sldId id="382"/>
            <p14:sldId id="257"/>
            <p14:sldId id="258"/>
            <p14:sldId id="259"/>
            <p14:sldId id="416"/>
            <p14:sldId id="261"/>
            <p14:sldId id="406"/>
            <p14:sldId id="419"/>
            <p14:sldId id="262"/>
            <p14:sldId id="263"/>
            <p14:sldId id="264"/>
            <p14:sldId id="265"/>
            <p14:sldId id="269"/>
            <p14:sldId id="401"/>
            <p14:sldId id="402"/>
            <p14:sldId id="391"/>
            <p14:sldId id="392"/>
            <p14:sldId id="393"/>
            <p14:sldId id="417"/>
            <p14:sldId id="395"/>
            <p14:sldId id="396"/>
            <p14:sldId id="397"/>
            <p14:sldId id="398"/>
            <p14:sldId id="399"/>
            <p14:sldId id="290"/>
            <p14:sldId id="418"/>
            <p14:sldId id="279"/>
            <p14:sldId id="280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61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8" autoAdjust="0"/>
    <p:restoredTop sz="96357" autoAdjust="0"/>
  </p:normalViewPr>
  <p:slideViewPr>
    <p:cSldViewPr snapToGrid="0" showGuides="1">
      <p:cViewPr varScale="1">
        <p:scale>
          <a:sx n="114" d="100"/>
          <a:sy n="114" d="100"/>
        </p:scale>
        <p:origin x="486" y="102"/>
      </p:cViewPr>
      <p:guideLst>
        <p:guide orient="horz" pos="2160"/>
        <p:guide pos="3840"/>
        <p:guide orient="horz" pos="2931"/>
      </p:guideLst>
    </p:cSldViewPr>
  </p:slideViewPr>
  <p:outlineViewPr>
    <p:cViewPr>
      <p:scale>
        <a:sx n="33" d="100"/>
        <a:sy n="33" d="100"/>
      </p:scale>
      <p:origin x="0" y="-8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B4FC878-A389-4162-9EFF-79DF79A36D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84D00C1-CEDB-48CC-9329-F14DA20A48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468AD-BAAF-4C28-8C0E-0A8DED218479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A6C6D7-A0F2-472E-B0C4-EE08D161A5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7DCC9D-B9BB-4C79-A989-1590ACBCA4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57A9-77E5-44B4-85A2-512028939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60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6BE66-55F2-49BE-A618-92F3A6B6E946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0001D-2462-472B-9E3E-5F18FC762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5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0F93D9-9174-4D81-A888-FFB757054BC2}" type="slidenum">
              <a:rPr lang="sv-SE" altLang="sv-SE"/>
              <a:pPr>
                <a:spcBef>
                  <a:spcPct val="0"/>
                </a:spcBef>
              </a:pPr>
              <a:t>19</a:t>
            </a:fld>
            <a:endParaRPr lang="sv-SE" altLang="sv-S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sv-SE" b="1">
                <a:latin typeface="Arial" panose="020B0604020202020204" pitchFamily="34" charset="0"/>
              </a:rPr>
              <a:t>Det är ju personalen som tillgång till uppgifter.</a:t>
            </a:r>
          </a:p>
          <a:p>
            <a:pPr eaLnBrk="1" hangingPunct="1"/>
            <a:endParaRPr lang="sv-SE" altLang="sv-SE" b="1">
              <a:latin typeface="Arial" panose="020B0604020202020204" pitchFamily="34" charset="0"/>
            </a:endParaRPr>
          </a:p>
          <a:p>
            <a:pPr eaLnBrk="1" hangingPunct="1"/>
            <a:r>
              <a:rPr lang="sv-SE" altLang="sv-SE" b="1">
                <a:latin typeface="Arial" panose="020B0604020202020204" pitchFamily="34" charset="0"/>
              </a:rPr>
              <a:t>LITET OBETYDLIGT TIPS……..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625808-1F2D-47C1-B7C2-F9F3313B6739}" type="slidenum">
              <a:rPr lang="sv-SE" altLang="sv-SE"/>
              <a:pPr/>
              <a:t>25</a:t>
            </a:fld>
            <a:endParaRPr lang="sv-SE" altLang="sv-S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3525" y="0"/>
            <a:ext cx="3671888" cy="20669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486" y="2245558"/>
            <a:ext cx="6438909" cy="7813781"/>
          </a:xfrm>
          <a:noFill/>
        </p:spPr>
        <p:txBody>
          <a:bodyPr/>
          <a:lstStyle/>
          <a:p>
            <a:r>
              <a:rPr lang="sv-SE" altLang="sv-SE">
                <a:latin typeface="Arial" panose="020B0604020202020204" pitchFamily="34" charset="0"/>
              </a:rPr>
              <a:t>Här ser vi ett lastbilsflak fotat bakifrån och fram mot hytten.</a:t>
            </a:r>
          </a:p>
          <a:p>
            <a:r>
              <a:rPr lang="sv-SE" altLang="sv-SE">
                <a:latin typeface="Arial" panose="020B0604020202020204" pitchFamily="34" charset="0"/>
              </a:rPr>
              <a:t>Som ni ser har kapellet rullats upp och tullarna har funnit dubbelväggen mot förarhytten. Denna gömma innehöll cigaretter. </a:t>
            </a:r>
          </a:p>
          <a:p>
            <a:endParaRPr lang="sv-SE" altLang="sv-SE">
              <a:latin typeface="Arial" panose="020B0604020202020204" pitchFamily="34" charset="0"/>
            </a:endParaRPr>
          </a:p>
          <a:p>
            <a:r>
              <a:rPr lang="sv-SE" altLang="sv-SE">
                <a:latin typeface="Arial" panose="020B0604020202020204" pitchFamily="34" charset="0"/>
              </a:rPr>
              <a:t>Detta var en mycket välgjord gömma som kan ha åkt många gånger utan att bli upptäckt. </a:t>
            </a:r>
          </a:p>
          <a:p>
            <a:r>
              <a:rPr lang="sv-SE" altLang="sv-SE">
                <a:latin typeface="Arial" panose="020B0604020202020204" pitchFamily="34" charset="0"/>
              </a:rPr>
              <a:t>En dubbelvägg behöver inte vara mycket djupare än 2-3 decimeter, täckt med kapell och den nedre väggdelen i metall är framflyttad så är den mycket svårupptäckt med ögonmått.</a:t>
            </a:r>
          </a:p>
          <a:p>
            <a:endParaRPr lang="sv-SE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E0DC78-F3C1-49A3-8A39-40EA1D0A5388}" type="slidenum">
              <a:rPr lang="sv-SE" altLang="sv-SE"/>
              <a:pPr>
                <a:spcBef>
                  <a:spcPct val="0"/>
                </a:spcBef>
              </a:pPr>
              <a:t>26</a:t>
            </a:fld>
            <a:endParaRPr lang="sv-SE" altLang="sv-S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1" y="4715153"/>
            <a:ext cx="4981815" cy="4468711"/>
          </a:xfrm>
          <a:noFill/>
        </p:spPr>
        <p:txBody>
          <a:bodyPr/>
          <a:lstStyle/>
          <a:p>
            <a:pPr eaLnBrk="1" hangingPunct="1"/>
            <a:r>
              <a:rPr lang="sv-SE" altLang="sv-SE">
                <a:latin typeface="Arial" panose="020B0604020202020204" pitchFamily="34" charset="0"/>
              </a:rPr>
              <a:t>Fusk med plomber är vanligt. I detta fall är det en plomberad container som preparerats så att en gängad bult satts dit i stället för en nitad bult. På detta sätt kan man komma in i containern utan att bryta plomben.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148994-318A-4D57-A5C8-2817940D43DD}" type="slidenum">
              <a:rPr lang="sv-SE" altLang="sv-SE">
                <a:solidFill>
                  <a:srgbClr val="000000"/>
                </a:solidFill>
              </a:rPr>
              <a:pPr/>
              <a:t>27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SE" altLang="sv-SE">
                <a:latin typeface="Arial" panose="020B0604020202020204" pitchFamily="34" charset="0"/>
              </a:rPr>
              <a:t>Vill bara avsluta denna presentation med att påpeka vikten av att se helheten…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D11ED0-509C-4651-A9EC-A01F985AB67E}" type="slidenum">
              <a:rPr lang="sv-SE" altLang="sv-SE">
                <a:solidFill>
                  <a:srgbClr val="000000"/>
                </a:solidFill>
              </a:rPr>
              <a:pPr/>
              <a:t>28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SE" altLang="sv-SE">
                <a:latin typeface="Arial" panose="020B0604020202020204" pitchFamily="34" charset="0"/>
              </a:rPr>
              <a:t>…eller det hjälper föga att ha den bästa bommen och det inget staket finna…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9A15DAA-6828-4F96-9E49-503AA00225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4200"/>
            <a:ext cx="12192000" cy="62890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0FED66C-0D45-4FD3-8F2F-D4BB28429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57932"/>
            <a:ext cx="12192000" cy="2715271"/>
          </a:xfrm>
          <a:solidFill>
            <a:schemeClr val="tx2">
              <a:alpha val="80000"/>
            </a:schemeClr>
          </a:solidFill>
        </p:spPr>
        <p:txBody>
          <a:bodyPr lIns="432000" tIns="360000" rIns="1080000" bIns="2520000"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32DB598-B523-4C42-B468-6CA1CF7F0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475" y="5948133"/>
            <a:ext cx="10485120" cy="482390"/>
          </a:xfrm>
          <a:noFill/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1744D3A1-5C57-4CF8-9D2E-343649D97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30426" y="6598685"/>
            <a:ext cx="1682149" cy="197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79CD91-6FF8-4AA3-BA3A-CAA592A14FD4}" type="datetime1">
              <a:rPr lang="sv-SE" smtClean="0"/>
              <a:t>2023-12-12</a:t>
            </a:fld>
            <a:endParaRPr lang="en-GB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8B3FB092-4FB5-4508-B20F-0CC2097C4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11494" y="6364530"/>
            <a:ext cx="3501081" cy="197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5FC39159-9FC9-4E24-BE7C-58E3EEC1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7939" y="6448429"/>
            <a:ext cx="336121" cy="300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279B7BD-3E0A-4A87-B80C-ECDE9D4B21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31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14E388-C963-4B36-BC76-4076A524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09D4B26-A853-4B72-AB1A-0E27677E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A0D4-BF54-4CF4-B129-63810A372FF1}" type="datetime1">
              <a:rPr lang="sv-SE" smtClean="0"/>
              <a:t>2023-12-12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99B467-A5CB-488C-A7FE-5EB784DB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5A55A7-11A6-4AA6-A7A4-A0F0BE66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9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72C0CD-B663-4C29-A6E6-559513FD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C35205E-BC8C-4EB3-8E9D-2AA04E1A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2C2-C389-4A3A-A925-504C6A2267C4}" type="datetime1">
              <a:rPr lang="sv-SE" smtClean="0"/>
              <a:t>2023-12-12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62C1BD-ECBA-423E-9E34-798C81B7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B5F0E13-BF1E-4CAD-8982-57F98FDE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08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4E9C9347-4672-4848-9867-E73A9E1034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4200"/>
            <a:ext cx="12192000" cy="6273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A753627-ACE9-42E2-83E8-4EA60F40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638" y="0"/>
            <a:ext cx="4703762" cy="6356479"/>
          </a:xfrm>
          <a:solidFill>
            <a:schemeClr val="tx2">
              <a:alpha val="80000"/>
            </a:schemeClr>
          </a:solidFill>
        </p:spPr>
        <p:txBody>
          <a:bodyPr lIns="360000" tIns="360000" rIns="360000" bIns="360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D23A1B2-72C2-406D-966E-114CCC57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7F8A-BCE5-4F16-AC7B-18DC4C96E72A}" type="datetime1">
              <a:rPr lang="sv-SE" smtClean="0"/>
              <a:t>2023-12-12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3F69F95-C1F4-4F6B-B290-F601B93F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C9176A-60AE-4748-BF45-619CDE47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2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C75BFF65-50AD-4702-BCF5-1AF957A99E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4200"/>
            <a:ext cx="9156700" cy="571239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AC80185-40B1-4E8C-AC40-810FBBBE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98600"/>
            <a:ext cx="5597524" cy="4051300"/>
          </a:xfrm>
          <a:solidFill>
            <a:schemeClr val="tx2"/>
          </a:solidFill>
        </p:spPr>
        <p:txBody>
          <a:bodyPr lIns="180000" tIns="360000" rIns="180000" bIns="360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DC6AC8D-2AC4-416D-BC9D-32982584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E1D-09A8-4D1A-8B98-55E570E367ED}" type="datetime1">
              <a:rPr lang="sv-SE" smtClean="0"/>
              <a:t>2023-12-12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2AD7D29-0E23-4D9C-B650-8C5CA6BA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8C8743E-4986-487F-AE8B-42345A3D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73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DC6AC8D-2AC4-416D-BC9D-32982584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12C5-0016-4473-B3E3-34D46E629BE1}" type="datetime1">
              <a:rPr lang="sv-SE" smtClean="0"/>
              <a:t>2023-12-12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2AD7D29-0E23-4D9C-B650-8C5CA6BA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8C8743E-4986-487F-AE8B-42345A3D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A102CFC2-BB30-49EC-99DF-10968D6D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14" y="1806178"/>
            <a:ext cx="5447023" cy="132556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96D5B40-DF51-4FC3-ADDA-D9359FDBE1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4060" y="3429001"/>
            <a:ext cx="5448514" cy="18490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269875" indent="0" algn="ctr">
              <a:buNone/>
              <a:defRPr>
                <a:solidFill>
                  <a:schemeClr val="bg1"/>
                </a:solidFill>
              </a:defRPr>
            </a:lvl2pPr>
            <a:lvl3pPr marL="452438" indent="0" algn="ctr">
              <a:buNone/>
              <a:defRPr>
                <a:solidFill>
                  <a:schemeClr val="bg1"/>
                </a:solidFill>
              </a:defRPr>
            </a:lvl3pPr>
            <a:lvl4pPr marL="625475" indent="0" algn="ctr">
              <a:buNone/>
              <a:defRPr>
                <a:solidFill>
                  <a:schemeClr val="bg1"/>
                </a:solidFill>
              </a:defRPr>
            </a:lvl4pPr>
            <a:lvl5pPr marL="808038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0AC2A30-B8B7-4444-A3FE-A41360ABFB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1592344"/>
            <a:ext cx="5615038" cy="471638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35000" b="1" kern="1000" spc="-2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369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9A15DAA-6828-4F96-9E49-503AA00225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4200"/>
            <a:ext cx="12192000" cy="628900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0FED66C-0D45-4FD3-8F2F-D4BB28429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57932"/>
            <a:ext cx="12192000" cy="2715271"/>
          </a:xfrm>
          <a:solidFill>
            <a:schemeClr val="tx2">
              <a:alpha val="80000"/>
            </a:schemeClr>
          </a:solidFill>
        </p:spPr>
        <p:txBody>
          <a:bodyPr lIns="432000" tIns="360000" rIns="5400000" bIns="2520000"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32DB598-B523-4C42-B468-6CA1CF7F0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872" y="4528457"/>
            <a:ext cx="5055656" cy="1759446"/>
          </a:xfrm>
          <a:noFill/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1744D3A1-5C57-4CF8-9D2E-343649D97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30426" y="6598685"/>
            <a:ext cx="1682149" cy="197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CB62774-E02D-43D5-B6CE-E082FC281889}" type="datetime1">
              <a:rPr lang="sv-SE" smtClean="0"/>
              <a:t>2023-12-12</a:t>
            </a:fld>
            <a:endParaRPr lang="en-GB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8B3FB092-4FB5-4508-B20F-0CC2097C4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11494" y="6364530"/>
            <a:ext cx="3501081" cy="197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5FC39159-9FC9-4E24-BE7C-58E3EEC1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7939" y="6448429"/>
            <a:ext cx="336121" cy="300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279B7BD-3E0A-4A87-B80C-ECDE9D4B21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936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39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29A2-4602-4F8F-ABA4-43900868D79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5471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utan bild alt.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50E8FA98-E7D8-4C97-9AD3-E3B0E8640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4571" y="-7620"/>
            <a:ext cx="3404195" cy="6316345"/>
          </a:xfrm>
          <a:custGeom>
            <a:avLst/>
            <a:gdLst>
              <a:gd name="connsiteX0" fmla="*/ 0 w 3404195"/>
              <a:gd name="connsiteY0" fmla="*/ 0 h 6316345"/>
              <a:gd name="connsiteX1" fmla="*/ 3404195 w 3404195"/>
              <a:gd name="connsiteY1" fmla="*/ 0 h 6316345"/>
              <a:gd name="connsiteX2" fmla="*/ 3404195 w 3404195"/>
              <a:gd name="connsiteY2" fmla="*/ 6316345 h 6316345"/>
              <a:gd name="connsiteX3" fmla="*/ 0 w 3404195"/>
              <a:gd name="connsiteY3" fmla="*/ 6316345 h 631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4195" h="6316345">
                <a:moveTo>
                  <a:pt x="0" y="0"/>
                </a:moveTo>
                <a:lnTo>
                  <a:pt x="3404195" y="0"/>
                </a:lnTo>
                <a:lnTo>
                  <a:pt x="3404195" y="6316345"/>
                </a:lnTo>
                <a:lnTo>
                  <a:pt x="0" y="631634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6649063-32A9-4EF3-996E-165065104B9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09050" y="2830513"/>
            <a:ext cx="2243138" cy="2146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Klista</a:t>
            </a:r>
            <a:r>
              <a:rPr lang="sv-SE" dirty="0"/>
              <a:t> in ikon här och den kommer synas i visningsläget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735509F-76B0-4ACE-840B-3D70D0EE4BB3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1744D3A1-5C57-4CF8-9D2E-343649D97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30426" y="6598685"/>
            <a:ext cx="1682149" cy="197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1FA668E-5518-4FE4-8E30-15DA873435E4}" type="datetime1">
              <a:rPr lang="sv-SE" smtClean="0"/>
              <a:t>2023-12-12</a:t>
            </a:fld>
            <a:endParaRPr lang="en-GB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8B3FB092-4FB5-4508-B20F-0CC2097C4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11494" y="6364530"/>
            <a:ext cx="3501081" cy="197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5FC39159-9FC9-4E24-BE7C-58E3EEC1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7939" y="6448429"/>
            <a:ext cx="336121" cy="300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279B7BD-3E0A-4A87-B80C-ECDE9D4B21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2911C92-4E4E-4F68-9F9B-397E7882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829831"/>
            <a:ext cx="7530133" cy="1325563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8F3117E-A0D9-403A-9930-F8D2AE1C5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475" y="4358744"/>
            <a:ext cx="5597526" cy="92388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/>
            </a:lvl2pPr>
            <a:lvl3pPr marL="452438" indent="0">
              <a:buNone/>
              <a:defRPr/>
            </a:lvl3pPr>
            <a:lvl4pPr marL="625475" indent="0">
              <a:buNone/>
              <a:defRPr/>
            </a:lvl4pPr>
            <a:lvl5pPr marL="80803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248D9EFA-5826-4150-9F35-0727084B6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68952"/>
            <a:ext cx="1440000" cy="4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1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A11888-6A5A-47E7-B6AE-93B2AB21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761D0-CB74-4D85-809C-116A52BF2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9D2C5F-BF63-46FC-A001-3EB12F23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E2A627-67E5-4842-AB88-437B0ADF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DEAD2D-6A96-48A8-BB9E-1078298C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3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A11888-6A5A-47E7-B6AE-93B2AB21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761D0-CB74-4D85-809C-116A52BF2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9D2C5F-BF63-46FC-A001-3EB12F23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BC78-822E-49FA-89F5-E459D803E154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E2A627-67E5-4842-AB88-437B0ADF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DEAD2D-6A96-48A8-BB9E-1078298C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C29762-4CFD-4199-B2A0-7D7D58E8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830862-FF7B-4390-9E83-A6EFA8E74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168526"/>
            <a:ext cx="5376862" cy="4140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AA1A5B8-6893-4AAD-879F-60C630CDD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712" y="2168526"/>
            <a:ext cx="5376863" cy="4140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EF4F0C-8995-4F66-B85E-86C2128F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46B7-8725-4BE1-B154-7ECABAECD5CF}" type="datetime1">
              <a:rPr lang="sv-SE" smtClean="0"/>
              <a:t>2023-12-12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96367E-8F8B-44C8-A47A-D18D8C38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D3FFFD-EAB0-40E4-937F-1E754F8A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2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050067-B7CF-40AA-9A82-A35321B7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E5779D-BD98-4DB4-943D-C43CF4381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140F-7AB4-41AE-8AC1-3A7C7D3ED47B}" type="datetime1">
              <a:rPr lang="sv-SE" smtClean="0"/>
              <a:t>2023-12-12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09D1B1D-7D91-4366-B311-69D3CDFF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3AA53A4-DECD-4047-A54E-98DA1D52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54F1DE-6C14-437A-BEAA-7827F89799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2168525"/>
            <a:ext cx="3559175" cy="2214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1B7A22DD-ED70-4C34-8143-60B6D89916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6412" y="2168525"/>
            <a:ext cx="3559175" cy="2214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B723CE50-F5C0-44E7-A3CB-9DB0EC16CD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399" y="2168525"/>
            <a:ext cx="3559175" cy="2214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C16F652A-0EE5-42B3-96D3-DCF365D6DE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4389364"/>
            <a:ext cx="3559175" cy="1538287"/>
          </a:xfrm>
          <a:solidFill>
            <a:schemeClr val="tx2"/>
          </a:solidFill>
          <a:ln w="15875">
            <a:noFill/>
          </a:ln>
        </p:spPr>
        <p:txBody>
          <a:bodyPr lIns="144000" tIns="144000" rIns="144000" bIns="14400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None/>
              <a:defRPr/>
            </a:lvl2pPr>
            <a:lvl3pPr marL="452438" indent="0">
              <a:buNone/>
              <a:defRPr/>
            </a:lvl3pPr>
            <a:lvl4pPr marL="625475" indent="0">
              <a:buNone/>
              <a:defRPr/>
            </a:lvl4pPr>
            <a:lvl5pPr marL="80803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B34EBB19-41E1-4BA0-B5DD-97FFE5C49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6411" y="4389364"/>
            <a:ext cx="3559175" cy="1538287"/>
          </a:xfrm>
          <a:solidFill>
            <a:schemeClr val="tx2"/>
          </a:solidFill>
          <a:ln w="15875">
            <a:noFill/>
          </a:ln>
        </p:spPr>
        <p:txBody>
          <a:bodyPr lIns="144000" tIns="144000" rIns="144000" bIns="14400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None/>
              <a:defRPr/>
            </a:lvl2pPr>
            <a:lvl3pPr marL="452438" indent="0">
              <a:buNone/>
              <a:defRPr/>
            </a:lvl3pPr>
            <a:lvl4pPr marL="625475" indent="0">
              <a:buNone/>
              <a:defRPr/>
            </a:lvl4pPr>
            <a:lvl5pPr marL="80803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4050EF4C-88A3-40D0-894C-BCCCE7485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3397" y="4389364"/>
            <a:ext cx="3559175" cy="1538287"/>
          </a:xfrm>
          <a:solidFill>
            <a:schemeClr val="tx2"/>
          </a:solidFill>
          <a:ln w="15875">
            <a:noFill/>
          </a:ln>
        </p:spPr>
        <p:txBody>
          <a:bodyPr lIns="144000" tIns="144000" rIns="144000" bIns="14400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None/>
              <a:defRPr/>
            </a:lvl2pPr>
            <a:lvl3pPr marL="452438" indent="0">
              <a:buNone/>
              <a:defRPr/>
            </a:lvl3pPr>
            <a:lvl4pPr marL="625475" indent="0">
              <a:buNone/>
              <a:defRPr/>
            </a:lvl4pPr>
            <a:lvl5pPr marL="80803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4127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re plattor &amp; text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CBF6BF0-CE50-4C27-9141-E1ED8AF69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4200"/>
            <a:ext cx="12192000" cy="372791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E314AFC-A1F5-4941-B539-B7A8321F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6FA-6957-438E-A034-73B7661E0B60}" type="datetime1">
              <a:rPr lang="sv-SE" smtClean="0"/>
              <a:t>2023-12-12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0889661-3660-4427-8316-EF38355F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9C236B-FE44-4E77-B6FA-E9026B0C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47746CB-B7A3-4999-A946-5639EC178B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9425" y="1414462"/>
            <a:ext cx="3559175" cy="4602163"/>
          </a:xfrm>
          <a:solidFill>
            <a:schemeClr val="tx2">
              <a:alpha val="80000"/>
            </a:schemeClr>
          </a:solidFill>
        </p:spPr>
        <p:txBody>
          <a:bodyPr lIns="216000" tIns="1404000" rIns="216000" bIns="14400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F5744C2E-40F7-4A07-8F5C-5E8E88FCB8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16412" y="1414462"/>
            <a:ext cx="3559175" cy="4602163"/>
          </a:xfrm>
          <a:solidFill>
            <a:schemeClr val="tx2">
              <a:alpha val="80000"/>
            </a:schemeClr>
          </a:solidFill>
        </p:spPr>
        <p:txBody>
          <a:bodyPr lIns="216000" tIns="1404000" rIns="216000" bIns="14400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E0FB2F89-0BDC-4204-8BF3-7976BBF4F1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53399" y="1414462"/>
            <a:ext cx="3559175" cy="4602163"/>
          </a:xfrm>
          <a:solidFill>
            <a:schemeClr val="tx2">
              <a:alpha val="80000"/>
            </a:schemeClr>
          </a:solidFill>
        </p:spPr>
        <p:txBody>
          <a:bodyPr lIns="216000" tIns="1404000" rIns="216000" bIns="14400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6E3A77-65E2-4E9E-9E99-45FC26A3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85" y="1499392"/>
            <a:ext cx="3189501" cy="1143796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71C6168A-2E73-46DC-A3D7-4D9D423734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472" y="1499392"/>
            <a:ext cx="3189501" cy="11437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9BA6DD17-4BD7-48C6-892E-9C70AB3EF05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38235" y="1499392"/>
            <a:ext cx="3189501" cy="11437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236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liten bild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6FF33-13C8-4E57-8A0C-C045A48C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728663"/>
            <a:ext cx="6597032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265C812-C1B3-4248-8861-B8008492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E75A-2DE3-4B65-AD5C-96F909E23C20}" type="datetime1">
              <a:rPr lang="sv-SE" smtClean="0"/>
              <a:t>2023-12-12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5CC0E7-3646-4478-8150-7CB7B4C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E53513-2FE3-46FE-988A-4BEEE600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E16AE0E-5C6D-4F75-BDD8-D512DC795D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425" y="2168526"/>
            <a:ext cx="6597032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268" name="Platshållare för innehåll 267">
            <a:extLst>
              <a:ext uri="{FF2B5EF4-FFF2-40B4-BE49-F238E27FC236}">
                <a16:creationId xmlns:a16="http://schemas.microsoft.com/office/drawing/2014/main" id="{6F63AD44-64DA-4124-B2ED-E9BBFB83C3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49535" y="0"/>
            <a:ext cx="4156690" cy="6308726"/>
          </a:xfrm>
          <a:custGeom>
            <a:avLst/>
            <a:gdLst>
              <a:gd name="connsiteX0" fmla="*/ 0 w 4156690"/>
              <a:gd name="connsiteY0" fmla="*/ 0 h 6796575"/>
              <a:gd name="connsiteX1" fmla="*/ 4156690 w 4156690"/>
              <a:gd name="connsiteY1" fmla="*/ 0 h 6796575"/>
              <a:gd name="connsiteX2" fmla="*/ 4156690 w 4156690"/>
              <a:gd name="connsiteY2" fmla="*/ 6796575 h 6796575"/>
              <a:gd name="connsiteX3" fmla="*/ 0 w 4156690"/>
              <a:gd name="connsiteY3" fmla="*/ 6796575 h 679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6690" h="6796575">
                <a:moveTo>
                  <a:pt x="0" y="0"/>
                </a:moveTo>
                <a:lnTo>
                  <a:pt x="4156690" y="0"/>
                </a:lnTo>
                <a:lnTo>
                  <a:pt x="4156690" y="6796575"/>
                </a:lnTo>
                <a:lnTo>
                  <a:pt x="0" y="6796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216000" tIns="720000" rIns="216000" bIns="72000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liten 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AC264C6A-FD25-4C17-9735-27917C3E41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6835" y="0"/>
            <a:ext cx="415669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556FF33-13C8-4E57-8A0C-C045A48C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728663"/>
            <a:ext cx="659703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265C812-C1B3-4248-8861-B8008492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E55C-87F7-4683-A15C-27BE0770ECFF}" type="datetime1">
              <a:rPr lang="sv-SE" smtClean="0"/>
              <a:t>2023-12-12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5CC0E7-3646-4478-8150-7CB7B4C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E53513-2FE3-46FE-988A-4BEEE600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E16AE0E-5C6D-4F75-BDD8-D512DC795D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8476" y="2168526"/>
            <a:ext cx="6597032" cy="4140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17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F0E87E-FAB6-4E3B-A48C-CB6AFC87ED03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F6C9A4F-C939-44DB-9D40-63EA237C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5884"/>
            <a:ext cx="112331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24E883-3CE7-4AB2-8A6B-6723F89A2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082708"/>
            <a:ext cx="11233150" cy="414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D05E59-CEBD-467E-BBC9-37A133CD6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30426" y="6598685"/>
            <a:ext cx="1682149" cy="197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57DEE1B-8E5F-404D-95B6-9124BBC4B8D3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C659C0-DC1C-400F-8CC3-1AD0FAC57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11494" y="6364530"/>
            <a:ext cx="3501081" cy="197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C0094F-D27E-4C74-9BE5-C8B854268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7939" y="6433106"/>
            <a:ext cx="336121" cy="300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279B7BD-3E0A-4A87-B80C-ECDE9D4B21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671FDA-A34B-4DF7-848E-57389810A019}"/>
              </a:ext>
            </a:extLst>
          </p:cNvPr>
          <p:cNvSpPr/>
          <p:nvPr userDrawn="1"/>
        </p:nvSpPr>
        <p:spPr>
          <a:xfrm>
            <a:off x="0" y="-2"/>
            <a:ext cx="12192000" cy="584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Bild 13">
            <a:extLst>
              <a:ext uri="{FF2B5EF4-FFF2-40B4-BE49-F238E27FC236}">
                <a16:creationId xmlns:a16="http://schemas.microsoft.com/office/drawing/2014/main" id="{BF58DB3A-09E9-4939-8194-9014049DC3C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9425" y="68952"/>
            <a:ext cx="1440000" cy="4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5" r:id="rId4"/>
    <p:sldLayoutId id="2147483652" r:id="rId5"/>
    <p:sldLayoutId id="2147483656" r:id="rId6"/>
    <p:sldLayoutId id="2147483660" r:id="rId7"/>
    <p:sldLayoutId id="2147483657" r:id="rId8"/>
    <p:sldLayoutId id="2147483661" r:id="rId9"/>
    <p:sldLayoutId id="2147483654" r:id="rId10"/>
    <p:sldLayoutId id="2147483664" r:id="rId11"/>
    <p:sldLayoutId id="2147483659" r:id="rId12"/>
    <p:sldLayoutId id="2147483662" r:id="rId13"/>
    <p:sldLayoutId id="2147483666" r:id="rId14"/>
    <p:sldLayoutId id="2147483663" r:id="rId15"/>
    <p:sldLayoutId id="2147483669" r:id="rId16"/>
    <p:sldLayoutId id="2147483670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−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2313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−"/>
        <a:tabLst>
          <a:tab pos="722313" algn="l"/>
        </a:tabLst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5350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−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77913" indent="-269875" algn="l" defTabSz="981075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−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73" userDrawn="1">
          <p15:clr>
            <a:srgbClr val="F26B43"/>
          </p15:clr>
        </p15:guide>
        <p15:guide id="8" orient="horz" pos="1366" userDrawn="1">
          <p15:clr>
            <a:srgbClr val="F26B43"/>
          </p15:clr>
        </p15:guide>
        <p15:guide id="9" orient="horz" pos="1185" userDrawn="1">
          <p15:clr>
            <a:srgbClr val="F26B43"/>
          </p15:clr>
        </p15:guide>
        <p15:guide id="10" orient="horz" pos="459" userDrawn="1">
          <p15:clr>
            <a:srgbClr val="F26B43"/>
          </p15:clr>
        </p15:guide>
        <p15:guide id="11" orient="horz" pos="1298" userDrawn="1">
          <p15:clr>
            <a:srgbClr val="F26B43"/>
          </p15:clr>
        </p15:guide>
        <p15:guide id="12" pos="5768" userDrawn="1">
          <p15:clr>
            <a:srgbClr val="F26B43"/>
          </p15:clr>
        </p15:guide>
        <p15:guide id="14" orient="horz" pos="3135" userDrawn="1">
          <p15:clr>
            <a:srgbClr val="F26B43"/>
          </p15:clr>
        </p15:guide>
        <p15:guide id="15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llverket.se/sv/foretag/tillstandochregistreringar/aeogodkandekonomiskaktor.4.792224361590183a4d320a8.html" TargetMode="External"/><Relationship Id="rId2" Type="http://schemas.openxmlformats.org/officeDocument/2006/relationships/hyperlink" Target="https://ec.europa.eu/taxation_customs/general-information-customs/customs-security/authorised-economic-operator-aeo_e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llverket.se/sv/omoss/forfattningaritullverket/tullkodexmmforfattningsstod/genomforandeforordningen.4.792224361590183a4d39e4.html" TargetMode="External"/><Relationship Id="rId7" Type="http://schemas.openxmlformats.org/officeDocument/2006/relationships/hyperlink" Target="https://www.tullverket.se/sv/omoss/kontaktaoss.4.7df61c5915510cfe9e710034.html" TargetMode="External"/><Relationship Id="rId2" Type="http://schemas.openxmlformats.org/officeDocument/2006/relationships/hyperlink" Target="https://www.tullverket.se/sv/omoss/forfattningaritullverket/tullkodexmmforfattningsstod/tullkodex.4.792224361590183a4d39cc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ullverket.se/sv/foretag/tjansterforforetag.4.7df61c5915510cfe9e7f65f.html" TargetMode="External"/><Relationship Id="rId5" Type="http://schemas.openxmlformats.org/officeDocument/2006/relationships/hyperlink" Target="https://ec.europa.eu/taxation_customs/sites/taxation/files/resources/documents/customs/policy_issues/customs_security/aeo_guidelines_sv.pdf" TargetMode="External"/><Relationship Id="rId4" Type="http://schemas.openxmlformats.org/officeDocument/2006/relationships/hyperlink" Target="https://www.tullverket.se/sv/omoss/forfattningaritullverket/tullkodexmmforfattningsstod/kompletteringsforordningen.4.792224361590183a4d39d8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D224DDD9-E0D7-41A2-95A6-8ADA7B280B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4206" b="24206"/>
          <a:stretch>
            <a:fillRect/>
          </a:stretch>
        </p:blipFill>
        <p:spPr/>
      </p:pic>
      <p:sp>
        <p:nvSpPr>
          <p:cNvPr id="8" name="Rubrik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AEO – godkänd ekonomisk aktör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FA668E-5518-4FE4-8E30-15DA873435E4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4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61060" y="899667"/>
          <a:ext cx="10078084" cy="824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5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Villkor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och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kriterier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20955" marR="2800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Praktiska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normer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fråga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om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kunskaper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yrkeskvalifikationer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direkt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avser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verksamhet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som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utförs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710433" y="1943227"/>
            <a:ext cx="58007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4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”I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artikel</a:t>
            </a:r>
            <a:r>
              <a:rPr sz="1200" b="1" i="1" spc="-4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39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d</a:t>
            </a:r>
            <a:r>
              <a:rPr sz="1200" b="1" i="1" spc="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i unionens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tullkodex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införs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ytterligare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ett krav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för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AEOC-tillståndet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när </a:t>
            </a:r>
            <a:r>
              <a:rPr sz="1200" i="1" dirty="0">
                <a:latin typeface="Arial"/>
                <a:cs typeface="Arial"/>
              </a:rPr>
              <a:t>det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gäller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praktiska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normer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fråga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om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kunskaper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eller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yrkeskvalifikationer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som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direkt </a:t>
            </a:r>
            <a:r>
              <a:rPr sz="1200" i="1" dirty="0">
                <a:latin typeface="Arial"/>
                <a:cs typeface="Arial"/>
              </a:rPr>
              <a:t>avser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den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verksamhet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som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utförs.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Enligt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artikel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27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i </a:t>
            </a:r>
            <a:r>
              <a:rPr sz="1200" b="1" i="1" spc="-10" dirty="0">
                <a:latin typeface="Arial"/>
                <a:cs typeface="Arial"/>
              </a:rPr>
              <a:t>genomförandeförordningen </a:t>
            </a:r>
            <a:r>
              <a:rPr sz="1200" i="1" dirty="0">
                <a:latin typeface="Arial"/>
                <a:cs typeface="Arial"/>
              </a:rPr>
              <a:t>anses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kriteriet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vara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uppfyllt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om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något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av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följande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villkor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är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uppfyllt: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 marR="111760" indent="137160">
              <a:lnSpc>
                <a:spcPct val="100000"/>
              </a:lnSpc>
              <a:spcBef>
                <a:spcPts val="5"/>
              </a:spcBef>
              <a:buChar char="-"/>
              <a:tabLst>
                <a:tab pos="149860" algn="l"/>
              </a:tabLst>
            </a:pPr>
            <a:r>
              <a:rPr sz="1200" i="1" dirty="0">
                <a:latin typeface="Arial"/>
                <a:cs typeface="Arial"/>
              </a:rPr>
              <a:t>Den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sökande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eller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den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person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som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har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hand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om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den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sökandes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tullfrågor</a:t>
            </a:r>
            <a:r>
              <a:rPr sz="1200" i="1" spc="-25" dirty="0">
                <a:latin typeface="Arial"/>
                <a:cs typeface="Arial"/>
              </a:rPr>
              <a:t> har </a:t>
            </a:r>
            <a:r>
              <a:rPr sz="1200" i="1" dirty="0">
                <a:latin typeface="Arial"/>
                <a:cs typeface="Arial"/>
              </a:rPr>
              <a:t>kunskaper</a:t>
            </a:r>
            <a:r>
              <a:rPr sz="1200" i="1" spc="-6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som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motsvarar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någon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av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följande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praktiska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normer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fråga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om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kunskaper:</a:t>
            </a:r>
            <a:endParaRPr sz="1200">
              <a:latin typeface="Arial"/>
              <a:cs typeface="Arial"/>
            </a:endParaRPr>
          </a:p>
          <a:p>
            <a:pPr marL="1019810" lvl="1" indent="-93345">
              <a:lnSpc>
                <a:spcPct val="100000"/>
              </a:lnSpc>
              <a:buChar char="-"/>
              <a:tabLst>
                <a:tab pos="1020444" algn="l"/>
              </a:tabLst>
            </a:pP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bevisad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praktisk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erfarenhet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av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tullfrågor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på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minst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tre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år.</a:t>
            </a:r>
            <a:endParaRPr sz="1200">
              <a:latin typeface="Arial"/>
              <a:cs typeface="Arial"/>
            </a:endParaRPr>
          </a:p>
          <a:p>
            <a:pPr marL="927100" marR="5080" lvl="1" indent="93345">
              <a:lnSpc>
                <a:spcPct val="100000"/>
              </a:lnSpc>
              <a:buChar char="-"/>
              <a:tabLst>
                <a:tab pos="1020444" algn="l"/>
              </a:tabLst>
            </a:pP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kvalitetsstandard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avseende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tullfrågor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som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antagits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av ett</a:t>
            </a:r>
            <a:r>
              <a:rPr sz="1200" i="1" spc="-10" dirty="0">
                <a:latin typeface="Arial"/>
                <a:cs typeface="Arial"/>
              </a:rPr>
              <a:t> europeiskt standardiseringsorgan.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-"/>
            </a:pPr>
            <a:endParaRPr sz="1250">
              <a:latin typeface="Arial"/>
              <a:cs typeface="Arial"/>
            </a:endParaRPr>
          </a:p>
          <a:p>
            <a:pPr marL="184785" marR="22860" indent="-172720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sz="1200" i="1" dirty="0">
                <a:latin typeface="Arial"/>
                <a:cs typeface="Arial"/>
              </a:rPr>
              <a:t>Den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sökande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eller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den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person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som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har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hand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om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den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sökandes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tullfrågor</a:t>
            </a:r>
            <a:r>
              <a:rPr sz="1200" i="1" spc="-25" dirty="0">
                <a:latin typeface="Arial"/>
                <a:cs typeface="Arial"/>
              </a:rPr>
              <a:t> har </a:t>
            </a:r>
            <a:r>
              <a:rPr sz="1200" i="1" dirty="0">
                <a:latin typeface="Arial"/>
                <a:cs typeface="Arial"/>
              </a:rPr>
              <a:t>fullbordat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utbildning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tullagstiftning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som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motsvarar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och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är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relevant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för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graden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av </a:t>
            </a:r>
            <a:r>
              <a:rPr sz="1200" i="1" dirty="0">
                <a:latin typeface="Arial"/>
                <a:cs typeface="Arial"/>
              </a:rPr>
              <a:t>personens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medverkan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tullrelaterad</a:t>
            </a:r>
            <a:r>
              <a:rPr sz="1200" i="1" spc="-6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verksamhet,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varvid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utbildningen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tillhandahållits </a:t>
            </a:r>
            <a:r>
              <a:rPr sz="1200" i="1" dirty="0">
                <a:latin typeface="Arial"/>
                <a:cs typeface="Arial"/>
              </a:rPr>
              <a:t>av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någon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av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följande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aktörer:</a:t>
            </a:r>
            <a:endParaRPr sz="1200">
              <a:latin typeface="Arial"/>
              <a:cs typeface="Arial"/>
            </a:endParaRPr>
          </a:p>
          <a:p>
            <a:pPr marL="1019810" lvl="1" indent="-93345">
              <a:lnSpc>
                <a:spcPct val="100000"/>
              </a:lnSpc>
              <a:buChar char="-"/>
              <a:tabLst>
                <a:tab pos="1020444" algn="l"/>
              </a:tabLst>
            </a:pP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medlemsstats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tullmyndighet.</a:t>
            </a:r>
            <a:endParaRPr sz="1200">
              <a:latin typeface="Arial"/>
              <a:cs typeface="Arial"/>
            </a:endParaRPr>
          </a:p>
          <a:p>
            <a:pPr marL="927100" marR="177165" lvl="1" indent="93345">
              <a:lnSpc>
                <a:spcPct val="100000"/>
              </a:lnSpc>
              <a:buChar char="-"/>
              <a:tabLst>
                <a:tab pos="1020444" algn="l"/>
              </a:tabLst>
            </a:pP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utbildningsanstalt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som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erkänts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av</a:t>
            </a:r>
            <a:r>
              <a:rPr sz="1200" i="1" spc="3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tullmyndigheterna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eller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ett </a:t>
            </a:r>
            <a:r>
              <a:rPr sz="1200" i="1" spc="-10" dirty="0">
                <a:latin typeface="Arial"/>
                <a:cs typeface="Arial"/>
              </a:rPr>
              <a:t>yrkesutbildningsansvarigt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organ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medlemsstat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för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att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tillhandahålla </a:t>
            </a:r>
            <a:r>
              <a:rPr sz="1200" i="1" dirty="0">
                <a:latin typeface="Arial"/>
                <a:cs typeface="Arial"/>
              </a:rPr>
              <a:t>sådana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kvalifikationer.</a:t>
            </a:r>
            <a:endParaRPr sz="1200">
              <a:latin typeface="Arial"/>
              <a:cs typeface="Arial"/>
            </a:endParaRPr>
          </a:p>
          <a:p>
            <a:pPr marL="927100" marR="430530" lvl="1" indent="93345">
              <a:lnSpc>
                <a:spcPct val="100000"/>
              </a:lnSpc>
              <a:buChar char="-"/>
              <a:tabLst>
                <a:tab pos="1020444" algn="l"/>
              </a:tabLst>
            </a:pPr>
            <a:r>
              <a:rPr sz="1200" i="1" dirty="0">
                <a:latin typeface="Arial"/>
                <a:cs typeface="Arial"/>
              </a:rPr>
              <a:t>Ett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yrkesförbund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eller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en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branschorganisation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som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erkänts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av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en </a:t>
            </a:r>
            <a:r>
              <a:rPr sz="1200" i="1" dirty="0">
                <a:latin typeface="Arial"/>
                <a:cs typeface="Arial"/>
              </a:rPr>
              <a:t>medlemsstats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tullmyndigheter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eller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som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ackrediterats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5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200" i="1" dirty="0">
                <a:latin typeface="Arial"/>
                <a:cs typeface="Arial"/>
              </a:rPr>
              <a:t>unionen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för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att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tillhandahålla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sådana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kvalifikationer.”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information finns i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AEO-</a:t>
            </a:r>
            <a:r>
              <a:rPr sz="1200" b="1" dirty="0">
                <a:latin typeface="Arial"/>
                <a:cs typeface="Arial"/>
              </a:rPr>
              <a:t>riktlinjerna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avsnitt </a:t>
            </a:r>
            <a:r>
              <a:rPr sz="1200" b="1" spc="-10" dirty="0">
                <a:latin typeface="Arial"/>
                <a:cs typeface="Arial"/>
              </a:rPr>
              <a:t>2.IV.1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3069" y="1024636"/>
          <a:ext cx="10009502" cy="692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8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Villkor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och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kriterier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Lämpliga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säkerhets-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skyddsnormer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18159" y="1833117"/>
            <a:ext cx="9779635" cy="436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817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Arial"/>
                <a:cs typeface="Arial"/>
              </a:rPr>
              <a:t>Artikel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28.1</a:t>
            </a:r>
            <a:r>
              <a:rPr sz="1200" b="1" i="1" spc="-3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i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Genomförandeförordningen</a:t>
            </a:r>
            <a:endParaRPr sz="1200">
              <a:latin typeface="Arial"/>
              <a:cs typeface="Arial"/>
            </a:endParaRPr>
          </a:p>
          <a:p>
            <a:pPr marL="241300" marR="133985" indent="-229235">
              <a:lnSpc>
                <a:spcPct val="100000"/>
              </a:lnSpc>
              <a:spcBef>
                <a:spcPts val="875"/>
              </a:spcBef>
              <a:buAutoNum type="alphaLcParenR"/>
              <a:tabLst>
                <a:tab pos="241935" algn="l"/>
              </a:tabLst>
            </a:pPr>
            <a:r>
              <a:rPr sz="1050" dirty="0">
                <a:latin typeface="Arial"/>
                <a:cs typeface="Arial"/>
              </a:rPr>
              <a:t>För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förhindra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manipulering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varor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även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skydda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känsliga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uppgifter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dokumentation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ska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byggnader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används </a:t>
            </a:r>
            <a:r>
              <a:rPr sz="1050" spc="-25" dirty="0">
                <a:latin typeface="Arial"/>
                <a:cs typeface="Arial"/>
              </a:rPr>
              <a:t>för </a:t>
            </a:r>
            <a:r>
              <a:rPr sz="1050" dirty="0">
                <a:latin typeface="Arial"/>
                <a:cs typeface="Arial"/>
              </a:rPr>
              <a:t>verksamheten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 samband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AEOS-tillståndet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ger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skydd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mot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olagligt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intrång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10" dirty="0">
                <a:latin typeface="Arial"/>
                <a:cs typeface="Arial"/>
              </a:rPr>
              <a:t> konstruerats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material som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motstår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obehörigt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tillträde.</a:t>
            </a:r>
            <a:endParaRPr sz="1050">
              <a:latin typeface="Arial"/>
              <a:cs typeface="Arial"/>
            </a:endParaRPr>
          </a:p>
          <a:p>
            <a:pPr marL="241300" marR="36195" indent="-229235">
              <a:lnSpc>
                <a:spcPct val="100000"/>
              </a:lnSpc>
              <a:spcBef>
                <a:spcPts val="605"/>
              </a:spcBef>
              <a:buAutoNum type="alphaLcParenR"/>
              <a:tabLst>
                <a:tab pos="241935" algn="l"/>
              </a:tabLst>
            </a:pPr>
            <a:r>
              <a:rPr sz="1050" dirty="0">
                <a:latin typeface="Arial"/>
                <a:cs typeface="Arial"/>
              </a:rPr>
              <a:t>För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säkra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åtkomsten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lokalerna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förhindra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manipulering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varorna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ska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infört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lämpliga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åtgärder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förhindra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obehöriga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får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tillträde </a:t>
            </a:r>
            <a:r>
              <a:rPr sz="1050" dirty="0">
                <a:latin typeface="Arial"/>
                <a:cs typeface="Arial"/>
              </a:rPr>
              <a:t>till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kontor,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avsändnings-/ankomstområden,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lastningsplatser,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fraktgodsområden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andra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relevanta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platser.</a:t>
            </a:r>
            <a:endParaRPr sz="1050">
              <a:latin typeface="Arial"/>
              <a:cs typeface="Arial"/>
            </a:endParaRPr>
          </a:p>
          <a:p>
            <a:pPr marL="241300" marR="97790" indent="-22923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241935" algn="l"/>
              </a:tabLst>
            </a:pPr>
            <a:r>
              <a:rPr sz="1050" dirty="0">
                <a:latin typeface="Arial"/>
                <a:cs typeface="Arial"/>
              </a:rPr>
              <a:t>För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säkra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lastens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integritet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förhindra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oriktigheter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flödet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varor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inom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internationella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leveranskedjan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ska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sett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10" dirty="0">
                <a:latin typeface="Arial"/>
                <a:cs typeface="Arial"/>
              </a:rPr>
              <a:t> vidtagits </a:t>
            </a:r>
            <a:r>
              <a:rPr sz="1050" dirty="0">
                <a:latin typeface="Arial"/>
                <a:cs typeface="Arial"/>
              </a:rPr>
              <a:t>åtgärder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hantering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varor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omfattar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skydd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mot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otillåtet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införande,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utbyte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eller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felaktig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hantering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material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samt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manipulering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lastenheter.</a:t>
            </a:r>
            <a:endParaRPr sz="1050">
              <a:latin typeface="Arial"/>
              <a:cs typeface="Arial"/>
            </a:endParaRPr>
          </a:p>
          <a:p>
            <a:pPr marL="241300" marR="5080" indent="-229235" algn="just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241935" algn="l"/>
              </a:tabLst>
            </a:pPr>
            <a:r>
              <a:rPr sz="1050" dirty="0">
                <a:latin typeface="Arial"/>
                <a:cs typeface="Arial"/>
              </a:rPr>
              <a:t>Enligt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artikel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28.1 d i </a:t>
            </a:r>
            <a:r>
              <a:rPr sz="1050" spc="-10" dirty="0">
                <a:latin typeface="Arial"/>
                <a:cs typeface="Arial"/>
              </a:rPr>
              <a:t>genomförandeförordningen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säkerhets-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skyddsnormerna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affärspartner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anses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vara lämpliga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om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vidtagit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åtgärder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tydligt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identifiera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sina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affärspartner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säkerställa,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hjälp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lämpliga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avtalsarrangemang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eller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andra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lämpliga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åtgärder i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enlighet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affärsmodell,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dessa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affärspartner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säkrar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del av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internationella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leveranskedjan.</a:t>
            </a:r>
            <a:endParaRPr sz="1050">
              <a:latin typeface="Arial"/>
              <a:cs typeface="Arial"/>
            </a:endParaRPr>
          </a:p>
          <a:p>
            <a:pPr marL="241300" marR="103505" indent="-229235" algn="just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241935" algn="l"/>
              </a:tabLst>
            </a:pPr>
            <a:r>
              <a:rPr sz="1050" dirty="0">
                <a:latin typeface="Arial"/>
                <a:cs typeface="Arial"/>
              </a:rPr>
              <a:t>För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förhindra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infiltration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obehörig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personal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krävs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sökande,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mån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nationell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lagstiftning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medger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detta,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utför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säkerhetskontroller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personer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som </a:t>
            </a:r>
            <a:r>
              <a:rPr sz="1050" dirty="0">
                <a:latin typeface="Arial"/>
                <a:cs typeface="Arial"/>
              </a:rPr>
              <a:t>kan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få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anställning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är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känslig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från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säkerhetssynpunkt,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utför,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regelbundna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intervall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när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motiveras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omständigheterna,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bakgrundskontroller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nuläget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anställda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sådana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befattningar.</a:t>
            </a:r>
            <a:endParaRPr sz="1050">
              <a:latin typeface="Arial"/>
              <a:cs typeface="Arial"/>
            </a:endParaRPr>
          </a:p>
          <a:p>
            <a:pPr marL="241300" indent="-229235" algn="just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241935" algn="l"/>
              </a:tabLst>
            </a:pPr>
            <a:r>
              <a:rPr sz="1050" dirty="0">
                <a:latin typeface="Arial"/>
                <a:cs typeface="Arial"/>
              </a:rPr>
              <a:t>Enligt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artikel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28.1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 i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genomförandeförordningen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krävs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lämpliga</a:t>
            </a:r>
            <a:r>
              <a:rPr sz="1050" spc="-10" dirty="0">
                <a:latin typeface="Arial"/>
                <a:cs typeface="Arial"/>
              </a:rPr>
              <a:t> säkerhetsrutiner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alla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kontrakterade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externa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tjänsteleverantörer.</a:t>
            </a:r>
            <a:endParaRPr sz="1050">
              <a:latin typeface="Arial"/>
              <a:cs typeface="Arial"/>
            </a:endParaRPr>
          </a:p>
          <a:p>
            <a:pPr marL="241300" marR="364490" indent="-22923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241935" algn="l"/>
              </a:tabLst>
            </a:pPr>
            <a:r>
              <a:rPr sz="1050" dirty="0">
                <a:latin typeface="Arial"/>
                <a:cs typeface="Arial"/>
              </a:rPr>
              <a:t>För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förhindra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bristande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medvetenhet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om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säkerhetskraven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”att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personal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ansvarsområden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betydelse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säkerhetsfrågor </a:t>
            </a:r>
            <a:r>
              <a:rPr sz="1050" dirty="0">
                <a:latin typeface="Arial"/>
                <a:cs typeface="Arial"/>
              </a:rPr>
              <a:t>regelbundet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deltar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program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öka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dess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medvetenhet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om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sådana</a:t>
            </a:r>
            <a:r>
              <a:rPr sz="1050" spc="-10" dirty="0">
                <a:latin typeface="Arial"/>
                <a:cs typeface="Arial"/>
              </a:rPr>
              <a:t> säkerhetsfrågor”.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bör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utarbeta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mekanismer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 att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utbilda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personal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i </a:t>
            </a:r>
            <a:r>
              <a:rPr sz="1050" spc="-10" dirty="0">
                <a:latin typeface="Arial"/>
                <a:cs typeface="Arial"/>
              </a:rPr>
              <a:t>säkerhetspolicyer,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upptäckt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avvikelser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från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dessa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policyer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kunskap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om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vilka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åtgärder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vidtas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vid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säkerhetsbrister.</a:t>
            </a:r>
            <a:endParaRPr sz="1050">
              <a:latin typeface="Arial"/>
              <a:cs typeface="Arial"/>
            </a:endParaRPr>
          </a:p>
          <a:p>
            <a:pPr marL="241300" marR="73660" indent="-229235">
              <a:lnSpc>
                <a:spcPct val="100000"/>
              </a:lnSpc>
              <a:spcBef>
                <a:spcPts val="605"/>
              </a:spcBef>
              <a:buAutoNum type="alphaLcParenR"/>
              <a:tabLst>
                <a:tab pos="241935" algn="l"/>
              </a:tabLst>
            </a:pPr>
            <a:r>
              <a:rPr sz="1050" dirty="0">
                <a:latin typeface="Arial"/>
                <a:cs typeface="Arial"/>
              </a:rPr>
              <a:t>Enligt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artikel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28.1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genomförandeförordningen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krävs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 den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”sökande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 utsett en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kontaktperson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är behörig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säkerhets-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skyddsrelaterade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frågor”. </a:t>
            </a:r>
            <a:r>
              <a:rPr sz="1050" dirty="0">
                <a:latin typeface="Arial"/>
                <a:cs typeface="Arial"/>
              </a:rPr>
              <a:t>Denna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kontaktperson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måste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föreslås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utfärdande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tullmyndigheten.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Observera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detta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villkor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inte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handlar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om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”säkerhet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arbetet”,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eftersom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detta</a:t>
            </a:r>
            <a:r>
              <a:rPr sz="1050" spc="-10" dirty="0">
                <a:latin typeface="Arial"/>
                <a:cs typeface="Arial"/>
              </a:rPr>
              <a:t> ligger </a:t>
            </a:r>
            <a:r>
              <a:rPr sz="1050" dirty="0">
                <a:latin typeface="Arial"/>
                <a:cs typeface="Arial"/>
              </a:rPr>
              <a:t>utanför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räckvidden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säkerhets-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skyddskriteriet.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050" b="1" dirty="0">
                <a:latin typeface="Arial"/>
                <a:cs typeface="Arial"/>
              </a:rPr>
              <a:t>Mer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information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finns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AEO-</a:t>
            </a:r>
            <a:r>
              <a:rPr sz="1050" b="1" dirty="0">
                <a:latin typeface="Arial"/>
                <a:cs typeface="Arial"/>
              </a:rPr>
              <a:t>riktlinjerna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från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och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med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avsnitt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2.V.1</a:t>
            </a:r>
            <a:r>
              <a:rPr sz="1050" spc="-10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66482" y="2045080"/>
          <a:ext cx="10669904" cy="3496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64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Förmåner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Enklare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att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få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tillstånd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att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använda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tullförenklingar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Färre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fysiska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dokumentbaserade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kontroller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Förhandsunderrättelse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om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sändning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valts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för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fysisk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kontroll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gällande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säkerhet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skydd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Förhandsunderrättelse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om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sändning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valt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för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kontroll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(relaterat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till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annan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tullagstiftning)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Prioriterad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behandling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sändningar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valts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för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kontroll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Val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plats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för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kontroll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Ömsesidigt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erkännande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8855">
                <a:tc>
                  <a:txBody>
                    <a:bodyPr/>
                    <a:lstStyle/>
                    <a:p>
                      <a:pPr marL="28575" marR="15684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Indirekta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fördelar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Erkännande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trygg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säker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affärspartner,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bättre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relationer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med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tullmyndigheter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andra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offentliga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myndigheter;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färre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stölder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mindre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svinn;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färre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försenade sändningar;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bättre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planering;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bättre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kundservice;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bättre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lagerhantering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m.m.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ubrik 1">
            <a:extLst>
              <a:ext uri="{FF2B5EF4-FFF2-40B4-BE49-F238E27FC236}">
                <a16:creationId xmlns:a16="http://schemas.microsoft.com/office/drawing/2014/main" id="{A5712181-0054-47A0-9F13-9CE3D549CA3A}"/>
              </a:ext>
            </a:extLst>
          </p:cNvPr>
          <p:cNvSpPr txBox="1">
            <a:spLocks/>
          </p:cNvSpPr>
          <p:nvPr/>
        </p:nvSpPr>
        <p:spPr>
          <a:xfrm>
            <a:off x="479425" y="725884"/>
            <a:ext cx="112331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Vilka är fördelarna?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608057" y="2268728"/>
            <a:ext cx="13176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Riskanalys</a:t>
            </a:r>
            <a:endParaRPr sz="21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01631" y="3552952"/>
            <a:ext cx="1226820" cy="1952625"/>
          </a:xfrm>
          <a:custGeom>
            <a:avLst/>
            <a:gdLst/>
            <a:ahLst/>
            <a:cxnLst/>
            <a:rect l="l" t="t" r="r" b="b"/>
            <a:pathLst>
              <a:path w="1226820" h="1952625">
                <a:moveTo>
                  <a:pt x="800353" y="0"/>
                </a:moveTo>
                <a:lnTo>
                  <a:pt x="798065" y="49618"/>
                </a:lnTo>
                <a:lnTo>
                  <a:pt x="794474" y="99030"/>
                </a:lnTo>
                <a:lnTo>
                  <a:pt x="789592" y="148212"/>
                </a:lnTo>
                <a:lnTo>
                  <a:pt x="783431" y="197142"/>
                </a:lnTo>
                <a:lnTo>
                  <a:pt x="776000" y="245797"/>
                </a:lnTo>
                <a:lnTo>
                  <a:pt x="767310" y="294154"/>
                </a:lnTo>
                <a:lnTo>
                  <a:pt x="757371" y="342190"/>
                </a:lnTo>
                <a:lnTo>
                  <a:pt x="746196" y="389883"/>
                </a:lnTo>
                <a:lnTo>
                  <a:pt x="733793" y="437209"/>
                </a:lnTo>
                <a:lnTo>
                  <a:pt x="720175" y="484147"/>
                </a:lnTo>
                <a:lnTo>
                  <a:pt x="705351" y="530672"/>
                </a:lnTo>
                <a:lnTo>
                  <a:pt x="689333" y="576763"/>
                </a:lnTo>
                <a:lnTo>
                  <a:pt x="672130" y="622397"/>
                </a:lnTo>
                <a:lnTo>
                  <a:pt x="653754" y="667550"/>
                </a:lnTo>
                <a:lnTo>
                  <a:pt x="634216" y="712200"/>
                </a:lnTo>
                <a:lnTo>
                  <a:pt x="613526" y="756324"/>
                </a:lnTo>
                <a:lnTo>
                  <a:pt x="591694" y="799900"/>
                </a:lnTo>
                <a:lnTo>
                  <a:pt x="568732" y="842905"/>
                </a:lnTo>
                <a:lnTo>
                  <a:pt x="544650" y="885315"/>
                </a:lnTo>
                <a:lnTo>
                  <a:pt x="519459" y="927108"/>
                </a:lnTo>
                <a:lnTo>
                  <a:pt x="493169" y="968261"/>
                </a:lnTo>
                <a:lnTo>
                  <a:pt x="465792" y="1008752"/>
                </a:lnTo>
                <a:lnTo>
                  <a:pt x="437338" y="1048558"/>
                </a:lnTo>
                <a:lnTo>
                  <a:pt x="407817" y="1087655"/>
                </a:lnTo>
                <a:lnTo>
                  <a:pt x="377241" y="1126022"/>
                </a:lnTo>
                <a:lnTo>
                  <a:pt x="345619" y="1163635"/>
                </a:lnTo>
                <a:lnTo>
                  <a:pt x="312964" y="1200471"/>
                </a:lnTo>
                <a:lnTo>
                  <a:pt x="279284" y="1236508"/>
                </a:lnTo>
                <a:lnTo>
                  <a:pt x="244592" y="1271723"/>
                </a:lnTo>
                <a:lnTo>
                  <a:pt x="208898" y="1306093"/>
                </a:lnTo>
                <a:lnTo>
                  <a:pt x="172212" y="1339596"/>
                </a:lnTo>
                <a:lnTo>
                  <a:pt x="27686" y="1098550"/>
                </a:lnTo>
                <a:lnTo>
                  <a:pt x="0" y="1729613"/>
                </a:lnTo>
                <a:lnTo>
                  <a:pt x="539750" y="1952117"/>
                </a:lnTo>
                <a:lnTo>
                  <a:pt x="394843" y="1710563"/>
                </a:lnTo>
                <a:lnTo>
                  <a:pt x="433466" y="1677830"/>
                </a:lnTo>
                <a:lnTo>
                  <a:pt x="471275" y="1644337"/>
                </a:lnTo>
                <a:lnTo>
                  <a:pt x="508262" y="1610097"/>
                </a:lnTo>
                <a:lnTo>
                  <a:pt x="544419" y="1575127"/>
                </a:lnTo>
                <a:lnTo>
                  <a:pt x="579739" y="1539443"/>
                </a:lnTo>
                <a:lnTo>
                  <a:pt x="614213" y="1503060"/>
                </a:lnTo>
                <a:lnTo>
                  <a:pt x="647833" y="1465994"/>
                </a:lnTo>
                <a:lnTo>
                  <a:pt x="680593" y="1428261"/>
                </a:lnTo>
                <a:lnTo>
                  <a:pt x="712484" y="1389877"/>
                </a:lnTo>
                <a:lnTo>
                  <a:pt x="743499" y="1350858"/>
                </a:lnTo>
                <a:lnTo>
                  <a:pt x="773629" y="1311219"/>
                </a:lnTo>
                <a:lnTo>
                  <a:pt x="802867" y="1270976"/>
                </a:lnTo>
                <a:lnTo>
                  <a:pt x="831205" y="1230145"/>
                </a:lnTo>
                <a:lnTo>
                  <a:pt x="858636" y="1188742"/>
                </a:lnTo>
                <a:lnTo>
                  <a:pt x="885151" y="1146782"/>
                </a:lnTo>
                <a:lnTo>
                  <a:pt x="910743" y="1104281"/>
                </a:lnTo>
                <a:lnTo>
                  <a:pt x="935404" y="1061256"/>
                </a:lnTo>
                <a:lnTo>
                  <a:pt x="959127" y="1017721"/>
                </a:lnTo>
                <a:lnTo>
                  <a:pt x="981903" y="973693"/>
                </a:lnTo>
                <a:lnTo>
                  <a:pt x="1003724" y="929188"/>
                </a:lnTo>
                <a:lnTo>
                  <a:pt x="1024584" y="884221"/>
                </a:lnTo>
                <a:lnTo>
                  <a:pt x="1044474" y="838807"/>
                </a:lnTo>
                <a:lnTo>
                  <a:pt x="1063386" y="792964"/>
                </a:lnTo>
                <a:lnTo>
                  <a:pt x="1081313" y="746706"/>
                </a:lnTo>
                <a:lnTo>
                  <a:pt x="1098247" y="700049"/>
                </a:lnTo>
                <a:lnTo>
                  <a:pt x="1114180" y="653010"/>
                </a:lnTo>
                <a:lnTo>
                  <a:pt x="1129104" y="605604"/>
                </a:lnTo>
                <a:lnTo>
                  <a:pt x="1143012" y="557846"/>
                </a:lnTo>
                <a:lnTo>
                  <a:pt x="1155896" y="509753"/>
                </a:lnTo>
                <a:lnTo>
                  <a:pt x="1167748" y="461340"/>
                </a:lnTo>
                <a:lnTo>
                  <a:pt x="1178560" y="412623"/>
                </a:lnTo>
                <a:lnTo>
                  <a:pt x="1188324" y="363618"/>
                </a:lnTo>
                <a:lnTo>
                  <a:pt x="1197033" y="314341"/>
                </a:lnTo>
                <a:lnTo>
                  <a:pt x="1204680" y="264807"/>
                </a:lnTo>
                <a:lnTo>
                  <a:pt x="1211255" y="215032"/>
                </a:lnTo>
                <a:lnTo>
                  <a:pt x="1216752" y="165033"/>
                </a:lnTo>
                <a:lnTo>
                  <a:pt x="1221162" y="114824"/>
                </a:lnTo>
                <a:lnTo>
                  <a:pt x="1224478" y="64422"/>
                </a:lnTo>
                <a:lnTo>
                  <a:pt x="1226693" y="13843"/>
                </a:lnTo>
                <a:lnTo>
                  <a:pt x="800353" y="0"/>
                </a:lnTo>
                <a:close/>
              </a:path>
            </a:pathLst>
          </a:custGeom>
          <a:solidFill>
            <a:srgbClr val="EDA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9522" y="5178751"/>
            <a:ext cx="2134870" cy="7791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1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Kvalitetssäkrande</a:t>
            </a:r>
            <a:endParaRPr sz="21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450"/>
              </a:spcBef>
            </a:pPr>
            <a:r>
              <a:rPr sz="21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åtgärder</a:t>
            </a:r>
            <a:endParaRPr sz="21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82259" y="3158235"/>
            <a:ext cx="1582420" cy="2305685"/>
          </a:xfrm>
          <a:custGeom>
            <a:avLst/>
            <a:gdLst/>
            <a:ahLst/>
            <a:cxnLst/>
            <a:rect l="l" t="t" r="r" b="b"/>
            <a:pathLst>
              <a:path w="1582420" h="2305685">
                <a:moveTo>
                  <a:pt x="521080" y="0"/>
                </a:moveTo>
                <a:lnTo>
                  <a:pt x="0" y="263525"/>
                </a:lnTo>
                <a:lnTo>
                  <a:pt x="277621" y="311530"/>
                </a:lnTo>
                <a:lnTo>
                  <a:pt x="277194" y="360917"/>
                </a:lnTo>
                <a:lnTo>
                  <a:pt x="277821" y="410161"/>
                </a:lnTo>
                <a:lnTo>
                  <a:pt x="279492" y="459250"/>
                </a:lnTo>
                <a:lnTo>
                  <a:pt x="282203" y="508169"/>
                </a:lnTo>
                <a:lnTo>
                  <a:pt x="285943" y="556904"/>
                </a:lnTo>
                <a:lnTo>
                  <a:pt x="290707" y="605441"/>
                </a:lnTo>
                <a:lnTo>
                  <a:pt x="296486" y="653766"/>
                </a:lnTo>
                <a:lnTo>
                  <a:pt x="303272" y="701865"/>
                </a:lnTo>
                <a:lnTo>
                  <a:pt x="311059" y="749724"/>
                </a:lnTo>
                <a:lnTo>
                  <a:pt x="319838" y="797328"/>
                </a:lnTo>
                <a:lnTo>
                  <a:pt x="329603" y="844664"/>
                </a:lnTo>
                <a:lnTo>
                  <a:pt x="340344" y="891718"/>
                </a:lnTo>
                <a:lnTo>
                  <a:pt x="352055" y="938475"/>
                </a:lnTo>
                <a:lnTo>
                  <a:pt x="364729" y="984922"/>
                </a:lnTo>
                <a:lnTo>
                  <a:pt x="378357" y="1031044"/>
                </a:lnTo>
                <a:lnTo>
                  <a:pt x="392931" y="1076828"/>
                </a:lnTo>
                <a:lnTo>
                  <a:pt x="408445" y="1122259"/>
                </a:lnTo>
                <a:lnTo>
                  <a:pt x="424891" y="1167322"/>
                </a:lnTo>
                <a:lnTo>
                  <a:pt x="442261" y="1212005"/>
                </a:lnTo>
                <a:lnTo>
                  <a:pt x="460547" y="1256293"/>
                </a:lnTo>
                <a:lnTo>
                  <a:pt x="479743" y="1300172"/>
                </a:lnTo>
                <a:lnTo>
                  <a:pt x="499839" y="1343628"/>
                </a:lnTo>
                <a:lnTo>
                  <a:pt x="520829" y="1386646"/>
                </a:lnTo>
                <a:lnTo>
                  <a:pt x="542705" y="1429214"/>
                </a:lnTo>
                <a:lnTo>
                  <a:pt x="565460" y="1471316"/>
                </a:lnTo>
                <a:lnTo>
                  <a:pt x="589086" y="1512938"/>
                </a:lnTo>
                <a:lnTo>
                  <a:pt x="613575" y="1554067"/>
                </a:lnTo>
                <a:lnTo>
                  <a:pt x="638919" y="1594688"/>
                </a:lnTo>
                <a:lnTo>
                  <a:pt x="665112" y="1634788"/>
                </a:lnTo>
                <a:lnTo>
                  <a:pt x="692145" y="1674352"/>
                </a:lnTo>
                <a:lnTo>
                  <a:pt x="720010" y="1713366"/>
                </a:lnTo>
                <a:lnTo>
                  <a:pt x="748702" y="1751816"/>
                </a:lnTo>
                <a:lnTo>
                  <a:pt x="778210" y="1789688"/>
                </a:lnTo>
                <a:lnTo>
                  <a:pt x="808529" y="1826969"/>
                </a:lnTo>
                <a:lnTo>
                  <a:pt x="839650" y="1863643"/>
                </a:lnTo>
                <a:lnTo>
                  <a:pt x="871566" y="1899697"/>
                </a:lnTo>
                <a:lnTo>
                  <a:pt x="904269" y="1935116"/>
                </a:lnTo>
                <a:lnTo>
                  <a:pt x="937752" y="1969888"/>
                </a:lnTo>
                <a:lnTo>
                  <a:pt x="972007" y="2003997"/>
                </a:lnTo>
                <a:lnTo>
                  <a:pt x="1007026" y="2037429"/>
                </a:lnTo>
                <a:lnTo>
                  <a:pt x="1042802" y="2070171"/>
                </a:lnTo>
                <a:lnTo>
                  <a:pt x="1079328" y="2102208"/>
                </a:lnTo>
                <a:lnTo>
                  <a:pt x="1116595" y="2133527"/>
                </a:lnTo>
                <a:lnTo>
                  <a:pt x="1154595" y="2164113"/>
                </a:lnTo>
                <a:lnTo>
                  <a:pt x="1193323" y="2193952"/>
                </a:lnTo>
                <a:lnTo>
                  <a:pt x="1232769" y="2223030"/>
                </a:lnTo>
                <a:lnTo>
                  <a:pt x="1272926" y="2251333"/>
                </a:lnTo>
                <a:lnTo>
                  <a:pt x="1313787" y="2278847"/>
                </a:lnTo>
                <a:lnTo>
                  <a:pt x="1355343" y="2305558"/>
                </a:lnTo>
                <a:lnTo>
                  <a:pt x="1582165" y="1944243"/>
                </a:lnTo>
                <a:lnTo>
                  <a:pt x="1540137" y="1917079"/>
                </a:lnTo>
                <a:lnTo>
                  <a:pt x="1498983" y="1888902"/>
                </a:lnTo>
                <a:lnTo>
                  <a:pt x="1458715" y="1859735"/>
                </a:lnTo>
                <a:lnTo>
                  <a:pt x="1419346" y="1829598"/>
                </a:lnTo>
                <a:lnTo>
                  <a:pt x="1380888" y="1798515"/>
                </a:lnTo>
                <a:lnTo>
                  <a:pt x="1343353" y="1766507"/>
                </a:lnTo>
                <a:lnTo>
                  <a:pt x="1306755" y="1733596"/>
                </a:lnTo>
                <a:lnTo>
                  <a:pt x="1271105" y="1699803"/>
                </a:lnTo>
                <a:lnTo>
                  <a:pt x="1236416" y="1665152"/>
                </a:lnTo>
                <a:lnTo>
                  <a:pt x="1202700" y="1629663"/>
                </a:lnTo>
                <a:lnTo>
                  <a:pt x="1169969" y="1593360"/>
                </a:lnTo>
                <a:lnTo>
                  <a:pt x="1138237" y="1556263"/>
                </a:lnTo>
                <a:lnTo>
                  <a:pt x="1107514" y="1518395"/>
                </a:lnTo>
                <a:lnTo>
                  <a:pt x="1077814" y="1479778"/>
                </a:lnTo>
                <a:lnTo>
                  <a:pt x="1049149" y="1440433"/>
                </a:lnTo>
                <a:lnTo>
                  <a:pt x="1021531" y="1400384"/>
                </a:lnTo>
                <a:lnTo>
                  <a:pt x="994973" y="1359651"/>
                </a:lnTo>
                <a:lnTo>
                  <a:pt x="969487" y="1318256"/>
                </a:lnTo>
                <a:lnTo>
                  <a:pt x="945086" y="1276223"/>
                </a:lnTo>
                <a:lnTo>
                  <a:pt x="921781" y="1233571"/>
                </a:lnTo>
                <a:lnTo>
                  <a:pt x="899586" y="1190325"/>
                </a:lnTo>
                <a:lnTo>
                  <a:pt x="878512" y="1146505"/>
                </a:lnTo>
                <a:lnTo>
                  <a:pt x="858572" y="1102133"/>
                </a:lnTo>
                <a:lnTo>
                  <a:pt x="839778" y="1057232"/>
                </a:lnTo>
                <a:lnTo>
                  <a:pt x="822144" y="1011823"/>
                </a:lnTo>
                <a:lnTo>
                  <a:pt x="805680" y="965929"/>
                </a:lnTo>
                <a:lnTo>
                  <a:pt x="790399" y="919571"/>
                </a:lnTo>
                <a:lnTo>
                  <a:pt x="776315" y="872771"/>
                </a:lnTo>
                <a:lnTo>
                  <a:pt x="763438" y="825552"/>
                </a:lnTo>
                <a:lnTo>
                  <a:pt x="751782" y="777935"/>
                </a:lnTo>
                <a:lnTo>
                  <a:pt x="741359" y="729942"/>
                </a:lnTo>
                <a:lnTo>
                  <a:pt x="732182" y="681596"/>
                </a:lnTo>
                <a:lnTo>
                  <a:pt x="724262" y="632917"/>
                </a:lnTo>
                <a:lnTo>
                  <a:pt x="717612" y="583929"/>
                </a:lnTo>
                <a:lnTo>
                  <a:pt x="712245" y="534653"/>
                </a:lnTo>
                <a:lnTo>
                  <a:pt x="708172" y="485111"/>
                </a:lnTo>
                <a:lnTo>
                  <a:pt x="705406" y="435325"/>
                </a:lnTo>
                <a:lnTo>
                  <a:pt x="703961" y="385317"/>
                </a:lnTo>
                <a:lnTo>
                  <a:pt x="980820" y="433197"/>
                </a:lnTo>
                <a:lnTo>
                  <a:pt x="521080" y="0"/>
                </a:lnTo>
                <a:close/>
              </a:path>
            </a:pathLst>
          </a:custGeom>
          <a:solidFill>
            <a:srgbClr val="009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75197" y="2089984"/>
            <a:ext cx="1624330" cy="77978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1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Förändringar/</a:t>
            </a:r>
            <a:endParaRPr sz="21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1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avvikelser</a:t>
            </a:r>
            <a:endParaRPr sz="21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81671" y="1138174"/>
            <a:ext cx="2185670" cy="873760"/>
          </a:xfrm>
          <a:custGeom>
            <a:avLst/>
            <a:gdLst/>
            <a:ahLst/>
            <a:cxnLst/>
            <a:rect l="l" t="t" r="r" b="b"/>
            <a:pathLst>
              <a:path w="2185670" h="873760">
                <a:moveTo>
                  <a:pt x="2104644" y="0"/>
                </a:moveTo>
                <a:lnTo>
                  <a:pt x="1969388" y="247141"/>
                </a:lnTo>
                <a:lnTo>
                  <a:pt x="1922750" y="230744"/>
                </a:lnTo>
                <a:lnTo>
                  <a:pt x="1875883" y="215385"/>
                </a:lnTo>
                <a:lnTo>
                  <a:pt x="1828803" y="201065"/>
                </a:lnTo>
                <a:lnTo>
                  <a:pt x="1781526" y="187781"/>
                </a:lnTo>
                <a:lnTo>
                  <a:pt x="1734069" y="175531"/>
                </a:lnTo>
                <a:lnTo>
                  <a:pt x="1686448" y="164315"/>
                </a:lnTo>
                <a:lnTo>
                  <a:pt x="1638679" y="154131"/>
                </a:lnTo>
                <a:lnTo>
                  <a:pt x="1590778" y="144977"/>
                </a:lnTo>
                <a:lnTo>
                  <a:pt x="1542763" y="136852"/>
                </a:lnTo>
                <a:lnTo>
                  <a:pt x="1494648" y="129753"/>
                </a:lnTo>
                <a:lnTo>
                  <a:pt x="1446450" y="123680"/>
                </a:lnTo>
                <a:lnTo>
                  <a:pt x="1398186" y="118632"/>
                </a:lnTo>
                <a:lnTo>
                  <a:pt x="1349872" y="114605"/>
                </a:lnTo>
                <a:lnTo>
                  <a:pt x="1301524" y="111600"/>
                </a:lnTo>
                <a:lnTo>
                  <a:pt x="1253158" y="109613"/>
                </a:lnTo>
                <a:lnTo>
                  <a:pt x="1204790" y="108645"/>
                </a:lnTo>
                <a:lnTo>
                  <a:pt x="1156438" y="108693"/>
                </a:lnTo>
                <a:lnTo>
                  <a:pt x="1108116" y="109755"/>
                </a:lnTo>
                <a:lnTo>
                  <a:pt x="1059842" y="111830"/>
                </a:lnTo>
                <a:lnTo>
                  <a:pt x="1011632" y="114917"/>
                </a:lnTo>
                <a:lnTo>
                  <a:pt x="963501" y="119014"/>
                </a:lnTo>
                <a:lnTo>
                  <a:pt x="915466" y="124120"/>
                </a:lnTo>
                <a:lnTo>
                  <a:pt x="867544" y="130232"/>
                </a:lnTo>
                <a:lnTo>
                  <a:pt x="819750" y="137350"/>
                </a:lnTo>
                <a:lnTo>
                  <a:pt x="772102" y="145471"/>
                </a:lnTo>
                <a:lnTo>
                  <a:pt x="724614" y="154595"/>
                </a:lnTo>
                <a:lnTo>
                  <a:pt x="677304" y="164719"/>
                </a:lnTo>
                <a:lnTo>
                  <a:pt x="630188" y="175843"/>
                </a:lnTo>
                <a:lnTo>
                  <a:pt x="583281" y="187964"/>
                </a:lnTo>
                <a:lnTo>
                  <a:pt x="536601" y="201081"/>
                </a:lnTo>
                <a:lnTo>
                  <a:pt x="490163" y="215192"/>
                </a:lnTo>
                <a:lnTo>
                  <a:pt x="443984" y="230297"/>
                </a:lnTo>
                <a:lnTo>
                  <a:pt x="398080" y="246393"/>
                </a:lnTo>
                <a:lnTo>
                  <a:pt x="352467" y="263478"/>
                </a:lnTo>
                <a:lnTo>
                  <a:pt x="307161" y="281552"/>
                </a:lnTo>
                <a:lnTo>
                  <a:pt x="262180" y="300613"/>
                </a:lnTo>
                <a:lnTo>
                  <a:pt x="217538" y="320658"/>
                </a:lnTo>
                <a:lnTo>
                  <a:pt x="173253" y="341688"/>
                </a:lnTo>
                <a:lnTo>
                  <a:pt x="129340" y="363699"/>
                </a:lnTo>
                <a:lnTo>
                  <a:pt x="85816" y="386691"/>
                </a:lnTo>
                <a:lnTo>
                  <a:pt x="42697" y="410661"/>
                </a:lnTo>
                <a:lnTo>
                  <a:pt x="0" y="435610"/>
                </a:lnTo>
                <a:lnTo>
                  <a:pt x="219201" y="801624"/>
                </a:lnTo>
                <a:lnTo>
                  <a:pt x="263060" y="776166"/>
                </a:lnTo>
                <a:lnTo>
                  <a:pt x="307463" y="751968"/>
                </a:lnTo>
                <a:lnTo>
                  <a:pt x="352385" y="729033"/>
                </a:lnTo>
                <a:lnTo>
                  <a:pt x="397799" y="707364"/>
                </a:lnTo>
                <a:lnTo>
                  <a:pt x="443678" y="686964"/>
                </a:lnTo>
                <a:lnTo>
                  <a:pt x="489997" y="667835"/>
                </a:lnTo>
                <a:lnTo>
                  <a:pt x="536729" y="649982"/>
                </a:lnTo>
                <a:lnTo>
                  <a:pt x="583846" y="633406"/>
                </a:lnTo>
                <a:lnTo>
                  <a:pt x="631324" y="618111"/>
                </a:lnTo>
                <a:lnTo>
                  <a:pt x="679135" y="604100"/>
                </a:lnTo>
                <a:lnTo>
                  <a:pt x="727252" y="591376"/>
                </a:lnTo>
                <a:lnTo>
                  <a:pt x="775651" y="579942"/>
                </a:lnTo>
                <a:lnTo>
                  <a:pt x="824303" y="569800"/>
                </a:lnTo>
                <a:lnTo>
                  <a:pt x="873182" y="560955"/>
                </a:lnTo>
                <a:lnTo>
                  <a:pt x="922263" y="553408"/>
                </a:lnTo>
                <a:lnTo>
                  <a:pt x="971518" y="547163"/>
                </a:lnTo>
                <a:lnTo>
                  <a:pt x="1020921" y="542223"/>
                </a:lnTo>
                <a:lnTo>
                  <a:pt x="1070446" y="538591"/>
                </a:lnTo>
                <a:lnTo>
                  <a:pt x="1120066" y="536270"/>
                </a:lnTo>
                <a:lnTo>
                  <a:pt x="1169754" y="535262"/>
                </a:lnTo>
                <a:lnTo>
                  <a:pt x="1219485" y="535571"/>
                </a:lnTo>
                <a:lnTo>
                  <a:pt x="1269232" y="537201"/>
                </a:lnTo>
                <a:lnTo>
                  <a:pt x="1318968" y="540153"/>
                </a:lnTo>
                <a:lnTo>
                  <a:pt x="1368667" y="544431"/>
                </a:lnTo>
                <a:lnTo>
                  <a:pt x="1418302" y="550037"/>
                </a:lnTo>
                <a:lnTo>
                  <a:pt x="1467847" y="556976"/>
                </a:lnTo>
                <a:lnTo>
                  <a:pt x="1517275" y="565249"/>
                </a:lnTo>
                <a:lnTo>
                  <a:pt x="1566561" y="574861"/>
                </a:lnTo>
                <a:lnTo>
                  <a:pt x="1615677" y="585813"/>
                </a:lnTo>
                <a:lnTo>
                  <a:pt x="1664597" y="598109"/>
                </a:lnTo>
                <a:lnTo>
                  <a:pt x="1713295" y="611752"/>
                </a:lnTo>
                <a:lnTo>
                  <a:pt x="1761744" y="626745"/>
                </a:lnTo>
                <a:lnTo>
                  <a:pt x="1626870" y="873378"/>
                </a:lnTo>
                <a:lnTo>
                  <a:pt x="2185416" y="578230"/>
                </a:lnTo>
                <a:lnTo>
                  <a:pt x="2104644" y="0"/>
                </a:lnTo>
                <a:close/>
              </a:path>
            </a:pathLst>
          </a:custGeom>
          <a:solidFill>
            <a:srgbClr val="005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90281" y="3221482"/>
            <a:ext cx="17868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/>
                <a:cs typeface="Microsoft Sans Serif"/>
              </a:rPr>
              <a:t>AEO-kriterier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A2C0980-52A1-4BB1-BFA8-D968ED7DACC2}"/>
              </a:ext>
            </a:extLst>
          </p:cNvPr>
          <p:cNvSpPr txBox="1">
            <a:spLocks/>
          </p:cNvSpPr>
          <p:nvPr/>
        </p:nvSpPr>
        <p:spPr>
          <a:xfrm>
            <a:off x="705928" y="5178751"/>
            <a:ext cx="5295772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v-SE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Exempel</a:t>
            </a:r>
            <a:r>
              <a:rPr lang="sv-SE" sz="2800" i="1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sv-SE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på</a:t>
            </a:r>
            <a:r>
              <a:rPr lang="sv-SE" sz="2800" i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sv-SE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hur</a:t>
            </a:r>
            <a:r>
              <a:rPr lang="sv-SE" sz="2800" i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br>
              <a:rPr lang="sv-SE" sz="2800" i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sv-SE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ett</a:t>
            </a:r>
            <a:r>
              <a:rPr lang="sv-SE" sz="2800" i="1" spc="-19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sv-SE" sz="2800" i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AEO- </a:t>
            </a:r>
            <a:r>
              <a:rPr lang="sv-SE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företag kan</a:t>
            </a:r>
            <a:r>
              <a:rPr lang="sv-SE" sz="2800" i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sv-SE" sz="2800" i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arbeta</a:t>
            </a:r>
            <a:endParaRPr lang="sv-SE" sz="28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F3A3C1-6D38-4414-9E02-B7989BEE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Partnerskap mellan tullmyndighet och företag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073B0E-1CDB-4B22-B1CE-F36D4DE12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Begreppet godkänd ekonomisk aktör (AEO) baseras på ett partnerskap mellan tullmyndigheten och företaget för att skapa säkerhet i leveranskedjan.</a:t>
            </a:r>
          </a:p>
          <a:p>
            <a:r>
              <a:rPr lang="sv-SE" dirty="0"/>
              <a:t>Bygger på principerna om ömsesidig insyn, korrekthet, rättvisa och ansvar.</a:t>
            </a:r>
          </a:p>
          <a:p>
            <a:r>
              <a:rPr lang="sv-SE" dirty="0"/>
              <a:t>AEO-operatören förväntas informera tullmyndigheten om eventuella problem med att följa lagstiftningen. </a:t>
            </a:r>
          </a:p>
          <a:p>
            <a:r>
              <a:rPr lang="sv-SE" dirty="0"/>
              <a:t>Genom partnerskapet hitta gemensamt anpassade lösningar som främjar båda parterna.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D8EC0F-7E56-4727-9701-5B5D2C93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72E1D8-6013-4317-B37A-947B2BA9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6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346351-D287-4BEA-A8E4-38918E49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Anmäla företagsförändringar till Tullverket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514420-1220-40CD-ABC8-D1715E0F4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2051447"/>
            <a:ext cx="11233150" cy="40166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Företagsförändringar som kan påverka tillståndet ska anmälas till Tullverket digitalt via Trader Portal. </a:t>
            </a:r>
          </a:p>
          <a:p>
            <a:pPr marL="0" indent="0">
              <a:buNone/>
            </a:pPr>
            <a:r>
              <a:rPr lang="sv-SE" dirty="0"/>
              <a:t>Exempel på företagsförändringar; </a:t>
            </a:r>
          </a:p>
          <a:p>
            <a:r>
              <a:rPr lang="sv-SE" dirty="0"/>
              <a:t>Byte av styrelseledamöter eller tullansvarig</a:t>
            </a:r>
          </a:p>
          <a:p>
            <a:r>
              <a:rPr lang="sv-SE" dirty="0"/>
              <a:t>Försäljning, nedläggning eller förändring av verksamheten</a:t>
            </a:r>
          </a:p>
          <a:p>
            <a:r>
              <a:rPr lang="sv-SE" dirty="0"/>
              <a:t>Nytt affärsbokföringssystem</a:t>
            </a:r>
          </a:p>
          <a:p>
            <a:r>
              <a:rPr lang="sv-SE" dirty="0"/>
              <a:t>Ny säkerhetsplan</a:t>
            </a:r>
          </a:p>
          <a:p>
            <a:r>
              <a:rPr lang="sv-SE" dirty="0"/>
              <a:t>Nya anläggningar</a:t>
            </a:r>
          </a:p>
          <a:p>
            <a:r>
              <a:rPr lang="sv-SE" dirty="0"/>
              <a:t>Allvarliga säkerhetsincidenter</a:t>
            </a:r>
          </a:p>
          <a:p>
            <a:r>
              <a:rPr lang="sv-SE" dirty="0"/>
              <a:t>Svårigheter att säkra affärspartners eller externa tjänsteleverantörer</a:t>
            </a:r>
          </a:p>
          <a:p>
            <a:pPr marL="0" indent="0">
              <a:buNone/>
            </a:pPr>
            <a:r>
              <a:rPr lang="sv-SE" dirty="0"/>
              <a:t>Ytterligare exempel på företagsförändringar som ska anmälas till Tullverket se bilaga 4 i AEO riktlinjerna.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F8B413-1A3A-4D94-9987-43C4A544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E63039-DF0D-47AD-A1C9-C0D071F8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2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4424-27EF-449B-AF13-FDD622DA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Säkerhetsstandarder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4DA2B8-E35C-4F5C-B8B7-FF7FBF7F1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/>
              <a:t>Exempel</a:t>
            </a:r>
            <a:r>
              <a:rPr lang="en-US" i="1" dirty="0"/>
              <a:t> </a:t>
            </a:r>
            <a:r>
              <a:rPr lang="en-US" i="1" dirty="0" err="1"/>
              <a:t>på</a:t>
            </a:r>
            <a:r>
              <a:rPr lang="en-US" i="1" dirty="0"/>
              <a:t> </a:t>
            </a:r>
            <a:r>
              <a:rPr lang="en-US" i="1" dirty="0" err="1"/>
              <a:t>olika</a:t>
            </a:r>
            <a:r>
              <a:rPr lang="en-US" i="1" dirty="0"/>
              <a:t> </a:t>
            </a:r>
            <a:r>
              <a:rPr lang="en-US" i="1" dirty="0" err="1"/>
              <a:t>standarder</a:t>
            </a:r>
            <a:endParaRPr lang="en-US" i="1" dirty="0"/>
          </a:p>
          <a:p>
            <a:r>
              <a:rPr lang="en-US" dirty="0"/>
              <a:t>C-TPAT Customs Trade Partnership Against Terrorism</a:t>
            </a:r>
          </a:p>
          <a:p>
            <a:r>
              <a:rPr lang="en-US" dirty="0"/>
              <a:t>CSI 	    Container Security Initiative</a:t>
            </a:r>
          </a:p>
          <a:p>
            <a:r>
              <a:rPr lang="en-US" dirty="0"/>
              <a:t>ISPS	    International Ship and Port</a:t>
            </a:r>
          </a:p>
          <a:p>
            <a:r>
              <a:rPr lang="en-US" dirty="0"/>
              <a:t>AEO	    </a:t>
            </a:r>
            <a:r>
              <a:rPr lang="en-US" dirty="0" err="1"/>
              <a:t>Authorised</a:t>
            </a:r>
            <a:r>
              <a:rPr lang="en-US" dirty="0"/>
              <a:t> Economic Operator</a:t>
            </a:r>
          </a:p>
          <a:p>
            <a:endParaRPr lang="en-US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B3DC6B-5597-42DC-B9B0-5F423C6F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72AB1-D099-4DDC-884F-5BF9671E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8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905999-4F9D-4022-9D47-DBE9D8CA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Säkerhetsmedvetande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AE5D97-307C-4CE4-AEF8-D69024944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information eller utbildning för att höja de anställdas engagemang och säkerhetsmedvetande gällande förflyttning av varor i den internationella leveranskedjan.</a:t>
            </a:r>
          </a:p>
          <a:p>
            <a:endParaRPr lang="sv-SE" dirty="0"/>
          </a:p>
          <a:p>
            <a:r>
              <a:rPr lang="sv-SE" dirty="0"/>
              <a:t>Medvetandegöra att företaget kan bli utnyttjade i sina, transporter, varuflöden och informationssystem.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A001C8-40C5-46EE-9752-616A0E21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206B217-1ECF-4E21-ACE4-667BC7DF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8C6D82-4C48-465E-B430-AD97A426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i="1" dirty="0"/>
              <a:t>Exempel på risker i en internationell leveranskedja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06E66B-373C-404F-ADAE-E23DB18E7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069" y="2082800"/>
            <a:ext cx="7263862" cy="4140200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3FC5BE-1102-44C2-AF30-914261EC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6B0149-CE7C-414F-8375-1956FE95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7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02628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228294"/>
            <a:ext cx="2159000" cy="14224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j0289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62" y="731396"/>
            <a:ext cx="2464273" cy="165469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ö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93" y="2864312"/>
            <a:ext cx="1550988" cy="169703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846728" y="2279537"/>
            <a:ext cx="3262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defRPr/>
            </a:pPr>
            <a:r>
              <a:rPr lang="sv-SE" altLang="sv-SE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r>
              <a:rPr lang="sv-SE" altLang="sv-SE" sz="3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ögon och öron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691" y="3356156"/>
            <a:ext cx="2952750" cy="1943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B3FC5CB2-26B2-481F-958E-70E5285F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536" y="5784810"/>
            <a:ext cx="58184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defRPr/>
            </a:pPr>
            <a:r>
              <a:rPr lang="sv-SE" altLang="sv-S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r>
              <a:rPr lang="sv-SE" altLang="sv-SE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Rätt objekt – ökad effektivitet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A58C920-3672-49A2-A8FE-13D225B2EB89}"/>
              </a:ext>
            </a:extLst>
          </p:cNvPr>
          <p:cNvSpPr txBox="1">
            <a:spLocks/>
          </p:cNvSpPr>
          <p:nvPr/>
        </p:nvSpPr>
        <p:spPr>
          <a:xfrm>
            <a:off x="479425" y="725884"/>
            <a:ext cx="1123315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Information eller tillgång till uppgifter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8476" y="1642105"/>
            <a:ext cx="9802495" cy="4314001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AEOC</a:t>
            </a:r>
            <a:r>
              <a:rPr sz="1800" b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sv-SE" sz="1800" b="1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Tullförenklingar</a:t>
            </a:r>
            <a:endParaRPr sz="1800" dirty="0">
              <a:latin typeface="Arial"/>
              <a:cs typeface="Arial"/>
            </a:endParaRPr>
          </a:p>
          <a:p>
            <a:pPr marL="552450" marR="540385" lvl="1" indent="-270510">
              <a:lnSpc>
                <a:spcPct val="113900"/>
              </a:lnSpc>
              <a:spcBef>
                <a:spcPts val="630"/>
              </a:spcBef>
              <a:buChar char="–"/>
              <a:tabLst>
                <a:tab pos="552450" algn="l"/>
                <a:tab pos="553085" algn="l"/>
              </a:tabLst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6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AEO-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status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form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av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ett</a:t>
            </a:r>
            <a:r>
              <a:rPr sz="16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AEOC-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tillstånd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är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avsedd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för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ekonomiska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aktörer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är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etablerade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i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unionen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vill</a:t>
            </a:r>
            <a:r>
              <a:rPr sz="16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kunna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utnyttja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olika</a:t>
            </a:r>
            <a:r>
              <a:rPr sz="16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förenklingar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föreskrivs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tullagstiftningen.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404040"/>
              </a:buClr>
              <a:buFont typeface="Arial"/>
              <a:buChar char="–"/>
            </a:pP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AEOS</a:t>
            </a:r>
            <a:r>
              <a:rPr sz="18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sv-SE" b="1" spc="25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Säkerhet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skydd</a:t>
            </a:r>
            <a:endParaRPr sz="1800" dirty="0">
              <a:latin typeface="Arial"/>
              <a:cs typeface="Arial"/>
            </a:endParaRPr>
          </a:p>
          <a:p>
            <a:pPr marL="552450" marR="6985" lvl="1" indent="-270510">
              <a:lnSpc>
                <a:spcPct val="114100"/>
              </a:lnSpc>
              <a:spcBef>
                <a:spcPts val="625"/>
              </a:spcBef>
              <a:buChar char="–"/>
              <a:tabLst>
                <a:tab pos="552450" algn="l"/>
                <a:tab pos="553085" algn="l"/>
              </a:tabLst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Ett</a:t>
            </a:r>
            <a:r>
              <a:rPr sz="16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AEOS-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tillstånd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är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avsett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för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ekonomiska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aktörer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är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etablerade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unionen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vill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kunna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utnyttja olika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förenklingar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tullkontroller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gäller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säkerhet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skydd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när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varor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förs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eller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ut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från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unionens</a:t>
            </a:r>
            <a:r>
              <a:rPr sz="16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territorium.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600" i="1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404040"/>
                </a:solidFill>
                <a:latin typeface="Arial"/>
                <a:cs typeface="Arial"/>
              </a:rPr>
              <a:t>AEO-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status</a:t>
            </a:r>
            <a:r>
              <a:rPr sz="16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är</a:t>
            </a:r>
            <a:r>
              <a:rPr sz="16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giltig</a:t>
            </a:r>
            <a:r>
              <a:rPr sz="16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inom</a:t>
            </a:r>
            <a:r>
              <a:rPr sz="16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hela</a:t>
            </a:r>
            <a:r>
              <a:rPr sz="16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EU</a:t>
            </a:r>
            <a:r>
              <a:rPr sz="16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6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båda</a:t>
            </a:r>
            <a:r>
              <a:rPr sz="16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typerna</a:t>
            </a:r>
            <a:r>
              <a:rPr sz="16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av</a:t>
            </a:r>
            <a:r>
              <a:rPr sz="16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Arial"/>
                <a:cs typeface="Arial"/>
              </a:rPr>
              <a:t>tillstånd,</a:t>
            </a:r>
            <a:r>
              <a:rPr sz="1600" i="1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AEOC</a:t>
            </a:r>
            <a:r>
              <a:rPr sz="16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600" i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AEOS,</a:t>
            </a:r>
            <a:r>
              <a:rPr sz="16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kan</a:t>
            </a:r>
            <a:r>
              <a:rPr sz="16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innehas</a:t>
            </a:r>
            <a:r>
              <a:rPr sz="16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Arial"/>
                <a:cs typeface="Arial"/>
              </a:rPr>
              <a:t>samtidigt.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så</a:t>
            </a:r>
            <a:r>
              <a:rPr sz="16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fall</a:t>
            </a:r>
            <a:r>
              <a:rPr sz="16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måste</a:t>
            </a:r>
            <a:r>
              <a:rPr sz="16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aktören</a:t>
            </a:r>
            <a:r>
              <a:rPr sz="16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uppfylla</a:t>
            </a:r>
            <a:r>
              <a:rPr sz="1600" i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kriterierna</a:t>
            </a:r>
            <a:r>
              <a:rPr sz="16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för</a:t>
            </a:r>
            <a:r>
              <a:rPr sz="1600" i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AEOC-</a:t>
            </a:r>
            <a:r>
              <a:rPr sz="16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600" i="1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404040"/>
                </a:solidFill>
                <a:latin typeface="Arial"/>
                <a:cs typeface="Arial"/>
              </a:rPr>
              <a:t>AEOS-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tillstånd</a:t>
            </a:r>
            <a:r>
              <a:rPr sz="16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6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får</a:t>
            </a:r>
            <a:r>
              <a:rPr sz="1600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rätt</a:t>
            </a:r>
            <a:r>
              <a:rPr sz="16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till</a:t>
            </a:r>
            <a:r>
              <a:rPr sz="16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förmånerna</a:t>
            </a:r>
            <a:r>
              <a:rPr sz="16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404040"/>
                </a:solidFill>
                <a:latin typeface="Arial"/>
                <a:cs typeface="Arial"/>
              </a:rPr>
              <a:t>för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i="1" dirty="0">
                <a:solidFill>
                  <a:srgbClr val="404040"/>
                </a:solidFill>
                <a:latin typeface="Arial"/>
                <a:cs typeface="Arial"/>
              </a:rPr>
              <a:t>båda</a:t>
            </a:r>
            <a:r>
              <a:rPr sz="1600" i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Arial"/>
                <a:cs typeface="Arial"/>
              </a:rPr>
              <a:t>tillstånden.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lang="sv-SE" sz="1600" b="1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16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information</a:t>
            </a:r>
            <a:r>
              <a:rPr lang="sv-SE" sz="1600" b="1" spc="-30" dirty="0">
                <a:solidFill>
                  <a:srgbClr val="404040"/>
                </a:solidFill>
                <a:latin typeface="Arial"/>
                <a:cs typeface="Arial"/>
              </a:rPr>
              <a:t> finns i </a:t>
            </a:r>
            <a:r>
              <a:rPr sz="1600" b="1" spc="-20" dirty="0">
                <a:solidFill>
                  <a:srgbClr val="404040"/>
                </a:solidFill>
                <a:latin typeface="Arial"/>
                <a:cs typeface="Arial"/>
              </a:rPr>
              <a:t>AEO-</a:t>
            </a:r>
            <a:r>
              <a:rPr sz="1600" b="1" dirty="0" err="1">
                <a:solidFill>
                  <a:srgbClr val="404040"/>
                </a:solidFill>
                <a:latin typeface="Arial"/>
                <a:cs typeface="Arial"/>
              </a:rPr>
              <a:t>riktlinjerna</a:t>
            </a:r>
            <a:r>
              <a:rPr sz="16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Avsnitt</a:t>
            </a:r>
            <a:r>
              <a:rPr sz="16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404040"/>
                </a:solidFill>
                <a:latin typeface="Arial"/>
                <a:cs typeface="Arial"/>
              </a:rPr>
              <a:t>I.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71A54AF-074C-4A42-9670-2FA33286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AEO-tillstånd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14BE7-3F88-4269-A93E-E6FFE3A9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Riskpunkter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475A6E-6FF2-41B9-BE7D-42C9DCC1E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Anställda</a:t>
            </a:r>
          </a:p>
          <a:p>
            <a:r>
              <a:rPr lang="sv-SE" dirty="0"/>
              <a:t>Tillträde till anläggningar, gods och datasystem   </a:t>
            </a:r>
          </a:p>
          <a:p>
            <a:r>
              <a:rPr lang="sv-SE" dirty="0"/>
              <a:t>Inhyrd personal</a:t>
            </a:r>
          </a:p>
          <a:p>
            <a:r>
              <a:rPr lang="sv-SE" dirty="0"/>
              <a:t>Externa tjänster</a:t>
            </a:r>
          </a:p>
          <a:p>
            <a:r>
              <a:rPr lang="sv-SE" dirty="0"/>
              <a:t>Besökare</a:t>
            </a:r>
          </a:p>
          <a:p>
            <a:r>
              <a:rPr lang="sv-SE" dirty="0"/>
              <a:t>Godsmottagning/godslastning</a:t>
            </a:r>
          </a:p>
          <a:p>
            <a:r>
              <a:rPr lang="sv-SE" dirty="0"/>
              <a:t>Lagringsplats</a:t>
            </a:r>
          </a:p>
          <a:p>
            <a:r>
              <a:rPr lang="sv-SE" dirty="0"/>
              <a:t>Affärspartners</a:t>
            </a:r>
          </a:p>
          <a:p>
            <a:r>
              <a:rPr lang="sv-SE" dirty="0" err="1"/>
              <a:t>Lastbärare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7DFD79-1593-4B0B-BD63-3D635610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BD646BF-7A86-44D0-95A3-F11911AF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352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5827E1-7C69-41B6-9A99-8C17E2D3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Smugglingsindikatorer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68B045-27CA-4D4C-8854-5AAEA67B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98521"/>
            <a:ext cx="11233150" cy="4800163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Stämmer varan överens med mottagarens verksamhet?</a:t>
            </a:r>
          </a:p>
          <a:p>
            <a:r>
              <a:rPr lang="sv-SE" dirty="0"/>
              <a:t>Används uppenbart oekonomiska transportvägar?</a:t>
            </a:r>
          </a:p>
          <a:p>
            <a:r>
              <a:rPr lang="sv-SE" dirty="0"/>
              <a:t>Order och kontraorder gällande leveransadress</a:t>
            </a:r>
          </a:p>
          <a:p>
            <a:r>
              <a:rPr lang="sv-SE" dirty="0"/>
              <a:t>Handlingar av dålig kvalitet</a:t>
            </a:r>
          </a:p>
          <a:p>
            <a:r>
              <a:rPr lang="sv-SE" dirty="0"/>
              <a:t>Har låsanordningar satts på så att man kan öppna </a:t>
            </a:r>
            <a:r>
              <a:rPr lang="sv-SE" dirty="0" err="1"/>
              <a:t>lastenheten</a:t>
            </a:r>
            <a:r>
              <a:rPr lang="sv-SE" dirty="0"/>
              <a:t>, utan att bryta förseglingen?</a:t>
            </a:r>
          </a:p>
          <a:p>
            <a:r>
              <a:rPr lang="sv-SE" dirty="0"/>
              <a:t>Är förseglingarna skadade eller manipulerade?</a:t>
            </a:r>
          </a:p>
          <a:p>
            <a:r>
              <a:rPr lang="sv-SE" dirty="0"/>
              <a:t>Är ”TIR-linorna” hela?</a:t>
            </a:r>
          </a:p>
          <a:p>
            <a:r>
              <a:rPr lang="sv-SE" dirty="0"/>
              <a:t>Är plomberna/sigillen hela?</a:t>
            </a:r>
          </a:p>
          <a:p>
            <a:r>
              <a:rPr lang="sv-SE" dirty="0"/>
              <a:t>Saknas kolli, eller är det för många kolli?</a:t>
            </a:r>
          </a:p>
          <a:p>
            <a:r>
              <a:rPr lang="sv-SE" dirty="0"/>
              <a:t>Är något kolli öppnat eller </a:t>
            </a:r>
            <a:r>
              <a:rPr lang="sv-SE" dirty="0" err="1"/>
              <a:t>återförslutet</a:t>
            </a:r>
            <a:r>
              <a:rPr lang="sv-SE" dirty="0"/>
              <a:t>?</a:t>
            </a:r>
          </a:p>
          <a:p>
            <a:r>
              <a:rPr lang="sv-SE" dirty="0"/>
              <a:t>Tecken på förändringar på </a:t>
            </a:r>
            <a:r>
              <a:rPr lang="sv-SE" dirty="0" err="1"/>
              <a:t>lastenheten</a:t>
            </a:r>
            <a:r>
              <a:rPr lang="sv-SE" dirty="0"/>
              <a:t>.</a:t>
            </a:r>
          </a:p>
          <a:p>
            <a:r>
              <a:rPr lang="sv-SE" dirty="0"/>
              <a:t>Avvikande önskemål vid lastning/lossning mot tidigare transporter eller mot gängse gällande rutiner?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DEF1DA-0723-4092-A4C8-6C711694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EA202C4-9BEB-4D66-A1BE-3602317C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111E47-2D82-4F5C-B904-A5180256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Sjupunktskontroll av </a:t>
            </a:r>
            <a:r>
              <a:rPr lang="sv-SE" dirty="0" err="1"/>
              <a:t>lastbärare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F8C198-5C07-4E77-A620-EC5518009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Beroende på typen av </a:t>
            </a:r>
            <a:r>
              <a:rPr lang="sv-SE" dirty="0" err="1"/>
              <a:t>lastenhet</a:t>
            </a:r>
            <a:r>
              <a:rPr lang="sv-SE" dirty="0"/>
              <a:t> (tomma/lastade container/trailer) rekommenderas en inspektion som omfattar följande sju punkter: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Främre vägg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Vänster sida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Höger sida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Golv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Tak/innertak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Inner- och ytterdörrar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Utsida, underrede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Endast vederbörligen identifierade och behöriga personer bör ha tillträde till </a:t>
            </a:r>
            <a:r>
              <a:rPr lang="sv-SE" dirty="0" err="1"/>
              <a:t>lastenheter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29D52B-D61F-4308-845A-AB3DA57E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675360-4F57-4BDA-87C9-30F5C02E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0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BC6288-D205-4736-B33C-AC94FEC6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Tillträdeskontroll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E9B81A-1131-4BF8-AD41-D039D3F1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939" y="2089387"/>
            <a:ext cx="5616575" cy="4140200"/>
          </a:xfrm>
        </p:spPr>
        <p:txBody>
          <a:bodyPr/>
          <a:lstStyle/>
          <a:p>
            <a:r>
              <a:rPr lang="sv-SE" dirty="0"/>
              <a:t>Obehörigt tillträde skall beivras</a:t>
            </a:r>
          </a:p>
          <a:p>
            <a:r>
              <a:rPr lang="sv-SE" dirty="0"/>
              <a:t>Kontroll av in- och utpasserande (anställda, besökare och övriga)</a:t>
            </a:r>
          </a:p>
          <a:p>
            <a:r>
              <a:rPr lang="sv-SE" dirty="0"/>
              <a:t>Rutiner för hur man skall agera när man upptäcker obehöriga inom området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C2BAFF-B8C2-45AB-AF8F-60CBCEC6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A7F08E-37B3-44C5-BF9C-2200E3A4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4" descr="j0386043">
            <a:extLst>
              <a:ext uri="{FF2B5EF4-FFF2-40B4-BE49-F238E27FC236}">
                <a16:creationId xmlns:a16="http://schemas.microsoft.com/office/drawing/2014/main" id="{A8BD1C72-06DF-4943-B742-FB412A4FF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9" y="2051446"/>
            <a:ext cx="4577890" cy="32696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36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46C822-6178-425D-B671-3B863BFD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En skannerbild som tydligt visar en dubbelvägg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13863B-16C2-4A9D-A04F-617FD546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B53BFB4-EC63-414D-887F-1F878AF5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6252E0E-CFD8-46DF-9A10-92D36D10CD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63" y="2146678"/>
            <a:ext cx="7563871" cy="383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72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il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6" y="719045"/>
            <a:ext cx="8257677" cy="58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547916"/>
              </p:ext>
            </p:extLst>
          </p:nvPr>
        </p:nvGraphicFramePr>
        <p:xfrm>
          <a:off x="2335214" y="646907"/>
          <a:ext cx="370998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Document" r:id="rId4" imgW="4413504" imgH="2898648" progId="Word.Document.8">
                  <p:embed/>
                </p:oleObj>
              </mc:Choice>
              <mc:Fallback>
                <p:oleObj name="Document" r:id="rId4" imgW="4413504" imgH="2898648" progId="Word.Document.8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4" y="646907"/>
                        <a:ext cx="3709987" cy="266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80808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0" y="3313907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sv-SE" alt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Plomberad container?</a:t>
            </a:r>
            <a:endParaRPr lang="sv-SE" altLang="sv-SE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624001"/>
              </p:ext>
            </p:extLst>
          </p:nvPr>
        </p:nvGraphicFramePr>
        <p:xfrm>
          <a:off x="6473327" y="656432"/>
          <a:ext cx="3960812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Document" r:id="rId6" imgW="4428744" imgH="2758440" progId="Word.Document.8">
                  <p:embed/>
                </p:oleObj>
              </mc:Choice>
              <mc:Fallback>
                <p:oleObj name="Document" r:id="rId6" imgW="4428744" imgH="2758440" progId="Word.Document.8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327" y="656432"/>
                        <a:ext cx="3960812" cy="2647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80808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18629"/>
              </p:ext>
            </p:extLst>
          </p:nvPr>
        </p:nvGraphicFramePr>
        <p:xfrm>
          <a:off x="4118770" y="4014788"/>
          <a:ext cx="3852862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Document" r:id="rId8" imgW="4556760" imgH="3054096" progId="Word.Document.8">
                  <p:embed/>
                </p:oleObj>
              </mc:Choice>
              <mc:Fallback>
                <p:oleObj name="Document" r:id="rId8" imgW="4556760" imgH="3054096" progId="Word.Document.8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770" y="4014788"/>
                        <a:ext cx="3852862" cy="2251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80808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0" y="1196752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altLang="sv-S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Helhetsperspektiv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63713" y="2597541"/>
            <a:ext cx="8664575" cy="155734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v-SE" alt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Säkerheten måste utgå från en </a:t>
            </a:r>
            <a:r>
              <a:rPr lang="sv-SE" altLang="sv-SE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helhetssyn</a:t>
            </a:r>
            <a:r>
              <a:rPr lang="sv-SE" alt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>
              <a:lnSpc>
                <a:spcPct val="60000"/>
              </a:lnSpc>
              <a:defRPr/>
            </a:pPr>
            <a:endParaRPr lang="sv-SE" alt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sv-SE" alt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”Det hjälper föga att ha det allra </a:t>
            </a:r>
          </a:p>
          <a:p>
            <a:pPr algn="ctr">
              <a:lnSpc>
                <a:spcPct val="90000"/>
              </a:lnSpc>
              <a:defRPr/>
            </a:pPr>
            <a:r>
              <a:rPr lang="sv-SE" alt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säkraste låset om dörren är dålig”</a:t>
            </a:r>
            <a:r>
              <a:rPr lang="sv-SE" altLang="sv-SE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om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764705"/>
            <a:ext cx="765016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2329" y="1775259"/>
            <a:ext cx="5887085" cy="239424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På</a:t>
            </a:r>
            <a:r>
              <a:rPr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EU-kommissionens</a:t>
            </a:r>
            <a:r>
              <a:rPr sz="20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u="sng" dirty="0" err="1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2"/>
              </a:rPr>
              <a:t>webbplats</a:t>
            </a:r>
            <a:r>
              <a:rPr sz="2000" spc="-30" dirty="0">
                <a:solidFill>
                  <a:srgbClr val="0056B8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finns</a:t>
            </a:r>
            <a:r>
              <a:rPr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AEO</a:t>
            </a:r>
            <a:r>
              <a:rPr sz="16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eLearning</a:t>
            </a:r>
            <a:r>
              <a:rPr sz="16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(inkl.</a:t>
            </a:r>
            <a:r>
              <a:rPr sz="16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AEO-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ebok)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Char char="-"/>
              <a:tabLst>
                <a:tab pos="299085" algn="l"/>
                <a:tab pos="299720" algn="l"/>
              </a:tabLst>
            </a:pPr>
            <a:r>
              <a:rPr lang="sv-S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 d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atabas</a:t>
            </a:r>
            <a:r>
              <a:rPr sz="1600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över</a:t>
            </a:r>
            <a:r>
              <a:rPr sz="1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alla</a:t>
            </a:r>
            <a:r>
              <a:rPr lang="sv-SE" sz="16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AEO-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företag</a:t>
            </a:r>
            <a:r>
              <a:rPr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</a:t>
            </a:r>
            <a:r>
              <a:rPr sz="16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EU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-"/>
            </a:pP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På</a:t>
            </a:r>
            <a:r>
              <a:rPr lang="sv-SE"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T</a:t>
            </a: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ullverkets</a:t>
            </a:r>
            <a:r>
              <a:rPr sz="20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u="sng" dirty="0" err="1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3"/>
              </a:rPr>
              <a:t>webbplats</a:t>
            </a:r>
            <a:r>
              <a:rPr sz="2000" spc="-40" dirty="0">
                <a:solidFill>
                  <a:srgbClr val="0056B8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hittar</a:t>
            </a:r>
            <a:r>
              <a:rPr lang="sv-SE" sz="20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du</a:t>
            </a:r>
            <a:r>
              <a:rPr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: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AEO-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riktlinjerna</a:t>
            </a:r>
            <a:r>
              <a:rPr sz="16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på</a:t>
            </a:r>
            <a:r>
              <a:rPr sz="16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svenska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75"/>
              </a:spcBef>
              <a:buChar char="-"/>
              <a:tabLst>
                <a:tab pos="299085" algn="l"/>
                <a:tab pos="299720" algn="l"/>
              </a:tabLst>
            </a:pPr>
            <a:r>
              <a:rPr lang="sv-S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</a:t>
            </a:r>
            <a:r>
              <a:rPr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nformation</a:t>
            </a:r>
            <a:r>
              <a:rPr sz="16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om</a:t>
            </a:r>
            <a:r>
              <a:rPr sz="16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egenkontroller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Char char="-"/>
              <a:tabLst>
                <a:tab pos="299085" algn="l"/>
                <a:tab pos="299720" algn="l"/>
              </a:tabLst>
            </a:pPr>
            <a:r>
              <a:rPr lang="sv-SE" sz="1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</a:t>
            </a:r>
            <a:r>
              <a:rPr sz="16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äkerhetsdeklaration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6152" y="3264311"/>
            <a:ext cx="3652398" cy="2585018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5CA0A154-3853-48BF-8017-443CF633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7380" y="1724939"/>
            <a:ext cx="10880725" cy="4053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788035" indent="-227965">
              <a:lnSpc>
                <a:spcPct val="1237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Enligt</a:t>
            </a:r>
            <a:r>
              <a:rPr sz="16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artikel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38.1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tullkodex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får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ekonomisk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aktör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är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etablerad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unionens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tullområde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uppfyller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kriterierna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artikel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39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ansöka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om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status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godkänd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ekonomisk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aktör.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Arial"/>
              <a:buChar char="•"/>
            </a:pPr>
            <a:endParaRPr sz="1550" dirty="0">
              <a:latin typeface="Arial"/>
              <a:cs typeface="Arial"/>
            </a:endParaRPr>
          </a:p>
          <a:p>
            <a:pPr marL="240665" marR="154940" indent="-227965">
              <a:lnSpc>
                <a:spcPct val="1238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Detta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grundläggande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krav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innebär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att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två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villkor</a:t>
            </a:r>
            <a:r>
              <a:rPr sz="1600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måste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uppfyllas: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den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sökande</a:t>
            </a:r>
            <a:r>
              <a:rPr sz="16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ska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vara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ekonomisk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aktör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vara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etablerad</a:t>
            </a:r>
            <a:r>
              <a:rPr sz="16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inom</a:t>
            </a:r>
            <a:r>
              <a:rPr sz="16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unionens</a:t>
            </a:r>
            <a:r>
              <a:rPr sz="16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tullområde.</a:t>
            </a:r>
            <a:endParaRPr sz="1600" dirty="0">
              <a:latin typeface="Arial"/>
              <a:cs typeface="Arial"/>
            </a:endParaRPr>
          </a:p>
          <a:p>
            <a:pPr marL="551815" marR="5080" lvl="1" indent="-269875">
              <a:lnSpc>
                <a:spcPct val="123800"/>
              </a:lnSpc>
              <a:spcBef>
                <a:spcPts val="1265"/>
              </a:spcBef>
              <a:buChar char="–"/>
              <a:tabLst>
                <a:tab pos="551815" algn="l"/>
                <a:tab pos="553085" algn="l"/>
              </a:tabLst>
            </a:pP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Enligt</a:t>
            </a:r>
            <a:r>
              <a:rPr sz="1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artikel</a:t>
            </a:r>
            <a:r>
              <a:rPr sz="1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5.5</a:t>
            </a:r>
            <a:r>
              <a:rPr sz="1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tullkodex</a:t>
            </a:r>
            <a:r>
              <a:rPr sz="1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avses</a:t>
            </a:r>
            <a:r>
              <a:rPr sz="1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med</a:t>
            </a:r>
            <a:r>
              <a:rPr sz="1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”ekonomisk</a:t>
            </a:r>
            <a:r>
              <a:rPr sz="1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aktör:</a:t>
            </a:r>
            <a:r>
              <a:rPr sz="1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person</a:t>
            </a:r>
            <a:r>
              <a:rPr sz="1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sin</a:t>
            </a:r>
            <a:r>
              <a:rPr sz="1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"/>
                <a:cs typeface="Arial"/>
              </a:rPr>
              <a:t>näringsverksamhet</a:t>
            </a:r>
            <a:r>
              <a:rPr sz="13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är</a:t>
            </a:r>
            <a:r>
              <a:rPr sz="13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involverad</a:t>
            </a:r>
            <a:r>
              <a:rPr sz="13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verksamhet</a:t>
            </a:r>
            <a:r>
              <a:rPr sz="13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omfattas</a:t>
            </a:r>
            <a:r>
              <a:rPr sz="1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04040"/>
                </a:solidFill>
                <a:latin typeface="Arial"/>
                <a:cs typeface="Arial"/>
              </a:rPr>
              <a:t>av </a:t>
            </a:r>
            <a:r>
              <a:rPr sz="1300" spc="-10" dirty="0">
                <a:solidFill>
                  <a:srgbClr val="404040"/>
                </a:solidFill>
                <a:latin typeface="Arial"/>
                <a:cs typeface="Arial"/>
              </a:rPr>
              <a:t>tullagstiftningen”.</a:t>
            </a:r>
            <a:endParaRPr sz="13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Arial"/>
              <a:buChar char="–"/>
            </a:pPr>
            <a:endParaRPr sz="1150" dirty="0">
              <a:latin typeface="Arial"/>
              <a:cs typeface="Arial"/>
            </a:endParaRPr>
          </a:p>
          <a:p>
            <a:pPr marL="551815" lvl="1" indent="-270510">
              <a:lnSpc>
                <a:spcPct val="100000"/>
              </a:lnSpc>
              <a:buChar char="–"/>
              <a:tabLst>
                <a:tab pos="551815" algn="l"/>
                <a:tab pos="553085" algn="l"/>
              </a:tabLst>
            </a:pP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Enligt</a:t>
            </a:r>
            <a:r>
              <a:rPr sz="1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artikel</a:t>
            </a:r>
            <a:r>
              <a:rPr sz="1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5.31</a:t>
            </a:r>
            <a:r>
              <a:rPr sz="1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tullkodex</a:t>
            </a:r>
            <a:r>
              <a:rPr sz="13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avses</a:t>
            </a:r>
            <a:r>
              <a:rPr sz="13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med</a:t>
            </a:r>
            <a:r>
              <a:rPr sz="13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person</a:t>
            </a:r>
            <a:r>
              <a:rPr sz="13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etablerad</a:t>
            </a:r>
            <a:r>
              <a:rPr sz="1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3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unionens</a:t>
            </a:r>
            <a:r>
              <a:rPr sz="1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tullområde</a:t>
            </a:r>
            <a:r>
              <a:rPr sz="13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"/>
                <a:cs typeface="Arial"/>
              </a:rPr>
              <a:t>följande:</a:t>
            </a:r>
            <a:endParaRPr sz="13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404040"/>
              </a:buClr>
              <a:buFont typeface="Arial"/>
              <a:buChar char="–"/>
            </a:pPr>
            <a:endParaRPr sz="1050" dirty="0">
              <a:latin typeface="Arial"/>
              <a:cs typeface="Arial"/>
            </a:endParaRPr>
          </a:p>
          <a:p>
            <a:pPr marL="1029335" lvl="2" indent="-102870">
              <a:lnSpc>
                <a:spcPct val="100000"/>
              </a:lnSpc>
              <a:buChar char="-"/>
              <a:tabLst>
                <a:tab pos="1029969" algn="l"/>
              </a:tabLst>
            </a:pP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Beträffande</a:t>
            </a:r>
            <a:r>
              <a:rPr sz="13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fysiska</a:t>
            </a:r>
            <a:r>
              <a:rPr sz="13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404040"/>
                </a:solidFill>
                <a:latin typeface="Arial"/>
                <a:cs typeface="Arial"/>
              </a:rPr>
              <a:t>personer,</a:t>
            </a:r>
            <a:r>
              <a:rPr sz="13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varje</a:t>
            </a:r>
            <a:r>
              <a:rPr sz="13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person</a:t>
            </a:r>
            <a:r>
              <a:rPr sz="13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3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har</a:t>
            </a:r>
            <a:r>
              <a:rPr sz="13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sin</a:t>
            </a:r>
            <a:r>
              <a:rPr sz="13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vanliga</a:t>
            </a:r>
            <a:r>
              <a:rPr sz="13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vistelseort</a:t>
            </a:r>
            <a:r>
              <a:rPr sz="13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300" i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unionens</a:t>
            </a:r>
            <a:r>
              <a:rPr sz="13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404040"/>
                </a:solidFill>
                <a:latin typeface="Arial"/>
                <a:cs typeface="Arial"/>
              </a:rPr>
              <a:t>tullområde.</a:t>
            </a:r>
            <a:endParaRPr sz="1300" dirty="0">
              <a:latin typeface="Arial"/>
              <a:cs typeface="Arial"/>
            </a:endParaRPr>
          </a:p>
          <a:p>
            <a:pPr marL="927100" marR="1498600" lvl="2" indent="102870">
              <a:lnSpc>
                <a:spcPct val="113799"/>
              </a:lnSpc>
              <a:spcBef>
                <a:spcPts val="1165"/>
              </a:spcBef>
              <a:buChar char="-"/>
              <a:tabLst>
                <a:tab pos="1029969" algn="l"/>
              </a:tabLst>
            </a:pP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Beträffande</a:t>
            </a:r>
            <a:r>
              <a:rPr sz="13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juridiska</a:t>
            </a:r>
            <a:r>
              <a:rPr sz="13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personer</a:t>
            </a:r>
            <a:r>
              <a:rPr sz="1300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och</a:t>
            </a:r>
            <a:r>
              <a:rPr sz="13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404040"/>
                </a:solidFill>
                <a:latin typeface="Arial"/>
                <a:cs typeface="Arial"/>
              </a:rPr>
              <a:t>sammanslutningar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 av</a:t>
            </a:r>
            <a:r>
              <a:rPr sz="13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404040"/>
                </a:solidFill>
                <a:latin typeface="Arial"/>
                <a:cs typeface="Arial"/>
              </a:rPr>
              <a:t>personer,</a:t>
            </a:r>
            <a:r>
              <a:rPr sz="13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varje</a:t>
            </a:r>
            <a:r>
              <a:rPr sz="13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person</a:t>
            </a:r>
            <a:r>
              <a:rPr sz="13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som</a:t>
            </a:r>
            <a:r>
              <a:rPr sz="13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har</a:t>
            </a:r>
            <a:r>
              <a:rPr sz="1300" i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sitt</a:t>
            </a:r>
            <a:r>
              <a:rPr sz="1300" i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säte,</a:t>
            </a:r>
            <a:r>
              <a:rPr sz="13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sitt</a:t>
            </a:r>
            <a:r>
              <a:rPr sz="1300" i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404040"/>
                </a:solidFill>
                <a:latin typeface="Arial"/>
                <a:cs typeface="Arial"/>
              </a:rPr>
              <a:t>huvudkontor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eller</a:t>
            </a:r>
            <a:r>
              <a:rPr sz="13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ett</a:t>
            </a:r>
            <a:r>
              <a:rPr sz="13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fast</a:t>
            </a:r>
            <a:r>
              <a:rPr sz="1300" i="1" spc="-10" dirty="0">
                <a:solidFill>
                  <a:srgbClr val="404040"/>
                </a:solidFill>
                <a:latin typeface="Arial"/>
                <a:cs typeface="Arial"/>
              </a:rPr>
              <a:t> etableringsställe</a:t>
            </a:r>
            <a:r>
              <a:rPr sz="1300" i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3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404040"/>
                </a:solidFill>
                <a:latin typeface="Arial"/>
                <a:cs typeface="Arial"/>
              </a:rPr>
              <a:t>unionens</a:t>
            </a:r>
            <a:r>
              <a:rPr sz="130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404040"/>
                </a:solidFill>
                <a:latin typeface="Arial"/>
                <a:cs typeface="Arial"/>
              </a:rPr>
              <a:t>tullområde.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65"/>
              </a:spcBef>
            </a:pPr>
            <a:r>
              <a:rPr lang="sv-SE" sz="1300" b="1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13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information</a:t>
            </a:r>
            <a:r>
              <a:rPr sz="13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sv-SE" sz="1300" b="1" spc="-20" dirty="0">
                <a:solidFill>
                  <a:srgbClr val="404040"/>
                </a:solidFill>
                <a:latin typeface="Arial"/>
                <a:cs typeface="Arial"/>
              </a:rPr>
              <a:t>finns i </a:t>
            </a:r>
            <a:r>
              <a:rPr sz="1300" b="1" spc="-25" dirty="0">
                <a:solidFill>
                  <a:srgbClr val="404040"/>
                </a:solidFill>
                <a:latin typeface="Arial"/>
                <a:cs typeface="Arial"/>
              </a:rPr>
              <a:t>AEO-</a:t>
            </a:r>
            <a:r>
              <a:rPr sz="1300" b="1" dirty="0" err="1">
                <a:solidFill>
                  <a:srgbClr val="404040"/>
                </a:solidFill>
                <a:latin typeface="Arial"/>
                <a:cs typeface="Arial"/>
              </a:rPr>
              <a:t>riktlinjerna</a:t>
            </a:r>
            <a:r>
              <a:rPr sz="13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Avsnitt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404040"/>
                </a:solidFill>
                <a:latin typeface="Arial"/>
                <a:cs typeface="Arial"/>
              </a:rPr>
              <a:t>II.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C09BF4A-EE26-448A-B31B-D9496AF4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kan bli AEO?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50" y="1062354"/>
            <a:ext cx="274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04040"/>
                </a:solidFill>
              </a:rPr>
              <a:t>Övriga </a:t>
            </a:r>
            <a:r>
              <a:rPr spc="-10" dirty="0">
                <a:solidFill>
                  <a:srgbClr val="404040"/>
                </a:solidFill>
              </a:rPr>
              <a:t>länkar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750" y="2032507"/>
            <a:ext cx="3388360" cy="2886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404040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u="sng" spc="-10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2"/>
              </a:rPr>
              <a:t>Tullkodex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60"/>
              </a:spcBef>
              <a:buClr>
                <a:srgbClr val="404040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u="sng" spc="-10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3"/>
              </a:rPr>
              <a:t>Genomförandeförordningen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60"/>
              </a:spcBef>
              <a:buClr>
                <a:srgbClr val="404040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u="sng" spc="-10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4"/>
              </a:rPr>
              <a:t>Kompletteringsförordningen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60"/>
              </a:spcBef>
              <a:buClr>
                <a:srgbClr val="404040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u="sng" spc="-10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5"/>
              </a:rPr>
              <a:t>AEO-</a:t>
            </a:r>
            <a:r>
              <a:rPr sz="2000" u="sng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5"/>
              </a:rPr>
              <a:t>riktlinjerna</a:t>
            </a:r>
            <a:r>
              <a:rPr sz="2000" u="sng" spc="-45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u="sng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5"/>
              </a:rPr>
              <a:t>inkl.</a:t>
            </a:r>
            <a:r>
              <a:rPr sz="2000" u="sng" spc="-25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u="sng" spc="-10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5"/>
              </a:rPr>
              <a:t>bilagor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60"/>
              </a:spcBef>
              <a:buClr>
                <a:srgbClr val="404040"/>
              </a:buClr>
              <a:buChar char="•"/>
              <a:tabLst>
                <a:tab pos="240665" algn="l"/>
                <a:tab pos="241300" algn="l"/>
              </a:tabLst>
            </a:pPr>
            <a:r>
              <a:rPr lang="sv-SE" sz="2000" u="sng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6"/>
              </a:rPr>
              <a:t>E-tjänster för företag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65"/>
              </a:spcBef>
              <a:buClr>
                <a:srgbClr val="404040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u="sng" spc="-10" dirty="0">
                <a:solidFill>
                  <a:srgbClr val="0056B8"/>
                </a:solidFill>
                <a:uFill>
                  <a:solidFill>
                    <a:srgbClr val="0056B8"/>
                  </a:solidFill>
                </a:uFill>
                <a:latin typeface="Arial"/>
                <a:cs typeface="Arial"/>
                <a:hlinkClick r:id="rId7"/>
              </a:rPr>
              <a:t>Tullsvar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0425" y="6614871"/>
            <a:ext cx="614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A6A6A6"/>
                </a:solidFill>
                <a:latin typeface="Arial"/>
                <a:cs typeface="Arial"/>
              </a:rPr>
              <a:t>2019-09-</a:t>
            </a:r>
            <a:r>
              <a:rPr sz="900" spc="-25" dirty="0">
                <a:solidFill>
                  <a:srgbClr val="A6A6A6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0180" y="6500571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A6A6A6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425" y="1824892"/>
            <a:ext cx="6508115" cy="893834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195"/>
              </a:spcBef>
            </a:pPr>
            <a:r>
              <a:rPr sz="1600" dirty="0" err="1">
                <a:solidFill>
                  <a:srgbClr val="404040"/>
                </a:solidFill>
              </a:rPr>
              <a:t>På</a:t>
            </a:r>
            <a:r>
              <a:rPr sz="1600" spc="-40" dirty="0">
                <a:solidFill>
                  <a:srgbClr val="40404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grundval</a:t>
            </a:r>
            <a:r>
              <a:rPr sz="1600" spc="-25" dirty="0">
                <a:solidFill>
                  <a:srgbClr val="40404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av</a:t>
            </a:r>
            <a:r>
              <a:rPr sz="1600" spc="-30" dirty="0">
                <a:solidFill>
                  <a:srgbClr val="40404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artikel</a:t>
            </a:r>
            <a:r>
              <a:rPr sz="1600" spc="-30" dirty="0">
                <a:solidFill>
                  <a:srgbClr val="40404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39</a:t>
            </a:r>
            <a:r>
              <a:rPr sz="1600" spc="-35" dirty="0">
                <a:solidFill>
                  <a:srgbClr val="40404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i</a:t>
            </a:r>
            <a:r>
              <a:rPr sz="1600" spc="-10" dirty="0">
                <a:solidFill>
                  <a:srgbClr val="40404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tullkodexen</a:t>
            </a:r>
            <a:r>
              <a:rPr sz="1600" spc="-4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(UCC)</a:t>
            </a:r>
            <a:r>
              <a:rPr sz="1600" spc="-20" dirty="0">
                <a:solidFill>
                  <a:srgbClr val="404040"/>
                </a:solidFill>
              </a:rPr>
              <a:t> </a:t>
            </a:r>
            <a:r>
              <a:rPr sz="1600" spc="-10" dirty="0">
                <a:solidFill>
                  <a:srgbClr val="404040"/>
                </a:solidFill>
              </a:rPr>
              <a:t>kan</a:t>
            </a:r>
            <a:r>
              <a:rPr sz="1600" spc="-100" dirty="0">
                <a:solidFill>
                  <a:srgbClr val="404040"/>
                </a:solidFill>
              </a:rPr>
              <a:t> </a:t>
            </a:r>
            <a:r>
              <a:rPr sz="1600" spc="-20" dirty="0">
                <a:solidFill>
                  <a:srgbClr val="404040"/>
                </a:solidFill>
              </a:rPr>
              <a:t>AEO-</a:t>
            </a:r>
            <a:r>
              <a:rPr sz="1600" dirty="0">
                <a:solidFill>
                  <a:srgbClr val="404040"/>
                </a:solidFill>
              </a:rPr>
              <a:t>statusen</a:t>
            </a:r>
            <a:r>
              <a:rPr sz="1600" spc="-15" dirty="0">
                <a:solidFill>
                  <a:srgbClr val="404040"/>
                </a:solidFill>
              </a:rPr>
              <a:t> </a:t>
            </a:r>
            <a:r>
              <a:rPr sz="1600" spc="-10" dirty="0">
                <a:solidFill>
                  <a:srgbClr val="404040"/>
                </a:solidFill>
              </a:rPr>
              <a:t>beviljas </a:t>
            </a:r>
            <a:r>
              <a:rPr sz="1600" dirty="0">
                <a:solidFill>
                  <a:srgbClr val="404040"/>
                </a:solidFill>
              </a:rPr>
              <a:t>varje</a:t>
            </a:r>
            <a:r>
              <a:rPr sz="1600" spc="-60" dirty="0">
                <a:solidFill>
                  <a:srgbClr val="40404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ekonomisk</a:t>
            </a:r>
            <a:r>
              <a:rPr sz="1600" spc="-70" dirty="0">
                <a:solidFill>
                  <a:srgbClr val="40404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aktör</a:t>
            </a:r>
            <a:r>
              <a:rPr sz="1600" spc="-55" dirty="0">
                <a:solidFill>
                  <a:srgbClr val="40404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som</a:t>
            </a:r>
            <a:r>
              <a:rPr sz="1600" spc="-50" dirty="0">
                <a:solidFill>
                  <a:srgbClr val="40404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uppfyller</a:t>
            </a:r>
            <a:r>
              <a:rPr sz="1600" spc="-50" dirty="0">
                <a:solidFill>
                  <a:srgbClr val="404040"/>
                </a:solidFill>
              </a:rPr>
              <a:t> </a:t>
            </a:r>
            <a:r>
              <a:rPr sz="1600" dirty="0">
                <a:solidFill>
                  <a:srgbClr val="404040"/>
                </a:solidFill>
              </a:rPr>
              <a:t>följande</a:t>
            </a:r>
            <a:r>
              <a:rPr sz="1600" spc="-70" dirty="0">
                <a:solidFill>
                  <a:srgbClr val="404040"/>
                </a:solidFill>
              </a:rPr>
              <a:t> </a:t>
            </a:r>
            <a:r>
              <a:rPr sz="1600" spc="-10" dirty="0">
                <a:solidFill>
                  <a:srgbClr val="404040"/>
                </a:solidFill>
              </a:rPr>
              <a:t>gemensamma</a:t>
            </a:r>
            <a:r>
              <a:rPr sz="1600" spc="-55" dirty="0">
                <a:solidFill>
                  <a:srgbClr val="404040"/>
                </a:solidFill>
              </a:rPr>
              <a:t> </a:t>
            </a:r>
            <a:r>
              <a:rPr sz="1600" spc="-10" dirty="0">
                <a:solidFill>
                  <a:srgbClr val="404040"/>
                </a:solidFill>
              </a:rPr>
              <a:t>kriterier:</a:t>
            </a:r>
            <a:endParaRPr sz="16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12385"/>
              </p:ext>
            </p:extLst>
          </p:nvPr>
        </p:nvGraphicFramePr>
        <p:xfrm>
          <a:off x="1236345" y="2882901"/>
          <a:ext cx="9719310" cy="298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Villkor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och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kriterier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20955" marR="533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Överensstämmelse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med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tullagstiftning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beskattningsregler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frånvaro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brott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är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relaterade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till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den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ekonomiska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aktiviteten.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800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800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marL="20955" marR="73787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Hög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grad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kontroll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över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dennes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transaktioner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varuflödet,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genom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system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för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affärsbokföring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och,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vid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behov,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bokföring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transporter,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möjliggör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lämpliga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tullkontroller.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00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001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Finansiell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solvens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20955" marR="3689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Praktiska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normer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 fråga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om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kunskaper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yrkeskvalifikationer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direkt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avser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verksamhet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utförs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Lämpliga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säkerhets-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skyddsnormer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ubrik 1">
            <a:extLst>
              <a:ext uri="{FF2B5EF4-FFF2-40B4-BE49-F238E27FC236}">
                <a16:creationId xmlns:a16="http://schemas.microsoft.com/office/drawing/2014/main" id="{A3AFBD62-736A-4E2C-885C-C44865D157C0}"/>
              </a:ext>
            </a:extLst>
          </p:cNvPr>
          <p:cNvSpPr txBox="1">
            <a:spLocks/>
          </p:cNvSpPr>
          <p:nvPr/>
        </p:nvSpPr>
        <p:spPr>
          <a:xfrm>
            <a:off x="479425" y="725884"/>
            <a:ext cx="112331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AEO</a:t>
            </a:r>
            <a:r>
              <a:rPr lang="sv-SE" spc="-10" dirty="0"/>
              <a:t> kriterier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7356" y="933196"/>
          <a:ext cx="10081893" cy="888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Villkor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och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kriterier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20955" marR="1365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Överensstämmelse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med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tullagstiftning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beskattningsregler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frånvaro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brott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är relaterade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till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ekonomiska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aktiviteten.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758820" y="2295855"/>
            <a:ext cx="6173470" cy="2374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621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Arial"/>
                <a:cs typeface="Arial"/>
              </a:rPr>
              <a:t>”Enligt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artikel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39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a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unionens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tullkodex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krävs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frånvaro</a:t>
            </a:r>
            <a:r>
              <a:rPr sz="1400" i="1" spc="-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av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alla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former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av </a:t>
            </a:r>
            <a:r>
              <a:rPr sz="1400" i="1" dirty="0">
                <a:latin typeface="Arial"/>
                <a:cs typeface="Arial"/>
              </a:rPr>
              <a:t>allvarliga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överträdelser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eller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upprepade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överträdelser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av </a:t>
            </a:r>
            <a:r>
              <a:rPr sz="1400" i="1" spc="-10" dirty="0">
                <a:latin typeface="Arial"/>
                <a:cs typeface="Arial"/>
              </a:rPr>
              <a:t>tullagstiftningen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och </a:t>
            </a:r>
            <a:r>
              <a:rPr sz="1400" i="1" spc="-10" dirty="0">
                <a:latin typeface="Arial"/>
                <a:cs typeface="Arial"/>
              </a:rPr>
              <a:t>skattereglerna,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inbegripet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att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den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sökande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inte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får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vara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dömd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för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allvarliga </a:t>
            </a:r>
            <a:r>
              <a:rPr sz="1400" i="1" dirty="0">
                <a:latin typeface="Arial"/>
                <a:cs typeface="Arial"/>
              </a:rPr>
              <a:t>brott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som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rör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hans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eller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hennes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ekonomiska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verksamhet.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Dessutom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anses </a:t>
            </a:r>
            <a:r>
              <a:rPr sz="1400" i="1" dirty="0">
                <a:latin typeface="Arial"/>
                <a:cs typeface="Arial"/>
              </a:rPr>
              <a:t>detta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kriterium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vara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uppfyllt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enligt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artikel</a:t>
            </a:r>
            <a:r>
              <a:rPr sz="1400" b="1" i="1" spc="-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24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spc="-10" dirty="0">
                <a:latin typeface="Arial"/>
                <a:cs typeface="Arial"/>
              </a:rPr>
              <a:t> genomförandeförordningen </a:t>
            </a:r>
            <a:r>
              <a:rPr sz="1400" i="1" dirty="0">
                <a:latin typeface="Arial"/>
                <a:cs typeface="Arial"/>
              </a:rPr>
              <a:t>om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det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inte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har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förekommit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eller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upprepats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några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allvarliga</a:t>
            </a:r>
            <a:r>
              <a:rPr sz="1400" i="1" spc="-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överträdelser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av </a:t>
            </a:r>
            <a:r>
              <a:rPr sz="1400" i="1" spc="-10" dirty="0">
                <a:latin typeface="Arial"/>
                <a:cs typeface="Arial"/>
              </a:rPr>
              <a:t>tullagstiftningen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och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skattereglerna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under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senaste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tre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åren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och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den </a:t>
            </a:r>
            <a:r>
              <a:rPr sz="1400" i="1" dirty="0">
                <a:latin typeface="Arial"/>
                <a:cs typeface="Arial"/>
              </a:rPr>
              <a:t>sökande</a:t>
            </a:r>
            <a:r>
              <a:rPr sz="1400" i="1" spc="-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inte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har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dömts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för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allvarliga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brott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som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rör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hans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eller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hennes </a:t>
            </a:r>
            <a:r>
              <a:rPr sz="1400" i="1" dirty="0">
                <a:latin typeface="Arial"/>
                <a:cs typeface="Arial"/>
              </a:rPr>
              <a:t>ekonomiska</a:t>
            </a:r>
            <a:r>
              <a:rPr sz="1400" i="1" spc="-9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verksamhet.”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Mer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information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finns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AEO-</a:t>
            </a:r>
            <a:r>
              <a:rPr sz="1400" b="1" dirty="0">
                <a:latin typeface="Arial"/>
                <a:cs typeface="Arial"/>
              </a:rPr>
              <a:t>riktlinjerna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avsnitt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2.I.1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61060" y="725169"/>
          <a:ext cx="9942827" cy="835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3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Villkor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och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kriterier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 marL="20955" marR="1320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Hög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grad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kontroll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över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dennes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transaktioner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och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varuflödet,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genom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system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för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affärsbokföring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och,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vid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behov,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bokföring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transporter,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möjliggör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lämpliga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tullkontroller.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46226" y="1554237"/>
            <a:ext cx="9464040" cy="48285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246755">
              <a:lnSpc>
                <a:spcPct val="100000"/>
              </a:lnSpc>
              <a:spcBef>
                <a:spcPts val="865"/>
              </a:spcBef>
            </a:pPr>
            <a:r>
              <a:rPr sz="1200" b="1" i="1" dirty="0">
                <a:latin typeface="Arial"/>
                <a:cs typeface="Arial"/>
              </a:rPr>
              <a:t>Artikel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25.1</a:t>
            </a:r>
            <a:r>
              <a:rPr sz="1200" b="1" i="1" spc="-3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i</a:t>
            </a:r>
            <a:r>
              <a:rPr sz="1200" b="1" i="1" spc="2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Genomförandeförordningen</a:t>
            </a:r>
            <a:endParaRPr sz="1200">
              <a:latin typeface="Arial"/>
              <a:cs typeface="Arial"/>
            </a:endParaRPr>
          </a:p>
          <a:p>
            <a:pPr marL="354965" marR="459740" indent="-342265">
              <a:lnSpc>
                <a:spcPct val="100000"/>
              </a:lnSpc>
              <a:spcBef>
                <a:spcPts val="68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ett </a:t>
            </a:r>
            <a:r>
              <a:rPr sz="1050" spc="-10" dirty="0">
                <a:latin typeface="Arial"/>
                <a:cs typeface="Arial"/>
              </a:rPr>
              <a:t>bokföringssystem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är förenligt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allmänt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erkända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redovisningsprinciper </a:t>
            </a:r>
            <a:r>
              <a:rPr sz="1050" dirty="0">
                <a:latin typeface="Arial"/>
                <a:cs typeface="Arial"/>
              </a:rPr>
              <a:t>som tillämpas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medlemsstat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där </a:t>
            </a:r>
            <a:r>
              <a:rPr sz="1050" dirty="0">
                <a:latin typeface="Arial"/>
                <a:cs typeface="Arial"/>
              </a:rPr>
              <a:t>bokföringen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förs,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medger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revisionsbaserade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tullkontroller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upprätthåller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registrering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data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tillhandahåller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verifieringskedja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från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den </a:t>
            </a:r>
            <a:r>
              <a:rPr sz="1050" dirty="0">
                <a:latin typeface="Arial"/>
                <a:cs typeface="Arial"/>
              </a:rPr>
              <a:t>tidpunkt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då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data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förs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fil.</a:t>
            </a:r>
            <a:endParaRPr sz="1050">
              <a:latin typeface="Arial"/>
              <a:cs typeface="Arial"/>
            </a:endParaRPr>
          </a:p>
          <a:p>
            <a:pPr marL="354965" marR="558165" indent="-34226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sökandes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bokföring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tulländamål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är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integrerad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dennas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bokföringssystem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eller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möjliggör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dubbelkontroller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information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finns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i </a:t>
            </a:r>
            <a:r>
              <a:rPr sz="1050" spc="-10" dirty="0">
                <a:latin typeface="Arial"/>
                <a:cs typeface="Arial"/>
              </a:rPr>
              <a:t>bokföringssystemet.</a:t>
            </a:r>
            <a:endParaRPr sz="10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ger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tullmyndigheterna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fysiskt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tillträde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sitt </a:t>
            </a:r>
            <a:r>
              <a:rPr sz="1050" spc="-10" dirty="0">
                <a:latin typeface="Arial"/>
                <a:cs typeface="Arial"/>
              </a:rPr>
              <a:t>bokföringssystem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tillämpliga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fall,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sin affärs-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transportbokföring.</a:t>
            </a:r>
            <a:endParaRPr sz="1050">
              <a:latin typeface="Arial"/>
              <a:cs typeface="Arial"/>
            </a:endParaRPr>
          </a:p>
          <a:p>
            <a:pPr marL="354965" marR="39370" indent="-34226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ger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tullmyndigheterna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elektroniskt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tillträde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 sitt </a:t>
            </a:r>
            <a:r>
              <a:rPr sz="1050" spc="-10" dirty="0">
                <a:latin typeface="Arial"/>
                <a:cs typeface="Arial"/>
              </a:rPr>
              <a:t>bokföringssystem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och,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tillämpliga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fall,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affärs-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transportbokföring,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när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dessa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system </a:t>
            </a:r>
            <a:r>
              <a:rPr sz="1050" dirty="0">
                <a:latin typeface="Arial"/>
                <a:cs typeface="Arial"/>
              </a:rPr>
              <a:t>eller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denna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bokföring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elektroniskt.</a:t>
            </a:r>
            <a:endParaRPr sz="1050">
              <a:latin typeface="Arial"/>
              <a:cs typeface="Arial"/>
            </a:endParaRPr>
          </a:p>
          <a:p>
            <a:pPr marL="354965" marR="91440" indent="-342265">
              <a:lnSpc>
                <a:spcPct val="100000"/>
              </a:lnSpc>
              <a:spcBef>
                <a:spcPts val="60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sökandes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logistiksystem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identifierar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varor som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unions-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eller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icke-</a:t>
            </a:r>
            <a:r>
              <a:rPr sz="1050" spc="-10" dirty="0">
                <a:latin typeface="Arial"/>
                <a:cs typeface="Arial"/>
              </a:rPr>
              <a:t>unionsvaror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och,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vid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behov, varornas </a:t>
            </a:r>
            <a:r>
              <a:rPr sz="1050" spc="-10" dirty="0">
                <a:latin typeface="Arial"/>
                <a:cs typeface="Arial"/>
              </a:rPr>
              <a:t>förvaringsplats.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Innehavare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av</a:t>
            </a:r>
            <a:r>
              <a:rPr sz="1050" i="1" spc="-5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AEOS-tillstånd </a:t>
            </a:r>
            <a:r>
              <a:rPr sz="1050" i="1" dirty="0">
                <a:latin typeface="Arial"/>
                <a:cs typeface="Arial"/>
              </a:rPr>
              <a:t>undantagna</a:t>
            </a:r>
            <a:r>
              <a:rPr sz="1050" i="1" spc="-3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från</a:t>
            </a:r>
            <a:r>
              <a:rPr sz="1050" i="1" spc="-3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detta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villkor</a:t>
            </a:r>
            <a:r>
              <a:rPr sz="1050" spc="-10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354965" marR="299720" indent="-34226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administrativ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organisation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motsvarar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verksamhetens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typ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omfattning,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är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lämplig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hantera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varuflödet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interna </a:t>
            </a:r>
            <a:r>
              <a:rPr sz="1050" dirty="0">
                <a:latin typeface="Arial"/>
                <a:cs typeface="Arial"/>
              </a:rPr>
              <a:t>kontroller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kan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förebygga,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upptäcka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korrigera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fel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förebygga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upptäcka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olagliga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eller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oegentliga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transaktioner.</a:t>
            </a:r>
            <a:endParaRPr sz="1050">
              <a:latin typeface="Arial"/>
              <a:cs typeface="Arial"/>
            </a:endParaRPr>
          </a:p>
          <a:p>
            <a:pPr marL="354965" marR="80010" indent="-34226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tillämpliga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fall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10" dirty="0">
                <a:latin typeface="Arial"/>
                <a:cs typeface="Arial"/>
              </a:rPr>
              <a:t> tillfredsställande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rutiner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hantering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licenser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tillstånd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beviljats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enlighet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handelspolitiska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åtgärder</a:t>
            </a:r>
            <a:r>
              <a:rPr sz="1050" spc="-10" dirty="0">
                <a:latin typeface="Arial"/>
                <a:cs typeface="Arial"/>
              </a:rPr>
              <a:t> eller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handel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jordbruksprodukter.</a:t>
            </a:r>
            <a:endParaRPr sz="10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10" dirty="0">
                <a:latin typeface="Arial"/>
                <a:cs typeface="Arial"/>
              </a:rPr>
              <a:t> tillfredsställande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rutiner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arkivering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bokföring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uppgifter,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skydd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mot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informationsförluster.</a:t>
            </a:r>
            <a:endParaRPr sz="1050">
              <a:latin typeface="Arial"/>
              <a:cs typeface="Arial"/>
            </a:endParaRPr>
          </a:p>
          <a:p>
            <a:pPr marL="354965" marR="377190" indent="-34226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ser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berörda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anställda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instruerats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informera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tullmyndigheterna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när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problem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med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regelefterlevnad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upptäcks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inrättat </a:t>
            </a:r>
            <a:r>
              <a:rPr sz="1050" dirty="0">
                <a:latin typeface="Arial"/>
                <a:cs typeface="Arial"/>
              </a:rPr>
              <a:t>rutiner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informera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tullmyndigheterna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om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sådana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problem.</a:t>
            </a:r>
            <a:endParaRPr sz="10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lämpliga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säkerhetsåtgärder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skydda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sitt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datorsystem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mot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obehörigt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intrång och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säkra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dokumentation.</a:t>
            </a:r>
            <a:endParaRPr sz="105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050" dirty="0">
                <a:latin typeface="Arial"/>
                <a:cs typeface="Arial"/>
              </a:rPr>
              <a:t>den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sökande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tillämpliga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fall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tillfredsställande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rutiner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hantering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import-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exportlicenser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knutna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till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förbud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restriktioner,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däribland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åtgärder</a:t>
            </a:r>
            <a:r>
              <a:rPr sz="1050" spc="50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skilja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varor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som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omfattas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förbud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eller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restriktioner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från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andra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varor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åtgärder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att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säkerställa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efterlevnad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sådana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förbud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och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restriktioner.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Mer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information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finns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AEO-</a:t>
            </a:r>
            <a:r>
              <a:rPr sz="1050" b="1" dirty="0">
                <a:latin typeface="Arial"/>
                <a:cs typeface="Arial"/>
              </a:rPr>
              <a:t>riktlinjerna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från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och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med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avsnitt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2.II.1.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5D15AF-D9D7-4318-AE02-112D663F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 utifrån bokföringskriteriet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9929B8-C4A3-4554-831F-BA89C69DB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Arbeta med att kontinuerligt kvalitetssäkra rutiner utifrån verksamhet.</a:t>
            </a:r>
          </a:p>
          <a:p>
            <a:r>
              <a:rPr lang="sv-SE" dirty="0"/>
              <a:t>Säkerställa ett aktivt internt kontrollsystem med dokumenterad egenuppföljning.</a:t>
            </a:r>
          </a:p>
          <a:p>
            <a:r>
              <a:rPr lang="sv-SE" dirty="0"/>
              <a:t>Utföra årliga transaktionstest för att säkerställa spårbarheten genom hela verifieringskedjan.</a:t>
            </a:r>
          </a:p>
          <a:p>
            <a:r>
              <a:rPr lang="sv-SE" dirty="0"/>
              <a:t>En aktuell och uppdaterad it-policy.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BB61F4-AEFC-4AE0-A417-31BB0309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DAC9AF-350A-40CE-951E-2B52C3E1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5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87B111-2F89-45D3-A2F4-09931797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Risker kopplade till bokföringskriteriet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108DEC-FDBF-4891-B883-B91BBCA0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Obehöriga får tillgång till information på grund av dåligt skydd av datasystem. </a:t>
            </a:r>
          </a:p>
          <a:p>
            <a:r>
              <a:rPr lang="sv-SE" dirty="0"/>
              <a:t>Persondatorer låsas inte automatiskt efter en kort stunds inaktivitet.</a:t>
            </a:r>
          </a:p>
          <a:p>
            <a:r>
              <a:rPr lang="sv-SE" dirty="0"/>
              <a:t>Relevant information går förlorad på grund av brister i säkerhetskopieringsrutiner.</a:t>
            </a:r>
          </a:p>
          <a:p>
            <a:r>
              <a:rPr lang="sv-SE" dirty="0"/>
              <a:t>Brister i kontaktvägen till Tullverket vid inrapportering av upptäckta problem med regelefterlevnaden.</a:t>
            </a:r>
          </a:p>
          <a:p>
            <a:r>
              <a:rPr lang="sv-SE" dirty="0"/>
              <a:t>Brister i interna kontrollsystem medför ökad risk för fel och oegentligheter i tullhanteringen.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44AC05-D941-43B8-8B2F-AA637627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31DD-CFC9-42E8-909B-1BA88BD7218F}" type="datetime1">
              <a:rPr lang="sv-SE" smtClean="0"/>
              <a:t>2023-12-12</a:t>
            </a:fld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3049A2-58EC-47BF-B712-59CAD537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B7BD-3E0A-4A87-B80C-ECDE9D4B21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03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8177" y="899922"/>
          <a:ext cx="9829163" cy="719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Villkor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och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kriterier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Finansiell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solvens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473579" y="2695448"/>
            <a:ext cx="6346825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Arial"/>
                <a:cs typeface="Arial"/>
              </a:rPr>
              <a:t>”Som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anges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artikel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39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c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unionens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tullkodex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måste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en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ekonomisk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aktör </a:t>
            </a:r>
            <a:r>
              <a:rPr sz="1400" i="1" dirty="0">
                <a:latin typeface="Arial"/>
                <a:cs typeface="Arial"/>
              </a:rPr>
              <a:t>bevisa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att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han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eller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hon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har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en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god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ekonomisk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ställning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som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innebär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att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han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eller </a:t>
            </a:r>
            <a:r>
              <a:rPr sz="1400" i="1" dirty="0">
                <a:latin typeface="Arial"/>
                <a:cs typeface="Arial"/>
              </a:rPr>
              <a:t>hon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kan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fullfölja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sina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åtaganden,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med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vederbörlig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hänsyn</a:t>
            </a:r>
            <a:r>
              <a:rPr sz="1400" i="1" spc="-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tagen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till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den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aktuella affärsverksamhetens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särdrag.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Artikel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26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spc="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genomförandeförordningen</a:t>
            </a:r>
            <a:r>
              <a:rPr sz="1400" i="1" spc="-10" dirty="0">
                <a:latin typeface="Arial"/>
                <a:cs typeface="Arial"/>
              </a:rPr>
              <a:t>,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som </a:t>
            </a:r>
            <a:r>
              <a:rPr sz="1400" i="1" dirty="0">
                <a:latin typeface="Arial"/>
                <a:cs typeface="Arial"/>
              </a:rPr>
              <a:t>innehåller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en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närmare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beskrivning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av den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utfärdande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tullmyndighetens förväntningar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 fråga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om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kriteriet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artikel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39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c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unionens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tullkodex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måste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läsas </a:t>
            </a:r>
            <a:r>
              <a:rPr sz="1400" i="1" dirty="0">
                <a:latin typeface="Arial"/>
                <a:cs typeface="Arial"/>
              </a:rPr>
              <a:t>med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detta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10" dirty="0">
                <a:latin typeface="Arial"/>
                <a:cs typeface="Arial"/>
              </a:rPr>
              <a:t> åtanke.”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Mer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information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finns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AEO-</a:t>
            </a:r>
            <a:r>
              <a:rPr sz="1400" b="1" dirty="0">
                <a:latin typeface="Arial"/>
                <a:cs typeface="Arial"/>
              </a:rPr>
              <a:t>riktlinjerna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avsnitt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2.III.1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llverket">
  <a:themeElements>
    <a:clrScheme name="Anpassat 12">
      <a:dk1>
        <a:sysClr val="windowText" lastClr="000000"/>
      </a:dk1>
      <a:lt1>
        <a:sysClr val="window" lastClr="FFFFFF"/>
      </a:lt1>
      <a:dk2>
        <a:srgbClr val="003057"/>
      </a:dk2>
      <a:lt2>
        <a:srgbClr val="E2E0CF"/>
      </a:lt2>
      <a:accent1>
        <a:srgbClr val="0057B8"/>
      </a:accent1>
      <a:accent2>
        <a:srgbClr val="F9D616"/>
      </a:accent2>
      <a:accent3>
        <a:srgbClr val="E4002B"/>
      </a:accent3>
      <a:accent4>
        <a:srgbClr val="009639"/>
      </a:accent4>
      <a:accent5>
        <a:srgbClr val="4C2C92"/>
      </a:accent5>
      <a:accent6>
        <a:srgbClr val="EEA236"/>
      </a:accent6>
      <a:hlink>
        <a:srgbClr val="0057B8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ll-PPT - kopia" id="{2F33A070-DE0F-43A6-9993-2503EBC5E67E}" vid="{AF4FA953-56DD-4BDD-B1E0-BFF46D68FBC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D61AB8A77A0E47A66CCD7406471ACE" ma:contentTypeVersion="7" ma:contentTypeDescription="Skapa ett nytt dokument." ma:contentTypeScope="" ma:versionID="79746b3c867f7a395d3513a2b4b10996">
  <xsd:schema xmlns:xsd="http://www.w3.org/2001/XMLSchema" xmlns:xs="http://www.w3.org/2001/XMLSchema" xmlns:p="http://schemas.microsoft.com/office/2006/metadata/properties" xmlns:ns2="a2c8835c-d3d0-4b69-b07f-f6fe9a9179bf" targetNamespace="http://schemas.microsoft.com/office/2006/metadata/properties" ma:root="true" ma:fieldsID="86ea7b5c9f841d6847e3da44943f3e5a" ns2:_="">
    <xsd:import namespace="a2c8835c-d3d0-4b69-b07f-f6fe9a9179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8835c-d3d0-4b69-b07f-f6fe9a917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1E0B72-9BA4-41FF-BEA0-AEBBCC22FA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c8835c-d3d0-4b69-b07f-f6fe9a917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19355-96FC-4F95-802A-D30073075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614D76-3E95-4305-9708-7807801C5D35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a2c8835c-d3d0-4b69-b07f-f6fe9a9179bf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Tull-PPT</Template>
  <TotalTime>882</TotalTime>
  <Words>2547</Words>
  <Application>Microsoft Office PowerPoint</Application>
  <PresentationFormat>Bredbild</PresentationFormat>
  <Paragraphs>303</Paragraphs>
  <Slides>30</Slides>
  <Notes>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8" baseType="lpstr">
      <vt:lpstr>Arial</vt:lpstr>
      <vt:lpstr>Calibri</vt:lpstr>
      <vt:lpstr>Comic Sans MS</vt:lpstr>
      <vt:lpstr>Microsoft Sans Serif</vt:lpstr>
      <vt:lpstr>Times New Roman</vt:lpstr>
      <vt:lpstr>Wingdings</vt:lpstr>
      <vt:lpstr>Tullverket</vt:lpstr>
      <vt:lpstr>Document</vt:lpstr>
      <vt:lpstr>AEO – godkänd ekonomisk aktör</vt:lpstr>
      <vt:lpstr>AEO-tillstånd</vt:lpstr>
      <vt:lpstr>Vem kan bli AEO?</vt:lpstr>
      <vt:lpstr>På grundval av artikel 39 i tullkodexen (UCC) kan AEO-statusen beviljas varje ekonomisk aktör som uppfyller följande gemensamma kriterier:</vt:lpstr>
      <vt:lpstr>PowerPoint-presentation</vt:lpstr>
      <vt:lpstr>PowerPoint-presentation</vt:lpstr>
      <vt:lpstr>Att tänka på utifrån bokföringskriteriet</vt:lpstr>
      <vt:lpstr>Risker kopplade till bokföringskriteriet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Partnerskap mellan tullmyndighet och företag</vt:lpstr>
      <vt:lpstr>Anmäla företagsförändringar till Tullverket</vt:lpstr>
      <vt:lpstr>Säkerhetsstandarder</vt:lpstr>
      <vt:lpstr>Säkerhetsmedvetande</vt:lpstr>
      <vt:lpstr>Exempel på risker i en internationell leveranskedja</vt:lpstr>
      <vt:lpstr>PowerPoint-presentation</vt:lpstr>
      <vt:lpstr>Riskpunkter</vt:lpstr>
      <vt:lpstr>Smugglingsindikatorer</vt:lpstr>
      <vt:lpstr>Sjupunktskontroll av lastbärare</vt:lpstr>
      <vt:lpstr>Tillträdeskontroll</vt:lpstr>
      <vt:lpstr>En skannerbild som tydligt visar en dubbelvägg</vt:lpstr>
      <vt:lpstr>PowerPoint-presentation</vt:lpstr>
      <vt:lpstr>PowerPoint-presentation</vt:lpstr>
      <vt:lpstr>PowerPoint-presentation</vt:lpstr>
      <vt:lpstr>PowerPoint-presentation</vt:lpstr>
      <vt:lpstr>Mer information</vt:lpstr>
      <vt:lpstr>Övriga länkar</vt:lpstr>
    </vt:vector>
  </TitlesOfParts>
  <Company>Tullverket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AEO – godkänd ekonomisk aktör</dc:title>
  <dc:creator>Olsson Cecilia</dc:creator>
  <cp:keywords>Tull-PPT</cp:keywords>
  <cp:lastModifiedBy>Federley Mia MH</cp:lastModifiedBy>
  <cp:revision>58</cp:revision>
  <dcterms:created xsi:type="dcterms:W3CDTF">2023-01-10T13:15:22Z</dcterms:created>
  <dcterms:modified xsi:type="dcterms:W3CDTF">2023-12-12T08:38:34Z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0x01010009D61AB8A77A0E47A66CCD7406471ACE</vt:lpwstr>
  </property>
</Properties>
</file>